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81" r:id="rId3"/>
    <p:sldId id="282" r:id="rId4"/>
    <p:sldId id="257" r:id="rId5"/>
    <p:sldId id="258" r:id="rId6"/>
    <p:sldId id="298" r:id="rId7"/>
    <p:sldId id="278" r:id="rId8"/>
    <p:sldId id="295" r:id="rId9"/>
    <p:sldId id="275" r:id="rId10"/>
    <p:sldId id="276" r:id="rId11"/>
    <p:sldId id="277" r:id="rId12"/>
    <p:sldId id="260" r:id="rId13"/>
    <p:sldId id="261" r:id="rId14"/>
    <p:sldId id="262" r:id="rId15"/>
    <p:sldId id="263" r:id="rId16"/>
    <p:sldId id="279" r:id="rId17"/>
    <p:sldId id="264" r:id="rId18"/>
    <p:sldId id="280" r:id="rId19"/>
    <p:sldId id="265" r:id="rId20"/>
    <p:sldId id="266" r:id="rId21"/>
    <p:sldId id="267" r:id="rId22"/>
    <p:sldId id="268" r:id="rId23"/>
    <p:sldId id="269" r:id="rId24"/>
    <p:sldId id="270" r:id="rId25"/>
    <p:sldId id="271" r:id="rId26"/>
    <p:sldId id="272" r:id="rId27"/>
    <p:sldId id="296" r:id="rId28"/>
    <p:sldId id="273" r:id="rId29"/>
    <p:sldId id="274" r:id="rId30"/>
    <p:sldId id="283" r:id="rId31"/>
    <p:sldId id="284" r:id="rId32"/>
    <p:sldId id="292" r:id="rId33"/>
    <p:sldId id="285" r:id="rId34"/>
    <p:sldId id="293" r:id="rId35"/>
    <p:sldId id="297" r:id="rId36"/>
  </p:sldIdLst>
  <p:sldSz cx="9144000" cy="6858000" type="screen4x3"/>
  <p:notesSz cx="6669088" cy="9926638"/>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6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F66FF"/>
    <a:srgbClr val="009900"/>
    <a:srgbClr val="FF00FF"/>
    <a:srgbClr val="FFFF66"/>
    <a:srgbClr val="99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48" autoAdjust="0"/>
  </p:normalViewPr>
  <p:slideViewPr>
    <p:cSldViewPr>
      <p:cViewPr varScale="1">
        <p:scale>
          <a:sx n="79" d="100"/>
          <a:sy n="79" d="100"/>
        </p:scale>
        <p:origin x="1206" y="84"/>
      </p:cViewPr>
      <p:guideLst>
        <p:guide orient="horz" pos="2208"/>
        <p:guide pos="268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image" Target="../media/image58.emf"/><Relationship Id="rId5" Type="http://schemas.openxmlformats.org/officeDocument/2006/relationships/image" Target="../media/image62.emf"/><Relationship Id="rId4" Type="http://schemas.openxmlformats.org/officeDocument/2006/relationships/image" Target="../media/image61.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4" Type="http://schemas.openxmlformats.org/officeDocument/2006/relationships/image" Target="../media/image6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emf"/><Relationship Id="rId5" Type="http://schemas.openxmlformats.org/officeDocument/2006/relationships/image" Target="../media/image71.wmf"/><Relationship Id="rId4" Type="http://schemas.openxmlformats.org/officeDocument/2006/relationships/image" Target="../media/image7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73.wmf"/><Relationship Id="rId1" Type="http://schemas.openxmlformats.org/officeDocument/2006/relationships/image" Target="../media/image7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78.emf"/><Relationship Id="rId1" Type="http://schemas.openxmlformats.org/officeDocument/2006/relationships/image" Target="../media/image77.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5" Type="http://schemas.openxmlformats.org/officeDocument/2006/relationships/image" Target="../media/image7.emf"/><Relationship Id="rId4"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5.emf"/><Relationship Id="rId13" Type="http://schemas.openxmlformats.org/officeDocument/2006/relationships/image" Target="../media/image20.emf"/><Relationship Id="rId18" Type="http://schemas.openxmlformats.org/officeDocument/2006/relationships/image" Target="../media/image25.emf"/><Relationship Id="rId3" Type="http://schemas.openxmlformats.org/officeDocument/2006/relationships/image" Target="../media/image10.emf"/><Relationship Id="rId7" Type="http://schemas.openxmlformats.org/officeDocument/2006/relationships/image" Target="../media/image14.emf"/><Relationship Id="rId12" Type="http://schemas.openxmlformats.org/officeDocument/2006/relationships/image" Target="../media/image19.emf"/><Relationship Id="rId17" Type="http://schemas.openxmlformats.org/officeDocument/2006/relationships/image" Target="../media/image24.emf"/><Relationship Id="rId2" Type="http://schemas.openxmlformats.org/officeDocument/2006/relationships/image" Target="../media/image9.emf"/><Relationship Id="rId16" Type="http://schemas.openxmlformats.org/officeDocument/2006/relationships/image" Target="../media/image23.emf"/><Relationship Id="rId1" Type="http://schemas.openxmlformats.org/officeDocument/2006/relationships/image" Target="../media/image8.emf"/><Relationship Id="rId6" Type="http://schemas.openxmlformats.org/officeDocument/2006/relationships/image" Target="../media/image13.emf"/><Relationship Id="rId11" Type="http://schemas.openxmlformats.org/officeDocument/2006/relationships/image" Target="../media/image18.emf"/><Relationship Id="rId5" Type="http://schemas.openxmlformats.org/officeDocument/2006/relationships/image" Target="../media/image12.emf"/><Relationship Id="rId15" Type="http://schemas.openxmlformats.org/officeDocument/2006/relationships/image" Target="../media/image22.emf"/><Relationship Id="rId10" Type="http://schemas.openxmlformats.org/officeDocument/2006/relationships/image" Target="../media/image17.emf"/><Relationship Id="rId4" Type="http://schemas.openxmlformats.org/officeDocument/2006/relationships/image" Target="../media/image11.emf"/><Relationship Id="rId9" Type="http://schemas.openxmlformats.org/officeDocument/2006/relationships/image" Target="../media/image16.emf"/><Relationship Id="rId14" Type="http://schemas.openxmlformats.org/officeDocument/2006/relationships/image" Target="../media/image21.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3.emf"/><Relationship Id="rId3" Type="http://schemas.openxmlformats.org/officeDocument/2006/relationships/image" Target="../media/image28.emf"/><Relationship Id="rId7" Type="http://schemas.openxmlformats.org/officeDocument/2006/relationships/image" Target="../media/image32.emf"/><Relationship Id="rId2" Type="http://schemas.openxmlformats.org/officeDocument/2006/relationships/image" Target="../media/image27.emf"/><Relationship Id="rId1" Type="http://schemas.openxmlformats.org/officeDocument/2006/relationships/image" Target="../media/image26.emf"/><Relationship Id="rId6" Type="http://schemas.openxmlformats.org/officeDocument/2006/relationships/image" Target="../media/image31.emf"/><Relationship Id="rId11" Type="http://schemas.openxmlformats.org/officeDocument/2006/relationships/image" Target="../media/image36.emf"/><Relationship Id="rId5" Type="http://schemas.openxmlformats.org/officeDocument/2006/relationships/image" Target="../media/image30.emf"/><Relationship Id="rId10" Type="http://schemas.openxmlformats.org/officeDocument/2006/relationships/image" Target="../media/image35.emf"/><Relationship Id="rId4" Type="http://schemas.openxmlformats.org/officeDocument/2006/relationships/image" Target="../media/image29.emf"/><Relationship Id="rId9" Type="http://schemas.openxmlformats.org/officeDocument/2006/relationships/image" Target="../media/image34.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image" Target="../media/image37.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image" Target="../media/image39.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6.wmf"/><Relationship Id="rId7" Type="http://schemas.openxmlformats.org/officeDocument/2006/relationships/image" Target="../media/image50.wmf"/><Relationship Id="rId2" Type="http://schemas.openxmlformats.org/officeDocument/2006/relationships/image" Target="../media/image45.emf"/><Relationship Id="rId1" Type="http://schemas.openxmlformats.org/officeDocument/2006/relationships/image" Target="../media/image44.e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3.emf"/><Relationship Id="rId7" Type="http://schemas.openxmlformats.org/officeDocument/2006/relationships/image" Target="../media/image57.wmf"/><Relationship Id="rId2" Type="http://schemas.openxmlformats.org/officeDocument/2006/relationships/image" Target="../media/image52.emf"/><Relationship Id="rId1" Type="http://schemas.openxmlformats.org/officeDocument/2006/relationships/image" Target="../media/image51.emf"/><Relationship Id="rId6" Type="http://schemas.openxmlformats.org/officeDocument/2006/relationships/image" Target="../media/image56.wmf"/><Relationship Id="rId5" Type="http://schemas.openxmlformats.org/officeDocument/2006/relationships/image" Target="../media/image55.emf"/><Relationship Id="rId4" Type="http://schemas.openxmlformats.org/officeDocument/2006/relationships/image" Target="../media/image5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1026"/>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989" tIns="45994" rIns="91989" bIns="45994" numCol="1" anchor="t" anchorCtr="0" compatLnSpc="1">
            <a:prstTxWarp prst="textNoShape">
              <a:avLst/>
            </a:prstTxWarp>
          </a:bodyPr>
          <a:lstStyle>
            <a:lvl1pPr defTabSz="919163">
              <a:defRPr sz="1200"/>
            </a:lvl1pPr>
          </a:lstStyle>
          <a:p>
            <a:pPr>
              <a:defRPr/>
            </a:pPr>
            <a:endParaRPr lang="tr-TR"/>
          </a:p>
        </p:txBody>
      </p:sp>
      <p:sp>
        <p:nvSpPr>
          <p:cNvPr id="32771" name="Rectangle 1027"/>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989" tIns="45994" rIns="91989" bIns="45994" numCol="1" anchor="t" anchorCtr="0" compatLnSpc="1">
            <a:prstTxWarp prst="textNoShape">
              <a:avLst/>
            </a:prstTxWarp>
          </a:bodyPr>
          <a:lstStyle>
            <a:lvl1pPr algn="r" defTabSz="919163">
              <a:defRPr sz="1200"/>
            </a:lvl1pPr>
          </a:lstStyle>
          <a:p>
            <a:pPr>
              <a:defRPr/>
            </a:pPr>
            <a:endParaRPr lang="tr-TR"/>
          </a:p>
        </p:txBody>
      </p:sp>
      <p:sp>
        <p:nvSpPr>
          <p:cNvPr id="32772" name="Rectangle 1028"/>
          <p:cNvSpPr>
            <a:spLocks noGrp="1" noChangeArrowheads="1"/>
          </p:cNvSpPr>
          <p:nvPr>
            <p:ph type="ftr" sz="quarter" idx="2"/>
          </p:nvPr>
        </p:nvSpPr>
        <p:spPr bwMode="auto">
          <a:xfrm>
            <a:off x="0" y="9429750"/>
            <a:ext cx="2890838" cy="496888"/>
          </a:xfrm>
          <a:prstGeom prst="rect">
            <a:avLst/>
          </a:prstGeom>
          <a:noFill/>
          <a:ln w="9525">
            <a:noFill/>
            <a:miter lim="800000"/>
            <a:headEnd/>
            <a:tailEnd/>
          </a:ln>
          <a:effectLst/>
        </p:spPr>
        <p:txBody>
          <a:bodyPr vert="horz" wrap="square" lIns="91989" tIns="45994" rIns="91989" bIns="45994" numCol="1" anchor="b" anchorCtr="0" compatLnSpc="1">
            <a:prstTxWarp prst="textNoShape">
              <a:avLst/>
            </a:prstTxWarp>
          </a:bodyPr>
          <a:lstStyle>
            <a:lvl1pPr defTabSz="919163">
              <a:defRPr sz="1200"/>
            </a:lvl1pPr>
          </a:lstStyle>
          <a:p>
            <a:pPr>
              <a:defRPr/>
            </a:pPr>
            <a:endParaRPr lang="tr-TR"/>
          </a:p>
        </p:txBody>
      </p:sp>
      <p:sp>
        <p:nvSpPr>
          <p:cNvPr id="32773" name="Rectangle 1029"/>
          <p:cNvSpPr>
            <a:spLocks noGrp="1" noChangeArrowheads="1"/>
          </p:cNvSpPr>
          <p:nvPr>
            <p:ph type="sldNum" sz="quarter" idx="3"/>
          </p:nvPr>
        </p:nvSpPr>
        <p:spPr bwMode="auto">
          <a:xfrm>
            <a:off x="3778250" y="9429750"/>
            <a:ext cx="2890838" cy="496888"/>
          </a:xfrm>
          <a:prstGeom prst="rect">
            <a:avLst/>
          </a:prstGeom>
          <a:noFill/>
          <a:ln w="9525">
            <a:noFill/>
            <a:miter lim="800000"/>
            <a:headEnd/>
            <a:tailEnd/>
          </a:ln>
          <a:effectLst/>
        </p:spPr>
        <p:txBody>
          <a:bodyPr vert="horz" wrap="square" lIns="91989" tIns="45994" rIns="91989" bIns="45994" numCol="1" anchor="b" anchorCtr="0" compatLnSpc="1">
            <a:prstTxWarp prst="textNoShape">
              <a:avLst/>
            </a:prstTxWarp>
          </a:bodyPr>
          <a:lstStyle>
            <a:lvl1pPr algn="r" defTabSz="919163">
              <a:defRPr sz="1200"/>
            </a:lvl1pPr>
          </a:lstStyle>
          <a:p>
            <a:pPr>
              <a:defRPr/>
            </a:pPr>
            <a:fld id="{ABF023E1-DB27-406B-9E86-33F57905708B}"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pPr>
              <a:defRPr/>
            </a:pPr>
            <a:fld id="{B51EEAA5-6538-4A80-80CB-CD296C08DF49}" type="datetimeFigureOut">
              <a:rPr lang="tr-TR"/>
              <a:pPr>
                <a:defRPr/>
              </a:pPr>
              <a:t>19.09.2022</a:t>
            </a:fld>
            <a:endParaRPr lang="tr-TR"/>
          </a:p>
        </p:txBody>
      </p:sp>
      <p:sp>
        <p:nvSpPr>
          <p:cNvPr id="4" name="3 Slayt Görüntüsü Yer Tutucusu"/>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pPr>
              <a:defRPr/>
            </a:pPr>
            <a:endParaRPr lang="tr-TR"/>
          </a:p>
        </p:txBody>
      </p:sp>
      <p:sp>
        <p:nvSpPr>
          <p:cNvPr id="7" name="6 Slayt Numarası Yer Tutucusu"/>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pPr>
              <a:defRPr/>
            </a:pPr>
            <a:fld id="{12CCE92D-48FE-494F-ADD5-165DDFD825DE}"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0682268-F0E9-4D83-BB68-DA2F53FEBEF6}"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88E58B8C-6607-458C-875C-C3559FC7FFA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6B5EA283-B037-422C-8AC2-91271EBAFCC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CB182E2C-5C8F-4299-B32D-7925CA8A071E}"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F82CF4C-A543-46AB-8971-544F6A83152A}"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262285E4-C72E-4200-BE0E-192B5D6F745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486C558E-12C3-4CE5-A11E-6F0398837FD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7C71EFDF-1D9B-4B8A-B1D1-D66EA47160CE}"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172F37E3-7BCC-4550-B856-83E4EAA80B73}"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8F6F5A0-3F73-47DF-A47D-B9CF0DB1C4E3}"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14C342C2-FD3D-4DCF-AD1F-ECB48E9AF37B}"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638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tr-T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98E2F0D-2CCA-4BB4-9B03-32F3D829B35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40.emf"/><Relationship Id="rId5" Type="http://schemas.openxmlformats.org/officeDocument/2006/relationships/oleObject" Target="../embeddings/oleObject40.bin"/><Relationship Id="rId4" Type="http://schemas.openxmlformats.org/officeDocument/2006/relationships/image" Target="../media/image39.emf"/></Relationships>
</file>

<file path=ppt/slides/_rels/slide12.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42.wmf"/><Relationship Id="rId5" Type="http://schemas.openxmlformats.org/officeDocument/2006/relationships/oleObject" Target="../embeddings/oleObject42.bin"/><Relationship Id="rId4" Type="http://schemas.openxmlformats.org/officeDocument/2006/relationships/image" Target="../media/image41.wmf"/></Relationships>
</file>

<file path=ppt/slides/_rels/slide13.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oleObject" Target="../embeddings/oleObject49.bin"/><Relationship Id="rId3" Type="http://schemas.openxmlformats.org/officeDocument/2006/relationships/oleObject" Target="../embeddings/oleObject44.bin"/><Relationship Id="rId7" Type="http://schemas.openxmlformats.org/officeDocument/2006/relationships/oleObject" Target="../embeddings/oleObject46.bin"/><Relationship Id="rId12" Type="http://schemas.openxmlformats.org/officeDocument/2006/relationships/image" Target="../media/image48.wmf"/><Relationship Id="rId2" Type="http://schemas.openxmlformats.org/officeDocument/2006/relationships/slideLayout" Target="../slideLayouts/slideLayout7.xml"/><Relationship Id="rId16" Type="http://schemas.openxmlformats.org/officeDocument/2006/relationships/image" Target="../media/image50.wmf"/><Relationship Id="rId1" Type="http://schemas.openxmlformats.org/officeDocument/2006/relationships/vmlDrawing" Target="../drawings/vmlDrawing8.vml"/><Relationship Id="rId6" Type="http://schemas.openxmlformats.org/officeDocument/2006/relationships/image" Target="../media/image45.emf"/><Relationship Id="rId11" Type="http://schemas.openxmlformats.org/officeDocument/2006/relationships/oleObject" Target="../embeddings/oleObject48.bin"/><Relationship Id="rId5" Type="http://schemas.openxmlformats.org/officeDocument/2006/relationships/oleObject" Target="../embeddings/oleObject45.bin"/><Relationship Id="rId15" Type="http://schemas.openxmlformats.org/officeDocument/2006/relationships/oleObject" Target="../embeddings/oleObject50.bin"/><Relationship Id="rId10" Type="http://schemas.openxmlformats.org/officeDocument/2006/relationships/image" Target="../media/image47.wmf"/><Relationship Id="rId4" Type="http://schemas.openxmlformats.org/officeDocument/2006/relationships/image" Target="../media/image44.emf"/><Relationship Id="rId9" Type="http://schemas.openxmlformats.org/officeDocument/2006/relationships/oleObject" Target="../embeddings/oleObject47.bin"/><Relationship Id="rId14" Type="http://schemas.openxmlformats.org/officeDocument/2006/relationships/image" Target="../media/image49.wmf"/></Relationships>
</file>

<file path=ppt/slides/_rels/slide14.xml.rels><?xml version="1.0" encoding="UTF-8" standalone="yes"?>
<Relationships xmlns="http://schemas.openxmlformats.org/package/2006/relationships"><Relationship Id="rId8" Type="http://schemas.openxmlformats.org/officeDocument/2006/relationships/image" Target="../media/image53.emf"/><Relationship Id="rId13" Type="http://schemas.openxmlformats.org/officeDocument/2006/relationships/oleObject" Target="../embeddings/oleObject56.bin"/><Relationship Id="rId3" Type="http://schemas.openxmlformats.org/officeDocument/2006/relationships/oleObject" Target="../embeddings/oleObject51.bin"/><Relationship Id="rId7" Type="http://schemas.openxmlformats.org/officeDocument/2006/relationships/oleObject" Target="../embeddings/oleObject53.bin"/><Relationship Id="rId12" Type="http://schemas.openxmlformats.org/officeDocument/2006/relationships/image" Target="../media/image55.emf"/><Relationship Id="rId2" Type="http://schemas.openxmlformats.org/officeDocument/2006/relationships/slideLayout" Target="../slideLayouts/slideLayout7.xml"/><Relationship Id="rId16" Type="http://schemas.openxmlformats.org/officeDocument/2006/relationships/image" Target="../media/image57.wmf"/><Relationship Id="rId1" Type="http://schemas.openxmlformats.org/officeDocument/2006/relationships/vmlDrawing" Target="../drawings/vmlDrawing9.vml"/><Relationship Id="rId6" Type="http://schemas.openxmlformats.org/officeDocument/2006/relationships/image" Target="../media/image52.emf"/><Relationship Id="rId11" Type="http://schemas.openxmlformats.org/officeDocument/2006/relationships/oleObject" Target="../embeddings/oleObject55.bin"/><Relationship Id="rId5" Type="http://schemas.openxmlformats.org/officeDocument/2006/relationships/oleObject" Target="../embeddings/oleObject52.bin"/><Relationship Id="rId15" Type="http://schemas.openxmlformats.org/officeDocument/2006/relationships/oleObject" Target="../embeddings/oleObject57.bin"/><Relationship Id="rId10" Type="http://schemas.openxmlformats.org/officeDocument/2006/relationships/image" Target="../media/image54.emf"/><Relationship Id="rId4" Type="http://schemas.openxmlformats.org/officeDocument/2006/relationships/image" Target="../media/image51.emf"/><Relationship Id="rId9" Type="http://schemas.openxmlformats.org/officeDocument/2006/relationships/oleObject" Target="../embeddings/oleObject54.bin"/><Relationship Id="rId14" Type="http://schemas.openxmlformats.org/officeDocument/2006/relationships/image" Target="../media/image56.wmf"/></Relationships>
</file>

<file path=ppt/slides/_rels/slide15.xml.rels><?xml version="1.0" encoding="UTF-8" standalone="yes"?>
<Relationships xmlns="http://schemas.openxmlformats.org/package/2006/relationships"><Relationship Id="rId8" Type="http://schemas.openxmlformats.org/officeDocument/2006/relationships/image" Target="../media/image60.emf"/><Relationship Id="rId3" Type="http://schemas.openxmlformats.org/officeDocument/2006/relationships/oleObject" Target="../embeddings/oleObject58.bin"/><Relationship Id="rId7" Type="http://schemas.openxmlformats.org/officeDocument/2006/relationships/oleObject" Target="../embeddings/oleObject60.bin"/><Relationship Id="rId12" Type="http://schemas.openxmlformats.org/officeDocument/2006/relationships/image" Target="../media/image62.e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59.emf"/><Relationship Id="rId11" Type="http://schemas.openxmlformats.org/officeDocument/2006/relationships/oleObject" Target="../embeddings/oleObject62.bin"/><Relationship Id="rId5" Type="http://schemas.openxmlformats.org/officeDocument/2006/relationships/oleObject" Target="../embeddings/oleObject59.bin"/><Relationship Id="rId10" Type="http://schemas.openxmlformats.org/officeDocument/2006/relationships/image" Target="../media/image61.emf"/><Relationship Id="rId4" Type="http://schemas.openxmlformats.org/officeDocument/2006/relationships/image" Target="../media/image58.emf"/><Relationship Id="rId9" Type="http://schemas.openxmlformats.org/officeDocument/2006/relationships/oleObject" Target="../embeddings/oleObject6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63.bin"/><Relationship Id="rId7"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64.wmf"/><Relationship Id="rId5" Type="http://schemas.openxmlformats.org/officeDocument/2006/relationships/oleObject" Target="../embeddings/oleObject64.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66.bin"/></Relationships>
</file>

<file path=ppt/slides/_rels/slide18.x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oleObject" Target="../embeddings/oleObject67.bin"/><Relationship Id="rId7" Type="http://schemas.openxmlformats.org/officeDocument/2006/relationships/oleObject" Target="../embeddings/oleObject69.bin"/><Relationship Id="rId12" Type="http://schemas.openxmlformats.org/officeDocument/2006/relationships/image" Target="../media/image71.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68.wmf"/><Relationship Id="rId11" Type="http://schemas.openxmlformats.org/officeDocument/2006/relationships/oleObject" Target="../embeddings/oleObject71.bin"/><Relationship Id="rId5" Type="http://schemas.openxmlformats.org/officeDocument/2006/relationships/oleObject" Target="../embeddings/oleObject68.bin"/><Relationship Id="rId10" Type="http://schemas.openxmlformats.org/officeDocument/2006/relationships/image" Target="../media/image70.wmf"/><Relationship Id="rId4" Type="http://schemas.openxmlformats.org/officeDocument/2006/relationships/image" Target="../media/image67.emf"/><Relationship Id="rId9" Type="http://schemas.openxmlformats.org/officeDocument/2006/relationships/oleObject" Target="../embeddings/oleObject7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73.wmf"/><Relationship Id="rId5" Type="http://schemas.openxmlformats.org/officeDocument/2006/relationships/oleObject" Target="../embeddings/oleObject73.bin"/><Relationship Id="rId4" Type="http://schemas.openxmlformats.org/officeDocument/2006/relationships/image" Target="../media/image7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75.wmf"/><Relationship Id="rId5" Type="http://schemas.openxmlformats.org/officeDocument/2006/relationships/oleObject" Target="../embeddings/oleObject75.bin"/><Relationship Id="rId4" Type="http://schemas.openxmlformats.org/officeDocument/2006/relationships/image" Target="../media/image7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78.emf"/><Relationship Id="rId5" Type="http://schemas.openxmlformats.org/officeDocument/2006/relationships/oleObject" Target="../embeddings/oleObject78.bin"/><Relationship Id="rId4" Type="http://schemas.openxmlformats.org/officeDocument/2006/relationships/image" Target="../media/image77.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7.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6.emf"/><Relationship Id="rId4" Type="http://schemas.openxmlformats.org/officeDocument/2006/relationships/image" Target="../media/image3.emf"/><Relationship Id="rId9"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13" Type="http://schemas.openxmlformats.org/officeDocument/2006/relationships/oleObject" Target="../embeddings/oleObject13.bin"/><Relationship Id="rId18" Type="http://schemas.openxmlformats.org/officeDocument/2006/relationships/image" Target="../media/image15.emf"/><Relationship Id="rId26" Type="http://schemas.openxmlformats.org/officeDocument/2006/relationships/image" Target="../media/image19.emf"/><Relationship Id="rId21" Type="http://schemas.openxmlformats.org/officeDocument/2006/relationships/oleObject" Target="../embeddings/oleObject17.bin"/><Relationship Id="rId34" Type="http://schemas.openxmlformats.org/officeDocument/2006/relationships/image" Target="../media/image23.emf"/><Relationship Id="rId7" Type="http://schemas.openxmlformats.org/officeDocument/2006/relationships/oleObject" Target="../embeddings/oleObject10.bin"/><Relationship Id="rId12" Type="http://schemas.openxmlformats.org/officeDocument/2006/relationships/image" Target="../media/image12.emf"/><Relationship Id="rId17" Type="http://schemas.openxmlformats.org/officeDocument/2006/relationships/oleObject" Target="../embeddings/oleObject15.bin"/><Relationship Id="rId25" Type="http://schemas.openxmlformats.org/officeDocument/2006/relationships/oleObject" Target="../embeddings/oleObject19.bin"/><Relationship Id="rId33" Type="http://schemas.openxmlformats.org/officeDocument/2006/relationships/oleObject" Target="../embeddings/oleObject23.bin"/><Relationship Id="rId38" Type="http://schemas.openxmlformats.org/officeDocument/2006/relationships/image" Target="../media/image25.emf"/><Relationship Id="rId2" Type="http://schemas.openxmlformats.org/officeDocument/2006/relationships/slideLayout" Target="../slideLayouts/slideLayout7.xml"/><Relationship Id="rId16" Type="http://schemas.openxmlformats.org/officeDocument/2006/relationships/image" Target="../media/image14.emf"/><Relationship Id="rId20" Type="http://schemas.openxmlformats.org/officeDocument/2006/relationships/image" Target="../media/image16.emf"/><Relationship Id="rId29" Type="http://schemas.openxmlformats.org/officeDocument/2006/relationships/oleObject" Target="../embeddings/oleObject21.bin"/><Relationship Id="rId1" Type="http://schemas.openxmlformats.org/officeDocument/2006/relationships/vmlDrawing" Target="../drawings/vmlDrawing3.vml"/><Relationship Id="rId6" Type="http://schemas.openxmlformats.org/officeDocument/2006/relationships/image" Target="../media/image9.emf"/><Relationship Id="rId11" Type="http://schemas.openxmlformats.org/officeDocument/2006/relationships/oleObject" Target="../embeddings/oleObject12.bin"/><Relationship Id="rId24" Type="http://schemas.openxmlformats.org/officeDocument/2006/relationships/image" Target="../media/image18.emf"/><Relationship Id="rId32" Type="http://schemas.openxmlformats.org/officeDocument/2006/relationships/image" Target="../media/image22.emf"/><Relationship Id="rId37" Type="http://schemas.openxmlformats.org/officeDocument/2006/relationships/oleObject" Target="../embeddings/oleObject25.bin"/><Relationship Id="rId5" Type="http://schemas.openxmlformats.org/officeDocument/2006/relationships/oleObject" Target="../embeddings/oleObject9.bin"/><Relationship Id="rId15" Type="http://schemas.openxmlformats.org/officeDocument/2006/relationships/oleObject" Target="../embeddings/oleObject14.bin"/><Relationship Id="rId23" Type="http://schemas.openxmlformats.org/officeDocument/2006/relationships/oleObject" Target="../embeddings/oleObject18.bin"/><Relationship Id="rId28" Type="http://schemas.openxmlformats.org/officeDocument/2006/relationships/image" Target="../media/image20.emf"/><Relationship Id="rId36" Type="http://schemas.openxmlformats.org/officeDocument/2006/relationships/image" Target="../media/image24.emf"/><Relationship Id="rId10" Type="http://schemas.openxmlformats.org/officeDocument/2006/relationships/image" Target="../media/image11.emf"/><Relationship Id="rId19" Type="http://schemas.openxmlformats.org/officeDocument/2006/relationships/oleObject" Target="../embeddings/oleObject16.bin"/><Relationship Id="rId31" Type="http://schemas.openxmlformats.org/officeDocument/2006/relationships/oleObject" Target="../embeddings/oleObject22.bin"/><Relationship Id="rId4" Type="http://schemas.openxmlformats.org/officeDocument/2006/relationships/image" Target="../media/image8.emf"/><Relationship Id="rId9" Type="http://schemas.openxmlformats.org/officeDocument/2006/relationships/oleObject" Target="../embeddings/oleObject11.bin"/><Relationship Id="rId14" Type="http://schemas.openxmlformats.org/officeDocument/2006/relationships/image" Target="../media/image13.emf"/><Relationship Id="rId22" Type="http://schemas.openxmlformats.org/officeDocument/2006/relationships/image" Target="../media/image17.emf"/><Relationship Id="rId27" Type="http://schemas.openxmlformats.org/officeDocument/2006/relationships/oleObject" Target="../embeddings/oleObject20.bin"/><Relationship Id="rId30" Type="http://schemas.openxmlformats.org/officeDocument/2006/relationships/image" Target="../media/image21.emf"/><Relationship Id="rId35" Type="http://schemas.openxmlformats.org/officeDocument/2006/relationships/oleObject" Target="../embeddings/oleObject24.bin"/><Relationship Id="rId8" Type="http://schemas.openxmlformats.org/officeDocument/2006/relationships/image" Target="../media/image10.emf"/><Relationship Id="rId3"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image" Target="../media/image28.emf"/><Relationship Id="rId13" Type="http://schemas.openxmlformats.org/officeDocument/2006/relationships/oleObject" Target="../embeddings/oleObject31.bin"/><Relationship Id="rId18" Type="http://schemas.openxmlformats.org/officeDocument/2006/relationships/image" Target="../media/image33.emf"/><Relationship Id="rId3" Type="http://schemas.openxmlformats.org/officeDocument/2006/relationships/oleObject" Target="../embeddings/oleObject26.bin"/><Relationship Id="rId21" Type="http://schemas.openxmlformats.org/officeDocument/2006/relationships/oleObject" Target="../embeddings/oleObject35.bin"/><Relationship Id="rId7" Type="http://schemas.openxmlformats.org/officeDocument/2006/relationships/oleObject" Target="../embeddings/oleObject28.bin"/><Relationship Id="rId12" Type="http://schemas.openxmlformats.org/officeDocument/2006/relationships/image" Target="../media/image30.emf"/><Relationship Id="rId17" Type="http://schemas.openxmlformats.org/officeDocument/2006/relationships/oleObject" Target="../embeddings/oleObject33.bin"/><Relationship Id="rId2" Type="http://schemas.openxmlformats.org/officeDocument/2006/relationships/slideLayout" Target="../slideLayouts/slideLayout7.xml"/><Relationship Id="rId16" Type="http://schemas.openxmlformats.org/officeDocument/2006/relationships/image" Target="../media/image32.emf"/><Relationship Id="rId20" Type="http://schemas.openxmlformats.org/officeDocument/2006/relationships/image" Target="../media/image34.emf"/><Relationship Id="rId1" Type="http://schemas.openxmlformats.org/officeDocument/2006/relationships/vmlDrawing" Target="../drawings/vmlDrawing4.vml"/><Relationship Id="rId6" Type="http://schemas.openxmlformats.org/officeDocument/2006/relationships/image" Target="../media/image27.emf"/><Relationship Id="rId11" Type="http://schemas.openxmlformats.org/officeDocument/2006/relationships/oleObject" Target="../embeddings/oleObject30.bin"/><Relationship Id="rId24" Type="http://schemas.openxmlformats.org/officeDocument/2006/relationships/image" Target="../media/image36.emf"/><Relationship Id="rId5" Type="http://schemas.openxmlformats.org/officeDocument/2006/relationships/oleObject" Target="../embeddings/oleObject27.bin"/><Relationship Id="rId15" Type="http://schemas.openxmlformats.org/officeDocument/2006/relationships/oleObject" Target="../embeddings/oleObject32.bin"/><Relationship Id="rId23" Type="http://schemas.openxmlformats.org/officeDocument/2006/relationships/oleObject" Target="../embeddings/oleObject36.bin"/><Relationship Id="rId10" Type="http://schemas.openxmlformats.org/officeDocument/2006/relationships/image" Target="../media/image29.emf"/><Relationship Id="rId19" Type="http://schemas.openxmlformats.org/officeDocument/2006/relationships/oleObject" Target="../embeddings/oleObject34.bin"/><Relationship Id="rId4" Type="http://schemas.openxmlformats.org/officeDocument/2006/relationships/image" Target="../media/image26.emf"/><Relationship Id="rId9" Type="http://schemas.openxmlformats.org/officeDocument/2006/relationships/oleObject" Target="../embeddings/oleObject29.bin"/><Relationship Id="rId14" Type="http://schemas.openxmlformats.org/officeDocument/2006/relationships/image" Target="../media/image31.emf"/><Relationship Id="rId22" Type="http://schemas.openxmlformats.org/officeDocument/2006/relationships/image" Target="../media/image35.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38.emf"/><Relationship Id="rId5" Type="http://schemas.openxmlformats.org/officeDocument/2006/relationships/oleObject" Target="../embeddings/oleObject38.bin"/><Relationship Id="rId4" Type="http://schemas.openxmlformats.org/officeDocument/2006/relationships/image" Target="../media/image37.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333375"/>
            <a:ext cx="8424863" cy="3886200"/>
          </a:xfrm>
        </p:spPr>
        <p:txBody>
          <a:bodyPr/>
          <a:lstStyle/>
          <a:p>
            <a:pPr eaLnBrk="1" hangingPunct="1"/>
            <a:r>
              <a:rPr lang="tr-TR" sz="3200" b="1" smtClean="0">
                <a:solidFill>
                  <a:schemeClr val="accent2"/>
                </a:solidFill>
                <a:latin typeface="Calibri" pitchFamily="34" charset="0"/>
              </a:rPr>
              <a:t>TBF 121 - Genel Matematik  I</a:t>
            </a:r>
            <a:br>
              <a:rPr lang="tr-TR" sz="3200" b="1" smtClean="0">
                <a:solidFill>
                  <a:schemeClr val="accent2"/>
                </a:solidFill>
                <a:latin typeface="Calibri" pitchFamily="34" charset="0"/>
              </a:rPr>
            </a:br>
            <a:r>
              <a:rPr lang="tr-TR" sz="3200" smtClean="0">
                <a:latin typeface="Calibri" pitchFamily="34" charset="0"/>
              </a:rPr>
              <a:t/>
            </a:r>
            <a:br>
              <a:rPr lang="tr-TR" sz="3200" smtClean="0">
                <a:latin typeface="Calibri" pitchFamily="34" charset="0"/>
              </a:rPr>
            </a:br>
            <a:r>
              <a:rPr lang="tr-TR" sz="3200" smtClean="0">
                <a:latin typeface="Calibri" pitchFamily="34" charset="0"/>
              </a:rPr>
              <a:t/>
            </a:r>
            <a:br>
              <a:rPr lang="tr-TR" sz="3200" smtClean="0">
                <a:latin typeface="Calibri" pitchFamily="34" charset="0"/>
              </a:rPr>
            </a:br>
            <a:r>
              <a:rPr lang="tr-TR" sz="3200" b="1" smtClean="0">
                <a:solidFill>
                  <a:srgbClr val="0000FF"/>
                </a:solidFill>
                <a:latin typeface="Calibri" pitchFamily="34" charset="0"/>
              </a:rPr>
              <a:t>DERS – 1  :  Sayı Kümeleri ve Koordinatlar</a:t>
            </a:r>
            <a:endParaRPr lang="tr-TR" sz="3200" b="1" smtClean="0">
              <a:latin typeface="Calibri" pitchFamily="34" charset="0"/>
            </a:endParaRPr>
          </a:p>
        </p:txBody>
      </p:sp>
      <p:sp>
        <p:nvSpPr>
          <p:cNvPr id="2051" name="Rectangle 3"/>
          <p:cNvSpPr>
            <a:spLocks noGrp="1" noChangeArrowheads="1"/>
          </p:cNvSpPr>
          <p:nvPr>
            <p:ph type="subTitle" idx="1"/>
          </p:nvPr>
        </p:nvSpPr>
        <p:spPr>
          <a:xfrm>
            <a:off x="1371600" y="4419600"/>
            <a:ext cx="6400800" cy="1752600"/>
          </a:xfrm>
        </p:spPr>
        <p:txBody>
          <a:bodyPr/>
          <a:lstStyle/>
          <a:p>
            <a:pPr eaLnBrk="1" hangingPunct="1"/>
            <a:r>
              <a:rPr lang="tr-TR" dirty="0" smtClean="0">
                <a:latin typeface="Calibri" pitchFamily="34" charset="0"/>
              </a:rPr>
              <a:t>Prof. Dr. Halil İbrahim Karakaş</a:t>
            </a:r>
          </a:p>
          <a:p>
            <a:pPr eaLnBrk="1" hangingPunct="1"/>
            <a:r>
              <a:rPr lang="tr-TR" dirty="0" smtClean="0">
                <a:latin typeface="Calibri" pitchFamily="34" charset="0"/>
              </a:rPr>
              <a:t>Başkent Üniversitesi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arn(inHorizontal)">
                                      <p:cBhvr>
                                        <p:cTn id="12" dur="500"/>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barn(inHorizontal)">
                                      <p:cBhvr>
                                        <p:cTn id="17"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92100" y="381000"/>
            <a:ext cx="8591550" cy="650875"/>
          </a:xfrm>
          <a:prstGeom prst="rect">
            <a:avLst/>
          </a:prstGeom>
          <a:noFill/>
          <a:ln w="9525">
            <a:solidFill>
              <a:srgbClr val="FF0000"/>
            </a:solidFill>
            <a:miter lim="800000"/>
            <a:headEnd/>
            <a:tailEnd/>
          </a:ln>
        </p:spPr>
        <p:txBody>
          <a:bodyPr>
            <a:spAutoFit/>
          </a:bodyPr>
          <a:lstStyle/>
          <a:p>
            <a:pPr algn="just">
              <a:spcBef>
                <a:spcPct val="50000"/>
              </a:spcBef>
            </a:pPr>
            <a:r>
              <a:rPr lang="tr-TR" sz="1800" b="1">
                <a:solidFill>
                  <a:srgbClr val="0000FF"/>
                </a:solidFill>
                <a:latin typeface="Calibri" pitchFamily="34" charset="0"/>
              </a:rPr>
              <a:t>Bir denklem veya eşitsizliğin tüm çözümlerinin oluşturduğu kümeye  o denklem veya eşitsizliğin </a:t>
            </a:r>
            <a:r>
              <a:rPr lang="tr-TR" sz="1800" b="1">
                <a:solidFill>
                  <a:srgbClr val="FF0000"/>
                </a:solidFill>
                <a:latin typeface="Calibri" pitchFamily="34" charset="0"/>
              </a:rPr>
              <a:t>çözüm kümesi</a:t>
            </a:r>
            <a:r>
              <a:rPr lang="tr-TR" sz="1800" b="1">
                <a:solidFill>
                  <a:srgbClr val="0000FF"/>
                </a:solidFill>
                <a:latin typeface="Calibri" pitchFamily="34" charset="0"/>
              </a:rPr>
              <a:t> denir.</a:t>
            </a:r>
          </a:p>
        </p:txBody>
      </p:sp>
      <p:sp>
        <p:nvSpPr>
          <p:cNvPr id="23555" name="Text Box 3"/>
          <p:cNvSpPr txBox="1">
            <a:spLocks noChangeArrowheads="1"/>
          </p:cNvSpPr>
          <p:nvPr/>
        </p:nvSpPr>
        <p:spPr bwMode="auto">
          <a:xfrm>
            <a:off x="266700" y="1295400"/>
            <a:ext cx="6931025" cy="366713"/>
          </a:xfrm>
          <a:prstGeom prst="rect">
            <a:avLst/>
          </a:prstGeom>
          <a:noFill/>
          <a:ln w="9525">
            <a:noFill/>
            <a:miter lim="800000"/>
            <a:headEnd/>
            <a:tailEnd/>
          </a:ln>
        </p:spPr>
        <p:txBody>
          <a:bodyPr>
            <a:spAutoFit/>
          </a:bodyPr>
          <a:lstStyle/>
          <a:p>
            <a:pPr algn="just">
              <a:spcBef>
                <a:spcPct val="50000"/>
              </a:spcBef>
            </a:pPr>
            <a:r>
              <a:rPr lang="tr-TR" sz="1800" b="1" dirty="0">
                <a:solidFill>
                  <a:srgbClr val="0000FF"/>
                </a:solidFill>
                <a:latin typeface="Calibri" pitchFamily="34" charset="0"/>
              </a:rPr>
              <a:t>Örneğin,  </a:t>
            </a:r>
            <a:r>
              <a:rPr lang="tr-TR" sz="1800" i="1" dirty="0">
                <a:solidFill>
                  <a:srgbClr val="0000FF"/>
                </a:solidFill>
                <a:latin typeface="Calibri" pitchFamily="34" charset="0"/>
              </a:rPr>
              <a:t>x</a:t>
            </a:r>
            <a:r>
              <a:rPr lang="tr-TR" sz="1800" baseline="30000" dirty="0">
                <a:solidFill>
                  <a:srgbClr val="0000FF"/>
                </a:solidFill>
                <a:latin typeface="Calibri" pitchFamily="34" charset="0"/>
              </a:rPr>
              <a:t>2</a:t>
            </a:r>
            <a:r>
              <a:rPr lang="tr-TR" sz="1800" dirty="0">
                <a:solidFill>
                  <a:srgbClr val="0000FF"/>
                </a:solidFill>
                <a:latin typeface="Calibri" pitchFamily="34" charset="0"/>
              </a:rPr>
              <a:t>-5=2</a:t>
            </a:r>
            <a:r>
              <a:rPr lang="tr-TR" sz="1800" i="1" dirty="0">
                <a:solidFill>
                  <a:srgbClr val="0000FF"/>
                </a:solidFill>
                <a:latin typeface="Calibri" pitchFamily="34" charset="0"/>
              </a:rPr>
              <a:t>x</a:t>
            </a:r>
            <a:r>
              <a:rPr lang="tr-TR" sz="1800" dirty="0">
                <a:solidFill>
                  <a:srgbClr val="0000FF"/>
                </a:solidFill>
                <a:latin typeface="Calibri" pitchFamily="34" charset="0"/>
              </a:rPr>
              <a:t>+10</a:t>
            </a:r>
            <a:r>
              <a:rPr lang="tr-TR" sz="1800" b="1" dirty="0">
                <a:solidFill>
                  <a:srgbClr val="0000FF"/>
                </a:solidFill>
                <a:latin typeface="Calibri" pitchFamily="34" charset="0"/>
              </a:rPr>
              <a:t>   denkleminin çözüm kümesi  </a:t>
            </a:r>
            <a:r>
              <a:rPr lang="tr-TR" sz="1800" dirty="0">
                <a:solidFill>
                  <a:srgbClr val="0000FF"/>
                </a:solidFill>
                <a:latin typeface="Calibri" pitchFamily="34" charset="0"/>
              </a:rPr>
              <a:t>{-3, 5}  </a:t>
            </a:r>
            <a:r>
              <a:rPr lang="tr-TR" sz="1800" b="1" dirty="0">
                <a:solidFill>
                  <a:srgbClr val="0000FF"/>
                </a:solidFill>
                <a:latin typeface="Calibri" pitchFamily="34" charset="0"/>
              </a:rPr>
              <a:t>tir. </a:t>
            </a:r>
          </a:p>
        </p:txBody>
      </p:sp>
      <p:sp>
        <p:nvSpPr>
          <p:cNvPr id="23556" name="Text Box 4"/>
          <p:cNvSpPr txBox="1">
            <a:spLocks noChangeArrowheads="1"/>
          </p:cNvSpPr>
          <p:nvPr/>
        </p:nvSpPr>
        <p:spPr bwMode="auto">
          <a:xfrm>
            <a:off x="279400" y="1987550"/>
            <a:ext cx="8520113" cy="650875"/>
          </a:xfrm>
          <a:prstGeom prst="rect">
            <a:avLst/>
          </a:prstGeom>
          <a:noFill/>
          <a:ln w="9525">
            <a:solidFill>
              <a:srgbClr val="FF0000"/>
            </a:solidFill>
            <a:miter lim="800000"/>
            <a:headEnd/>
            <a:tailEnd/>
          </a:ln>
        </p:spPr>
        <p:txBody>
          <a:bodyPr>
            <a:spAutoFit/>
          </a:bodyPr>
          <a:lstStyle/>
          <a:p>
            <a:pPr algn="just">
              <a:spcBef>
                <a:spcPct val="50000"/>
              </a:spcBef>
            </a:pPr>
            <a:r>
              <a:rPr lang="tr-TR" sz="1800" b="1">
                <a:solidFill>
                  <a:srgbClr val="0000FF"/>
                </a:solidFill>
                <a:latin typeface="Calibri" pitchFamily="34" charset="0"/>
              </a:rPr>
              <a:t>Eğer iki denklem aynı çözüm kümesine sahipse, o iki denkleme </a:t>
            </a:r>
            <a:r>
              <a:rPr lang="tr-TR" sz="1800" b="1">
                <a:solidFill>
                  <a:srgbClr val="FF0000"/>
                </a:solidFill>
                <a:latin typeface="Calibri" pitchFamily="34" charset="0"/>
              </a:rPr>
              <a:t>denk  </a:t>
            </a:r>
            <a:r>
              <a:rPr lang="tr-TR" sz="1800" b="1">
                <a:solidFill>
                  <a:srgbClr val="0000FF"/>
                </a:solidFill>
                <a:latin typeface="Calibri" pitchFamily="34" charset="0"/>
              </a:rPr>
              <a:t>denklemler denir. Çözüm kümeleri aynı olan eşitsizliklere de </a:t>
            </a:r>
            <a:r>
              <a:rPr lang="tr-TR" sz="1800" b="1">
                <a:solidFill>
                  <a:srgbClr val="FF0000"/>
                </a:solidFill>
                <a:latin typeface="Calibri" pitchFamily="34" charset="0"/>
              </a:rPr>
              <a:t>denk  </a:t>
            </a:r>
            <a:r>
              <a:rPr lang="tr-TR" sz="1800" b="1">
                <a:solidFill>
                  <a:srgbClr val="0000FF"/>
                </a:solidFill>
                <a:latin typeface="Calibri" pitchFamily="34" charset="0"/>
              </a:rPr>
              <a:t>eşitsizlikler denir. </a:t>
            </a:r>
          </a:p>
        </p:txBody>
      </p:sp>
      <p:sp>
        <p:nvSpPr>
          <p:cNvPr id="23557" name="Text Box 5"/>
          <p:cNvSpPr txBox="1">
            <a:spLocks noChangeArrowheads="1"/>
          </p:cNvSpPr>
          <p:nvPr/>
        </p:nvSpPr>
        <p:spPr bwMode="auto">
          <a:xfrm>
            <a:off x="114300" y="3009900"/>
            <a:ext cx="8591550" cy="1190625"/>
          </a:xfrm>
          <a:prstGeom prst="rect">
            <a:avLst/>
          </a:prstGeom>
          <a:noFill/>
          <a:ln w="9525">
            <a:noFill/>
            <a:miter lim="800000"/>
            <a:headEnd/>
            <a:tailEnd/>
          </a:ln>
        </p:spPr>
        <p:txBody>
          <a:bodyPr>
            <a:spAutoFit/>
          </a:bodyPr>
          <a:lstStyle/>
          <a:p>
            <a:pPr algn="just">
              <a:spcBef>
                <a:spcPct val="50000"/>
              </a:spcBef>
            </a:pPr>
            <a:r>
              <a:rPr lang="tr-TR" sz="1800" b="1" dirty="0">
                <a:solidFill>
                  <a:srgbClr val="9900FF"/>
                </a:solidFill>
                <a:latin typeface="Calibri" pitchFamily="34" charset="0"/>
              </a:rPr>
              <a:t>Bir denklemi (veya bir eşitsizliği) çözmek için uygulanan standart yöntem şudur: Verilen denklem (veya eşitsizlik), kendisine denk olan öyle bir dizi denklemle (veya eşitsizlikle) değiştirilir ki,  bu dizideki son denklemin (veya eşitsizliğin) çözüm </a:t>
            </a:r>
            <a:r>
              <a:rPr lang="tr-TR" sz="1800" b="1" dirty="0" smtClean="0">
                <a:solidFill>
                  <a:srgbClr val="9900FF"/>
                </a:solidFill>
                <a:latin typeface="Calibri" pitchFamily="34" charset="0"/>
              </a:rPr>
              <a:t>kümesinin </a:t>
            </a:r>
            <a:r>
              <a:rPr lang="tr-TR" sz="1800" b="1" dirty="0">
                <a:solidFill>
                  <a:srgbClr val="9900FF"/>
                </a:solidFill>
                <a:latin typeface="Calibri" pitchFamily="34" charset="0"/>
              </a:rPr>
              <a:t>ne olduğu kolayca görülebilmektedir.</a:t>
            </a:r>
            <a:endParaRPr lang="tr-TR" sz="1800" dirty="0">
              <a:solidFill>
                <a:srgbClr val="9900FF"/>
              </a:solidFill>
              <a:latin typeface="Calibri" pitchFamily="34" charset="0"/>
            </a:endParaRPr>
          </a:p>
        </p:txBody>
      </p:sp>
      <p:sp>
        <p:nvSpPr>
          <p:cNvPr id="24584" name="Text Box 8"/>
          <p:cNvSpPr txBox="1">
            <a:spLocks noChangeArrowheads="1"/>
          </p:cNvSpPr>
          <p:nvPr/>
        </p:nvSpPr>
        <p:spPr bwMode="auto">
          <a:xfrm>
            <a:off x="242888" y="4527550"/>
            <a:ext cx="4537075" cy="366713"/>
          </a:xfrm>
          <a:prstGeom prst="rect">
            <a:avLst/>
          </a:prstGeom>
          <a:noFill/>
          <a:ln w="9525">
            <a:noFill/>
            <a:miter lim="800000"/>
            <a:headEnd/>
            <a:tailEnd/>
          </a:ln>
        </p:spPr>
        <p:txBody>
          <a:bodyPr>
            <a:spAutoFit/>
          </a:bodyPr>
          <a:lstStyle/>
          <a:p>
            <a:pPr algn="just">
              <a:spcBef>
                <a:spcPct val="50000"/>
              </a:spcBef>
            </a:pPr>
            <a:r>
              <a:rPr lang="tr-TR" sz="1800" b="1" dirty="0">
                <a:solidFill>
                  <a:srgbClr val="FF0000"/>
                </a:solidFill>
                <a:latin typeface="Calibri" pitchFamily="34" charset="0"/>
              </a:rPr>
              <a:t>Örnek.</a:t>
            </a:r>
            <a:r>
              <a:rPr lang="tr-TR" sz="1800" b="1" dirty="0">
                <a:latin typeface="Calibri" pitchFamily="34" charset="0"/>
              </a:rPr>
              <a:t>   </a:t>
            </a:r>
            <a:r>
              <a:rPr lang="tr-TR" sz="1800" i="1" dirty="0">
                <a:latin typeface="Calibri" pitchFamily="34" charset="0"/>
              </a:rPr>
              <a:t>x</a:t>
            </a:r>
            <a:r>
              <a:rPr lang="tr-TR" sz="1800" baseline="30000" dirty="0">
                <a:latin typeface="Calibri" pitchFamily="34" charset="0"/>
              </a:rPr>
              <a:t>2</a:t>
            </a:r>
            <a:r>
              <a:rPr lang="tr-TR" sz="1800" dirty="0">
                <a:latin typeface="Calibri" pitchFamily="34" charset="0"/>
              </a:rPr>
              <a:t>-5=2</a:t>
            </a:r>
            <a:r>
              <a:rPr lang="tr-TR" sz="1800" i="1" dirty="0">
                <a:latin typeface="Calibri" pitchFamily="34" charset="0"/>
              </a:rPr>
              <a:t>x</a:t>
            </a:r>
            <a:r>
              <a:rPr lang="tr-TR" sz="1800" dirty="0">
                <a:latin typeface="Calibri" pitchFamily="34" charset="0"/>
              </a:rPr>
              <a:t>+10</a:t>
            </a:r>
            <a:r>
              <a:rPr lang="tr-TR" sz="1800" b="1" dirty="0">
                <a:latin typeface="Calibri" pitchFamily="34" charset="0"/>
              </a:rPr>
              <a:t>   </a:t>
            </a:r>
            <a:r>
              <a:rPr lang="tr-TR" sz="1800" b="1" dirty="0">
                <a:solidFill>
                  <a:srgbClr val="0000FF"/>
                </a:solidFill>
                <a:latin typeface="Calibri" pitchFamily="34" charset="0"/>
              </a:rPr>
              <a:t>denkleminin çözümü :</a:t>
            </a:r>
          </a:p>
        </p:txBody>
      </p:sp>
      <p:sp>
        <p:nvSpPr>
          <p:cNvPr id="24586" name="Text Box 10"/>
          <p:cNvSpPr txBox="1">
            <a:spLocks noChangeArrowheads="1"/>
          </p:cNvSpPr>
          <p:nvPr/>
        </p:nvSpPr>
        <p:spPr bwMode="auto">
          <a:xfrm>
            <a:off x="1692275" y="5153025"/>
            <a:ext cx="1655763" cy="366713"/>
          </a:xfrm>
          <a:prstGeom prst="rect">
            <a:avLst/>
          </a:prstGeom>
          <a:noFill/>
          <a:ln w="9525">
            <a:noFill/>
            <a:miter lim="800000"/>
            <a:headEnd/>
            <a:tailEnd/>
          </a:ln>
        </p:spPr>
        <p:txBody>
          <a:bodyPr>
            <a:spAutoFit/>
          </a:bodyPr>
          <a:lstStyle/>
          <a:p>
            <a:pPr algn="just">
              <a:spcBef>
                <a:spcPct val="50000"/>
              </a:spcBef>
            </a:pPr>
            <a:r>
              <a:rPr lang="tr-TR" sz="1800" i="1">
                <a:latin typeface="Calibri" pitchFamily="34" charset="0"/>
              </a:rPr>
              <a:t>x</a:t>
            </a:r>
            <a:r>
              <a:rPr lang="tr-TR" sz="1800" baseline="30000">
                <a:latin typeface="Calibri" pitchFamily="34" charset="0"/>
              </a:rPr>
              <a:t>2</a:t>
            </a:r>
            <a:r>
              <a:rPr lang="tr-TR" sz="1800">
                <a:latin typeface="Calibri" pitchFamily="34" charset="0"/>
              </a:rPr>
              <a:t>-5=2</a:t>
            </a:r>
            <a:r>
              <a:rPr lang="tr-TR" sz="1800" i="1">
                <a:latin typeface="Calibri" pitchFamily="34" charset="0"/>
              </a:rPr>
              <a:t>x</a:t>
            </a:r>
            <a:r>
              <a:rPr lang="tr-TR" sz="1800">
                <a:latin typeface="Calibri" pitchFamily="34" charset="0"/>
              </a:rPr>
              <a:t>+10 ,</a:t>
            </a:r>
          </a:p>
        </p:txBody>
      </p:sp>
      <p:sp>
        <p:nvSpPr>
          <p:cNvPr id="24587" name="Text Box 11"/>
          <p:cNvSpPr txBox="1">
            <a:spLocks noChangeArrowheads="1"/>
          </p:cNvSpPr>
          <p:nvPr/>
        </p:nvSpPr>
        <p:spPr bwMode="auto">
          <a:xfrm>
            <a:off x="3492500" y="5153025"/>
            <a:ext cx="1800225" cy="366713"/>
          </a:xfrm>
          <a:prstGeom prst="rect">
            <a:avLst/>
          </a:prstGeom>
          <a:noFill/>
          <a:ln w="9525">
            <a:noFill/>
            <a:miter lim="800000"/>
            <a:headEnd/>
            <a:tailEnd/>
          </a:ln>
        </p:spPr>
        <p:txBody>
          <a:bodyPr>
            <a:spAutoFit/>
          </a:bodyPr>
          <a:lstStyle/>
          <a:p>
            <a:pPr algn="just">
              <a:spcBef>
                <a:spcPct val="50000"/>
              </a:spcBef>
            </a:pPr>
            <a:r>
              <a:rPr lang="tr-TR" sz="1800" i="1">
                <a:latin typeface="Calibri" pitchFamily="34" charset="0"/>
              </a:rPr>
              <a:t>x</a:t>
            </a:r>
            <a:r>
              <a:rPr lang="tr-TR" sz="1800" baseline="30000">
                <a:latin typeface="Calibri" pitchFamily="34" charset="0"/>
              </a:rPr>
              <a:t>2</a:t>
            </a:r>
            <a:r>
              <a:rPr lang="tr-TR" sz="1800">
                <a:latin typeface="Calibri" pitchFamily="34" charset="0"/>
              </a:rPr>
              <a:t>-2</a:t>
            </a:r>
            <a:r>
              <a:rPr lang="tr-TR" sz="1800" i="1">
                <a:latin typeface="Calibri" pitchFamily="34" charset="0"/>
              </a:rPr>
              <a:t>x</a:t>
            </a:r>
            <a:r>
              <a:rPr lang="tr-TR" sz="1800">
                <a:latin typeface="Calibri" pitchFamily="34" charset="0"/>
              </a:rPr>
              <a:t>-15=0 ,</a:t>
            </a:r>
          </a:p>
        </p:txBody>
      </p:sp>
      <p:sp>
        <p:nvSpPr>
          <p:cNvPr id="24588" name="Text Box 12"/>
          <p:cNvSpPr txBox="1">
            <a:spLocks noChangeArrowheads="1"/>
          </p:cNvSpPr>
          <p:nvPr/>
        </p:nvSpPr>
        <p:spPr bwMode="auto">
          <a:xfrm>
            <a:off x="5219700" y="5153025"/>
            <a:ext cx="1873250" cy="366713"/>
          </a:xfrm>
          <a:prstGeom prst="rect">
            <a:avLst/>
          </a:prstGeom>
          <a:noFill/>
          <a:ln w="9525">
            <a:noFill/>
            <a:miter lim="800000"/>
            <a:headEnd/>
            <a:tailEnd/>
          </a:ln>
        </p:spPr>
        <p:txBody>
          <a:bodyPr>
            <a:spAutoFit/>
          </a:bodyPr>
          <a:lstStyle/>
          <a:p>
            <a:pPr algn="just">
              <a:spcBef>
                <a:spcPct val="50000"/>
              </a:spcBef>
            </a:pPr>
            <a:r>
              <a:rPr lang="tr-TR" sz="1800" dirty="0">
                <a:latin typeface="Calibri" pitchFamily="34" charset="0"/>
              </a:rPr>
              <a:t> (</a:t>
            </a:r>
            <a:r>
              <a:rPr lang="tr-TR" sz="1800" i="1" dirty="0">
                <a:latin typeface="Calibri" pitchFamily="34" charset="0"/>
              </a:rPr>
              <a:t>x</a:t>
            </a:r>
            <a:r>
              <a:rPr lang="tr-TR" sz="1800" dirty="0">
                <a:latin typeface="Calibri" pitchFamily="34" charset="0"/>
              </a:rPr>
              <a:t>+3)(</a:t>
            </a:r>
            <a:r>
              <a:rPr lang="tr-TR" sz="1800" i="1" dirty="0">
                <a:latin typeface="Calibri" pitchFamily="34" charset="0"/>
              </a:rPr>
              <a:t>x</a:t>
            </a:r>
            <a:r>
              <a:rPr lang="tr-TR" sz="1800" dirty="0">
                <a:latin typeface="Calibri" pitchFamily="34" charset="0"/>
              </a:rPr>
              <a:t>-5) =0.</a:t>
            </a:r>
          </a:p>
        </p:txBody>
      </p:sp>
      <p:sp>
        <p:nvSpPr>
          <p:cNvPr id="24589" name="Text Box 13"/>
          <p:cNvSpPr txBox="1">
            <a:spLocks noChangeArrowheads="1"/>
          </p:cNvSpPr>
          <p:nvPr/>
        </p:nvSpPr>
        <p:spPr bwMode="auto">
          <a:xfrm>
            <a:off x="214313" y="5692775"/>
            <a:ext cx="8686800" cy="641350"/>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Yukarıdaki denklemler dizisindeki her denklem diğerine denktir ve son denklemin çözüm kümesinin  </a:t>
            </a:r>
            <a:r>
              <a:rPr lang="tr-TR" sz="1800">
                <a:latin typeface="Calibri" pitchFamily="34" charset="0"/>
              </a:rPr>
              <a:t>{-3, 5}</a:t>
            </a:r>
            <a:r>
              <a:rPr lang="tr-TR" sz="1800">
                <a:solidFill>
                  <a:srgbClr val="0000FF"/>
                </a:solidFill>
                <a:latin typeface="Calibri" pitchFamily="34" charset="0"/>
              </a:rPr>
              <a:t>  </a:t>
            </a:r>
            <a:r>
              <a:rPr lang="tr-TR" sz="1800" b="1">
                <a:solidFill>
                  <a:srgbClr val="0000FF"/>
                </a:solidFill>
                <a:latin typeface="Calibri" pitchFamily="34" charset="0"/>
              </a:rPr>
              <a:t>olduğu açıktır.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iterate type="wd">
                                    <p:tmPct val="100000"/>
                                  </p:iterate>
                                  <p:childTnLst>
                                    <p:set>
                                      <p:cBhvr>
                                        <p:cTn id="6" dur="1" fill="hold">
                                          <p:stCondLst>
                                            <p:cond delay="0"/>
                                          </p:stCondLst>
                                        </p:cTn>
                                        <p:tgtEl>
                                          <p:spTgt spid="23554"/>
                                        </p:tgtEl>
                                        <p:attrNameLst>
                                          <p:attrName>style.visibility</p:attrName>
                                        </p:attrNameLst>
                                      </p:cBhvr>
                                      <p:to>
                                        <p:strVal val="visible"/>
                                      </p:to>
                                    </p:set>
                                    <p:animEffect transition="in" filter="strips(downRight)">
                                      <p:cBhvr>
                                        <p:cTn id="7" dur="3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iterate type="wd">
                                    <p:tmPct val="100000"/>
                                  </p:iterate>
                                  <p:childTnLst>
                                    <p:set>
                                      <p:cBhvr>
                                        <p:cTn id="11" dur="1" fill="hold">
                                          <p:stCondLst>
                                            <p:cond delay="0"/>
                                          </p:stCondLst>
                                        </p:cTn>
                                        <p:tgtEl>
                                          <p:spTgt spid="23555"/>
                                        </p:tgtEl>
                                        <p:attrNameLst>
                                          <p:attrName>style.visibility</p:attrName>
                                        </p:attrNameLst>
                                      </p:cBhvr>
                                      <p:to>
                                        <p:strVal val="visible"/>
                                      </p:to>
                                    </p:set>
                                    <p:animEffect transition="in" filter="strips(downRight)">
                                      <p:cBhvr>
                                        <p:cTn id="12" dur="300"/>
                                        <p:tgtEl>
                                          <p:spTgt spid="2355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iterate type="wd">
                                    <p:tmPct val="100000"/>
                                  </p:iterate>
                                  <p:childTnLst>
                                    <p:set>
                                      <p:cBhvr>
                                        <p:cTn id="16" dur="1" fill="hold">
                                          <p:stCondLst>
                                            <p:cond delay="0"/>
                                          </p:stCondLst>
                                        </p:cTn>
                                        <p:tgtEl>
                                          <p:spTgt spid="23556"/>
                                        </p:tgtEl>
                                        <p:attrNameLst>
                                          <p:attrName>style.visibility</p:attrName>
                                        </p:attrNameLst>
                                      </p:cBhvr>
                                      <p:to>
                                        <p:strVal val="visible"/>
                                      </p:to>
                                    </p:set>
                                    <p:animEffect transition="in" filter="strips(downRight)">
                                      <p:cBhvr>
                                        <p:cTn id="17" dur="300"/>
                                        <p:tgtEl>
                                          <p:spTgt spid="2355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iterate type="wd">
                                    <p:tmPct val="100000"/>
                                  </p:iterate>
                                  <p:childTnLst>
                                    <p:set>
                                      <p:cBhvr>
                                        <p:cTn id="21" dur="1" fill="hold">
                                          <p:stCondLst>
                                            <p:cond delay="0"/>
                                          </p:stCondLst>
                                        </p:cTn>
                                        <p:tgtEl>
                                          <p:spTgt spid="23557"/>
                                        </p:tgtEl>
                                        <p:attrNameLst>
                                          <p:attrName>style.visibility</p:attrName>
                                        </p:attrNameLst>
                                      </p:cBhvr>
                                      <p:to>
                                        <p:strVal val="visible"/>
                                      </p:to>
                                    </p:set>
                                    <p:animEffect transition="in" filter="strips(downRight)">
                                      <p:cBhvr>
                                        <p:cTn id="22" dur="300"/>
                                        <p:tgtEl>
                                          <p:spTgt spid="2355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iterate type="wd">
                                    <p:tmPct val="100000"/>
                                  </p:iterate>
                                  <p:childTnLst>
                                    <p:set>
                                      <p:cBhvr>
                                        <p:cTn id="26" dur="1" fill="hold">
                                          <p:stCondLst>
                                            <p:cond delay="0"/>
                                          </p:stCondLst>
                                        </p:cTn>
                                        <p:tgtEl>
                                          <p:spTgt spid="24584"/>
                                        </p:tgtEl>
                                        <p:attrNameLst>
                                          <p:attrName>style.visibility</p:attrName>
                                        </p:attrNameLst>
                                      </p:cBhvr>
                                      <p:to>
                                        <p:strVal val="visible"/>
                                      </p:to>
                                    </p:set>
                                    <p:animEffect transition="in" filter="strips(downRight)">
                                      <p:cBhvr>
                                        <p:cTn id="27" dur="300"/>
                                        <p:tgtEl>
                                          <p:spTgt spid="2458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iterate type="wd">
                                    <p:tmPct val="100000"/>
                                  </p:iterate>
                                  <p:childTnLst>
                                    <p:set>
                                      <p:cBhvr>
                                        <p:cTn id="31" dur="1" fill="hold">
                                          <p:stCondLst>
                                            <p:cond delay="0"/>
                                          </p:stCondLst>
                                        </p:cTn>
                                        <p:tgtEl>
                                          <p:spTgt spid="24586"/>
                                        </p:tgtEl>
                                        <p:attrNameLst>
                                          <p:attrName>style.visibility</p:attrName>
                                        </p:attrNameLst>
                                      </p:cBhvr>
                                      <p:to>
                                        <p:strVal val="visible"/>
                                      </p:to>
                                    </p:set>
                                    <p:animEffect transition="in" filter="strips(downRight)">
                                      <p:cBhvr>
                                        <p:cTn id="32" dur="300"/>
                                        <p:tgtEl>
                                          <p:spTgt spid="24586"/>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iterate type="wd">
                                    <p:tmPct val="100000"/>
                                  </p:iterate>
                                  <p:childTnLst>
                                    <p:set>
                                      <p:cBhvr>
                                        <p:cTn id="36" dur="1" fill="hold">
                                          <p:stCondLst>
                                            <p:cond delay="0"/>
                                          </p:stCondLst>
                                        </p:cTn>
                                        <p:tgtEl>
                                          <p:spTgt spid="24587"/>
                                        </p:tgtEl>
                                        <p:attrNameLst>
                                          <p:attrName>style.visibility</p:attrName>
                                        </p:attrNameLst>
                                      </p:cBhvr>
                                      <p:to>
                                        <p:strVal val="visible"/>
                                      </p:to>
                                    </p:set>
                                    <p:animEffect transition="in" filter="strips(downRight)">
                                      <p:cBhvr>
                                        <p:cTn id="37" dur="300"/>
                                        <p:tgtEl>
                                          <p:spTgt spid="24587"/>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iterate type="wd">
                                    <p:tmPct val="100000"/>
                                  </p:iterate>
                                  <p:childTnLst>
                                    <p:set>
                                      <p:cBhvr>
                                        <p:cTn id="41" dur="1" fill="hold">
                                          <p:stCondLst>
                                            <p:cond delay="0"/>
                                          </p:stCondLst>
                                        </p:cTn>
                                        <p:tgtEl>
                                          <p:spTgt spid="24588"/>
                                        </p:tgtEl>
                                        <p:attrNameLst>
                                          <p:attrName>style.visibility</p:attrName>
                                        </p:attrNameLst>
                                      </p:cBhvr>
                                      <p:to>
                                        <p:strVal val="visible"/>
                                      </p:to>
                                    </p:set>
                                    <p:animEffect transition="in" filter="strips(downRight)">
                                      <p:cBhvr>
                                        <p:cTn id="42" dur="300"/>
                                        <p:tgtEl>
                                          <p:spTgt spid="24588"/>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iterate type="wd">
                                    <p:tmPct val="100000"/>
                                  </p:iterate>
                                  <p:childTnLst>
                                    <p:set>
                                      <p:cBhvr>
                                        <p:cTn id="46" dur="1" fill="hold">
                                          <p:stCondLst>
                                            <p:cond delay="0"/>
                                          </p:stCondLst>
                                        </p:cTn>
                                        <p:tgtEl>
                                          <p:spTgt spid="24589"/>
                                        </p:tgtEl>
                                        <p:attrNameLst>
                                          <p:attrName>style.visibility</p:attrName>
                                        </p:attrNameLst>
                                      </p:cBhvr>
                                      <p:to>
                                        <p:strVal val="visible"/>
                                      </p:to>
                                    </p:set>
                                    <p:animEffect transition="in" filter="strips(downRight)">
                                      <p:cBhvr>
                                        <p:cTn id="47" dur="300"/>
                                        <p:tgtEl>
                                          <p:spTgt spid="24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autoUpdateAnimBg="0"/>
      <p:bldP spid="23555" grpId="0" autoUpdateAnimBg="0"/>
      <p:bldP spid="23556" grpId="0" animBg="1" autoUpdateAnimBg="0"/>
      <p:bldP spid="23557" grpId="0" autoUpdateAnimBg="0"/>
      <p:bldP spid="24584" grpId="0" autoUpdateAnimBg="0"/>
      <p:bldP spid="24586" grpId="0" autoUpdateAnimBg="0"/>
      <p:bldP spid="24587" grpId="0" autoUpdateAnimBg="0"/>
      <p:bldP spid="24588" grpId="0" autoUpdateAnimBg="0"/>
      <p:bldP spid="2458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3729038"/>
            <a:ext cx="8929688" cy="641350"/>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Önceki örnekteki</a:t>
            </a:r>
            <a:r>
              <a:rPr lang="tr-TR" sz="1800" b="1">
                <a:solidFill>
                  <a:srgbClr val="FF0000"/>
                </a:solidFill>
                <a:latin typeface="Calibri" pitchFamily="34" charset="0"/>
              </a:rPr>
              <a:t> </a:t>
            </a:r>
            <a:r>
              <a:rPr lang="tr-TR" sz="1800" i="1">
                <a:latin typeface="Calibri" pitchFamily="34" charset="0"/>
              </a:rPr>
              <a:t>x</a:t>
            </a:r>
            <a:r>
              <a:rPr lang="tr-TR" sz="1800" baseline="30000">
                <a:latin typeface="Calibri" pitchFamily="34" charset="0"/>
              </a:rPr>
              <a:t>2</a:t>
            </a:r>
            <a:r>
              <a:rPr lang="tr-TR" sz="1800">
                <a:latin typeface="Calibri" pitchFamily="34" charset="0"/>
              </a:rPr>
              <a:t>-5=2</a:t>
            </a:r>
            <a:r>
              <a:rPr lang="tr-TR" sz="1800" i="1">
                <a:latin typeface="Calibri" pitchFamily="34" charset="0"/>
              </a:rPr>
              <a:t>x</a:t>
            </a:r>
            <a:r>
              <a:rPr lang="tr-TR" sz="1800">
                <a:latin typeface="Calibri" pitchFamily="34" charset="0"/>
              </a:rPr>
              <a:t>+10 </a:t>
            </a:r>
            <a:r>
              <a:rPr lang="tr-TR" sz="1800" b="1">
                <a:solidFill>
                  <a:srgbClr val="0000FF"/>
                </a:solidFill>
                <a:latin typeface="Calibri" pitchFamily="34" charset="0"/>
              </a:rPr>
              <a:t>denklemi </a:t>
            </a:r>
            <a:r>
              <a:rPr lang="tr-TR" sz="1800" i="1">
                <a:latin typeface="Calibri" pitchFamily="34" charset="0"/>
              </a:rPr>
              <a:t>x</a:t>
            </a:r>
            <a:r>
              <a:rPr lang="tr-TR" sz="1800" baseline="30000">
                <a:latin typeface="Calibri" pitchFamily="34" charset="0"/>
              </a:rPr>
              <a:t>2</a:t>
            </a:r>
            <a:r>
              <a:rPr lang="tr-TR" sz="1800">
                <a:latin typeface="Calibri" pitchFamily="34" charset="0"/>
              </a:rPr>
              <a:t>-2</a:t>
            </a:r>
            <a:r>
              <a:rPr lang="tr-TR" sz="1800" i="1">
                <a:latin typeface="Calibri" pitchFamily="34" charset="0"/>
              </a:rPr>
              <a:t>x</a:t>
            </a:r>
            <a:r>
              <a:rPr lang="tr-TR" sz="1800">
                <a:latin typeface="Calibri" pitchFamily="34" charset="0"/>
              </a:rPr>
              <a:t>-15=0 </a:t>
            </a:r>
            <a:r>
              <a:rPr lang="tr-TR" sz="1800" b="1">
                <a:solidFill>
                  <a:srgbClr val="0000FF"/>
                </a:solidFill>
                <a:latin typeface="Calibri" pitchFamily="34" charset="0"/>
              </a:rPr>
              <a:t>biçiminde düzenlenince ikinci derece-den bir denklem olur. Bu denkleminin çözümü :</a:t>
            </a:r>
          </a:p>
        </p:txBody>
      </p:sp>
      <p:sp>
        <p:nvSpPr>
          <p:cNvPr id="24579" name="Text Box 3"/>
          <p:cNvSpPr txBox="1">
            <a:spLocks noChangeArrowheads="1"/>
          </p:cNvSpPr>
          <p:nvPr/>
        </p:nvSpPr>
        <p:spPr bwMode="auto">
          <a:xfrm>
            <a:off x="215900" y="273050"/>
            <a:ext cx="8748713" cy="641350"/>
          </a:xfrm>
          <a:prstGeom prst="rect">
            <a:avLst/>
          </a:prstGeom>
          <a:noFill/>
          <a:ln w="9525">
            <a:noFill/>
            <a:miter lim="800000"/>
            <a:headEnd/>
            <a:tailEnd/>
          </a:ln>
        </p:spPr>
        <p:txBody>
          <a:bodyPr>
            <a:spAutoFit/>
          </a:bodyPr>
          <a:lstStyle/>
          <a:p>
            <a:pPr algn="just">
              <a:spcBef>
                <a:spcPct val="50000"/>
              </a:spcBef>
            </a:pPr>
            <a:r>
              <a:rPr lang="tr-TR" sz="1800" b="1">
                <a:solidFill>
                  <a:srgbClr val="9900FF"/>
                </a:solidFill>
                <a:latin typeface="Calibri" pitchFamily="34" charset="0"/>
              </a:rPr>
              <a:t>Lise bilgilerinizden, önceki örnekte ele alınan türden denklemlere ikinci dereceden denklemler dendiğini anımsayınız. </a:t>
            </a:r>
            <a:endParaRPr lang="tr-TR" sz="1800" b="1">
              <a:solidFill>
                <a:srgbClr val="9900FF"/>
              </a:solidFill>
              <a:latin typeface="Calibri" pitchFamily="34" charset="0"/>
              <a:sym typeface="Symbol" pitchFamily="18" charset="2"/>
            </a:endParaRPr>
          </a:p>
        </p:txBody>
      </p:sp>
      <p:graphicFrame>
        <p:nvGraphicFramePr>
          <p:cNvPr id="43016" name="Object 8"/>
          <p:cNvGraphicFramePr>
            <a:graphicFrameLocks noChangeAspect="1"/>
          </p:cNvGraphicFramePr>
          <p:nvPr/>
        </p:nvGraphicFramePr>
        <p:xfrm>
          <a:off x="2308225" y="2659063"/>
          <a:ext cx="2862263" cy="865187"/>
        </p:xfrm>
        <a:graphic>
          <a:graphicData uri="http://schemas.openxmlformats.org/presentationml/2006/ole">
            <mc:AlternateContent xmlns:mc="http://schemas.openxmlformats.org/markup-compatibility/2006">
              <mc:Choice xmlns:v="urn:schemas-microsoft-com:vml" Requires="v">
                <p:oleObj spid="_x0000_s6154" name="Denklem" r:id="rId3" imgW="1231560" imgH="444240" progId="Equation.3">
                  <p:embed/>
                </p:oleObj>
              </mc:Choice>
              <mc:Fallback>
                <p:oleObj name="Denklem" r:id="rId3" imgW="1231560" imgH="44424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5" y="2659063"/>
                        <a:ext cx="2862263" cy="86518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7" name="Object 9"/>
          <p:cNvGraphicFramePr>
            <a:graphicFrameLocks noChangeAspect="1"/>
          </p:cNvGraphicFramePr>
          <p:nvPr/>
        </p:nvGraphicFramePr>
        <p:xfrm>
          <a:off x="1882775" y="4540250"/>
          <a:ext cx="3819525" cy="1731963"/>
        </p:xfrm>
        <a:graphic>
          <a:graphicData uri="http://schemas.openxmlformats.org/presentationml/2006/ole">
            <mc:AlternateContent xmlns:mc="http://schemas.openxmlformats.org/markup-compatibility/2006">
              <mc:Choice xmlns:v="urn:schemas-microsoft-com:vml" Requires="v">
                <p:oleObj spid="_x0000_s6155" name="Denklem" r:id="rId5" imgW="2158920" imgH="1168200" progId="Equation.3">
                  <p:embed/>
                </p:oleObj>
              </mc:Choice>
              <mc:Fallback>
                <p:oleObj name="Denklem" r:id="rId5" imgW="2158920" imgH="11682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2775" y="4540250"/>
                        <a:ext cx="3819525" cy="17319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3" name="Text Box 7"/>
          <p:cNvSpPr txBox="1">
            <a:spLocks noChangeArrowheads="1"/>
          </p:cNvSpPr>
          <p:nvPr/>
        </p:nvSpPr>
        <p:spPr bwMode="auto">
          <a:xfrm>
            <a:off x="36513" y="6391275"/>
            <a:ext cx="8534400" cy="366713"/>
          </a:xfrm>
          <a:prstGeom prst="rect">
            <a:avLst/>
          </a:prstGeom>
          <a:noFill/>
          <a:ln w="9525">
            <a:noFill/>
            <a:miter lim="800000"/>
            <a:headEnd/>
            <a:tailEnd/>
          </a:ln>
        </p:spPr>
        <p:txBody>
          <a:bodyPr>
            <a:spAutoFit/>
          </a:bodyPr>
          <a:lstStyle/>
          <a:p>
            <a:pPr algn="just">
              <a:spcBef>
                <a:spcPct val="50000"/>
              </a:spcBef>
            </a:pPr>
            <a:r>
              <a:rPr lang="tr-TR" sz="1800" b="1">
                <a:solidFill>
                  <a:srgbClr val="9900FF"/>
                </a:solidFill>
                <a:latin typeface="Calibri" pitchFamily="34" charset="0"/>
              </a:rPr>
              <a:t>Eşitsizliklerin çözümünü ileride ele alacağız.</a:t>
            </a:r>
          </a:p>
        </p:txBody>
      </p:sp>
      <p:sp>
        <p:nvSpPr>
          <p:cNvPr id="43015" name="Text Box 7"/>
          <p:cNvSpPr txBox="1">
            <a:spLocks noChangeArrowheads="1"/>
          </p:cNvSpPr>
          <p:nvPr/>
        </p:nvSpPr>
        <p:spPr bwMode="auto">
          <a:xfrm>
            <a:off x="179388" y="908050"/>
            <a:ext cx="8748712" cy="1466850"/>
          </a:xfrm>
          <a:prstGeom prst="rect">
            <a:avLst/>
          </a:prstGeom>
          <a:noFill/>
          <a:ln w="9525">
            <a:noFill/>
            <a:miter lim="800000"/>
            <a:headEnd/>
            <a:tailEnd/>
          </a:ln>
        </p:spPr>
        <p:txBody>
          <a:bodyPr>
            <a:spAutoFit/>
          </a:bodyPr>
          <a:lstStyle/>
          <a:p>
            <a:pPr algn="just">
              <a:spcBef>
                <a:spcPct val="50000"/>
              </a:spcBef>
            </a:pPr>
            <a:r>
              <a:rPr lang="tr-TR" sz="1800" b="1" dirty="0">
                <a:solidFill>
                  <a:srgbClr val="9900FF"/>
                </a:solidFill>
                <a:latin typeface="Calibri" pitchFamily="34" charset="0"/>
              </a:rPr>
              <a:t>İkinci dereceden denklemlerin genel ifadesi,  </a:t>
            </a:r>
            <a:r>
              <a:rPr lang="tr-TR" sz="1800" i="1" dirty="0">
                <a:solidFill>
                  <a:srgbClr val="9900FF"/>
                </a:solidFill>
                <a:latin typeface="Calibri" pitchFamily="34" charset="0"/>
              </a:rPr>
              <a:t>a, b, c  </a:t>
            </a:r>
            <a:r>
              <a:rPr lang="tr-TR" sz="1800" b="1" dirty="0">
                <a:solidFill>
                  <a:srgbClr val="9900FF"/>
                </a:solidFill>
                <a:latin typeface="Calibri" pitchFamily="34" charset="0"/>
                <a:sym typeface="Symbol" pitchFamily="18" charset="2"/>
              </a:rPr>
              <a:t>reel sayılar</a:t>
            </a:r>
            <a:r>
              <a:rPr lang="tr-TR" sz="1800" dirty="0">
                <a:solidFill>
                  <a:srgbClr val="9900FF"/>
                </a:solidFill>
                <a:latin typeface="Calibri" pitchFamily="34" charset="0"/>
                <a:sym typeface="Symbol" pitchFamily="18" charset="2"/>
              </a:rPr>
              <a:t>, </a:t>
            </a:r>
            <a:r>
              <a:rPr lang="tr-TR" sz="1800" i="1" dirty="0">
                <a:solidFill>
                  <a:srgbClr val="9900FF"/>
                </a:solidFill>
                <a:latin typeface="Calibri" pitchFamily="34" charset="0"/>
                <a:sym typeface="Symbol" pitchFamily="18" charset="2"/>
              </a:rPr>
              <a:t>a</a:t>
            </a:r>
            <a:r>
              <a:rPr lang="tr-TR" sz="1800" dirty="0">
                <a:solidFill>
                  <a:srgbClr val="9900FF"/>
                </a:solidFill>
                <a:latin typeface="Calibri" pitchFamily="34" charset="0"/>
                <a:sym typeface="Symbol" pitchFamily="18" charset="2"/>
              </a:rPr>
              <a:t>  </a:t>
            </a:r>
            <a:r>
              <a:rPr lang="tr-TR" sz="1800" b="1" dirty="0">
                <a:solidFill>
                  <a:srgbClr val="9900FF"/>
                </a:solidFill>
                <a:latin typeface="Calibri" pitchFamily="34" charset="0"/>
                <a:sym typeface="Symbol" pitchFamily="18" charset="2"/>
              </a:rPr>
              <a:t>sıfırdan farklı</a:t>
            </a:r>
            <a:r>
              <a:rPr lang="tr-TR" sz="1800" dirty="0">
                <a:solidFill>
                  <a:srgbClr val="9900FF"/>
                </a:solidFill>
                <a:latin typeface="Calibri" pitchFamily="34" charset="0"/>
                <a:sym typeface="Symbol" pitchFamily="18" charset="2"/>
              </a:rPr>
              <a:t> </a:t>
            </a:r>
            <a:r>
              <a:rPr lang="tr-TR" sz="1800" b="1" dirty="0">
                <a:solidFill>
                  <a:srgbClr val="9900FF"/>
                </a:solidFill>
                <a:latin typeface="Calibri" pitchFamily="34" charset="0"/>
                <a:sym typeface="Symbol" pitchFamily="18" charset="2"/>
              </a:rPr>
              <a:t>olmak üzere</a:t>
            </a:r>
          </a:p>
          <a:p>
            <a:pPr algn="ctr">
              <a:spcBef>
                <a:spcPct val="50000"/>
              </a:spcBef>
            </a:pPr>
            <a:r>
              <a:rPr lang="tr-TR" sz="1800" i="1" dirty="0">
                <a:solidFill>
                  <a:srgbClr val="9900FF"/>
                </a:solidFill>
                <a:latin typeface="Calibri" pitchFamily="34" charset="0"/>
                <a:sym typeface="Symbol" pitchFamily="18" charset="2"/>
              </a:rPr>
              <a:t>ax</a:t>
            </a:r>
            <a:r>
              <a:rPr lang="tr-TR" sz="1800" baseline="30000" dirty="0">
                <a:solidFill>
                  <a:srgbClr val="9900FF"/>
                </a:solidFill>
                <a:latin typeface="Calibri" pitchFamily="34" charset="0"/>
                <a:sym typeface="Symbol" pitchFamily="18" charset="2"/>
              </a:rPr>
              <a:t>2 </a:t>
            </a:r>
            <a:r>
              <a:rPr lang="tr-TR" sz="1800" i="1" dirty="0">
                <a:solidFill>
                  <a:srgbClr val="9900FF"/>
                </a:solidFill>
                <a:latin typeface="Calibri" pitchFamily="34" charset="0"/>
                <a:sym typeface="Symbol" pitchFamily="18" charset="2"/>
              </a:rPr>
              <a:t>+ </a:t>
            </a:r>
            <a:r>
              <a:rPr lang="tr-TR" sz="1800" i="1" dirty="0" err="1">
                <a:solidFill>
                  <a:srgbClr val="9900FF"/>
                </a:solidFill>
                <a:latin typeface="Calibri" pitchFamily="34" charset="0"/>
                <a:sym typeface="Symbol" pitchFamily="18" charset="2"/>
              </a:rPr>
              <a:t>bx</a:t>
            </a:r>
            <a:r>
              <a:rPr lang="tr-TR" sz="1800" i="1" dirty="0">
                <a:solidFill>
                  <a:srgbClr val="9900FF"/>
                </a:solidFill>
                <a:latin typeface="Calibri" pitchFamily="34" charset="0"/>
                <a:sym typeface="Symbol" pitchFamily="18" charset="2"/>
              </a:rPr>
              <a:t> + c = </a:t>
            </a:r>
            <a:r>
              <a:rPr lang="tr-TR" sz="1800" dirty="0">
                <a:solidFill>
                  <a:srgbClr val="9900FF"/>
                </a:solidFill>
                <a:latin typeface="Calibri" pitchFamily="34" charset="0"/>
                <a:sym typeface="Symbol" pitchFamily="18" charset="2"/>
              </a:rPr>
              <a:t>0</a:t>
            </a:r>
          </a:p>
          <a:p>
            <a:pPr algn="just">
              <a:spcBef>
                <a:spcPct val="50000"/>
              </a:spcBef>
            </a:pPr>
            <a:r>
              <a:rPr lang="tr-TR" sz="1800" b="1" dirty="0">
                <a:solidFill>
                  <a:srgbClr val="9900FF"/>
                </a:solidFill>
                <a:latin typeface="Calibri" pitchFamily="34" charset="0"/>
                <a:sym typeface="Symbol" pitchFamily="18" charset="2"/>
              </a:rPr>
              <a:t>biçimindedir ve</a:t>
            </a:r>
            <a:r>
              <a:rPr lang="tr-TR" sz="1800" i="1" dirty="0">
                <a:solidFill>
                  <a:srgbClr val="9900FF"/>
                </a:solidFill>
                <a:latin typeface="Calibri" pitchFamily="34" charset="0"/>
                <a:sym typeface="Symbol" pitchFamily="18" charset="2"/>
              </a:rPr>
              <a:t> </a:t>
            </a:r>
            <a:r>
              <a:rPr lang="tr-TR" sz="1800" b="1" dirty="0">
                <a:solidFill>
                  <a:srgbClr val="9900FF"/>
                </a:solidFill>
                <a:latin typeface="Calibri" pitchFamily="34" charset="0"/>
                <a:sym typeface="Symbol" pitchFamily="18" charset="2"/>
              </a:rPr>
              <a:t>çözümleri aşağıdaki formülle elde edilir: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iterate type="wd">
                                    <p:tmPct val="100000"/>
                                  </p:iterate>
                                  <p:childTnLst>
                                    <p:set>
                                      <p:cBhvr>
                                        <p:cTn id="6" dur="1" fill="hold">
                                          <p:stCondLst>
                                            <p:cond delay="0"/>
                                          </p:stCondLst>
                                        </p:cTn>
                                        <p:tgtEl>
                                          <p:spTgt spid="24579"/>
                                        </p:tgtEl>
                                        <p:attrNameLst>
                                          <p:attrName>style.visibility</p:attrName>
                                        </p:attrNameLst>
                                      </p:cBhvr>
                                      <p:to>
                                        <p:strVal val="visible"/>
                                      </p:to>
                                    </p:set>
                                    <p:animEffect transition="in" filter="strips(downRight)">
                                      <p:cBhvr>
                                        <p:cTn id="7" dur="300"/>
                                        <p:tgtEl>
                                          <p:spTgt spid="2457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iterate type="wd">
                                    <p:tmPct val="100000"/>
                                  </p:iterate>
                                  <p:childTnLst>
                                    <p:set>
                                      <p:cBhvr>
                                        <p:cTn id="11" dur="1" fill="hold">
                                          <p:stCondLst>
                                            <p:cond delay="0"/>
                                          </p:stCondLst>
                                        </p:cTn>
                                        <p:tgtEl>
                                          <p:spTgt spid="43015"/>
                                        </p:tgtEl>
                                        <p:attrNameLst>
                                          <p:attrName>style.visibility</p:attrName>
                                        </p:attrNameLst>
                                      </p:cBhvr>
                                      <p:to>
                                        <p:strVal val="visible"/>
                                      </p:to>
                                    </p:set>
                                    <p:animEffect transition="in" filter="strips(downRight)">
                                      <p:cBhvr>
                                        <p:cTn id="12" dur="300"/>
                                        <p:tgtEl>
                                          <p:spTgt spid="430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43016"/>
                                        </p:tgtEl>
                                        <p:attrNameLst>
                                          <p:attrName>style.visibility</p:attrName>
                                        </p:attrNameLst>
                                      </p:cBhvr>
                                      <p:to>
                                        <p:strVal val="visible"/>
                                      </p:to>
                                    </p:set>
                                    <p:animEffect transition="in" filter="barn(inHorizontal)">
                                      <p:cBhvr>
                                        <p:cTn id="17" dur="500"/>
                                        <p:tgtEl>
                                          <p:spTgt spid="4301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iterate type="wd">
                                    <p:tmPct val="100000"/>
                                  </p:iterate>
                                  <p:childTnLst>
                                    <p:set>
                                      <p:cBhvr>
                                        <p:cTn id="21" dur="1" fill="hold">
                                          <p:stCondLst>
                                            <p:cond delay="0"/>
                                          </p:stCondLst>
                                        </p:cTn>
                                        <p:tgtEl>
                                          <p:spTgt spid="24578"/>
                                        </p:tgtEl>
                                        <p:attrNameLst>
                                          <p:attrName>style.visibility</p:attrName>
                                        </p:attrNameLst>
                                      </p:cBhvr>
                                      <p:to>
                                        <p:strVal val="visible"/>
                                      </p:to>
                                    </p:set>
                                    <p:animEffect transition="in" filter="strips(downRight)">
                                      <p:cBhvr>
                                        <p:cTn id="22" dur="300"/>
                                        <p:tgtEl>
                                          <p:spTgt spid="2457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43017"/>
                                        </p:tgtEl>
                                        <p:attrNameLst>
                                          <p:attrName>style.visibility</p:attrName>
                                        </p:attrNameLst>
                                      </p:cBhvr>
                                      <p:to>
                                        <p:strVal val="visible"/>
                                      </p:to>
                                    </p:set>
                                    <p:animEffect transition="in" filter="barn(inHorizontal)">
                                      <p:cBhvr>
                                        <p:cTn id="27" dur="500"/>
                                        <p:tgtEl>
                                          <p:spTgt spid="430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0"/>
                                  </p:iterate>
                                  <p:childTnLst>
                                    <p:set>
                                      <p:cBhvr>
                                        <p:cTn id="31" dur="1" fill="hold">
                                          <p:stCondLst>
                                            <p:cond delay="0"/>
                                          </p:stCondLst>
                                        </p:cTn>
                                        <p:tgtEl>
                                          <p:spTgt spid="24583"/>
                                        </p:tgtEl>
                                        <p:attrNameLst>
                                          <p:attrName>style.visibility</p:attrName>
                                        </p:attrNameLst>
                                      </p:cBhvr>
                                      <p:to>
                                        <p:strVal val="visible"/>
                                      </p:to>
                                    </p:set>
                                    <p:animEffect transition="in" filter="wipe(left)">
                                      <p:cBhvr>
                                        <p:cTn id="32" dur="3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autoUpdateAnimBg="0"/>
      <p:bldP spid="24583" grpId="0" autoUpdateAnimBg="0"/>
      <p:bldP spid="4301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3338" y="176213"/>
            <a:ext cx="9039225" cy="1465262"/>
          </a:xfrm>
          <a:prstGeom prst="rect">
            <a:avLst/>
          </a:prstGeom>
          <a:noFill/>
          <a:ln w="9525">
            <a:noFill/>
            <a:miter lim="800000"/>
            <a:headEnd/>
            <a:tailEnd/>
          </a:ln>
        </p:spPr>
        <p:txBody>
          <a:bodyPr>
            <a:spAutoFit/>
          </a:bodyPr>
          <a:lstStyle/>
          <a:p>
            <a:pPr algn="just">
              <a:spcBef>
                <a:spcPct val="50000"/>
              </a:spcBef>
            </a:pPr>
            <a:r>
              <a:rPr lang="tr-TR" sz="1800" b="1">
                <a:solidFill>
                  <a:schemeClr val="tx2"/>
                </a:solidFill>
                <a:latin typeface="Calibri" pitchFamily="34" charset="0"/>
              </a:rPr>
              <a:t>Sayı Ekseni.</a:t>
            </a:r>
            <a:r>
              <a:rPr lang="tr-TR" sz="1800" b="1">
                <a:solidFill>
                  <a:srgbClr val="0000FF"/>
                </a:solidFill>
                <a:latin typeface="Calibri" pitchFamily="34" charset="0"/>
              </a:rPr>
              <a:t> Reel sayılar sistemi </a:t>
            </a:r>
            <a:r>
              <a:rPr lang="tr-TR" sz="1800">
                <a:solidFill>
                  <a:srgbClr val="0000FF"/>
                </a:solidFill>
                <a:latin typeface="Calibri" pitchFamily="34" charset="0"/>
              </a:rPr>
              <a:t>ℝ</a:t>
            </a:r>
            <a:r>
              <a:rPr lang="tr-TR" sz="1800" b="1">
                <a:solidFill>
                  <a:srgbClr val="0000FF"/>
                </a:solidFill>
                <a:latin typeface="Calibri" pitchFamily="34" charset="0"/>
                <a:sym typeface="Symbol" pitchFamily="18" charset="2"/>
              </a:rPr>
              <a:t> ,  esas itibariyle ölçüm yapmak için kullanılır. Başka bir deyişle, reel sayılar sistemini, bir doğru üzerinde her  noktaya bir reel sayı karşılık getirerek </a:t>
            </a:r>
            <a:r>
              <a:rPr lang="tr-TR" sz="1800" b="1">
                <a:solidFill>
                  <a:srgbClr val="FF0000"/>
                </a:solidFill>
                <a:latin typeface="Calibri" pitchFamily="34" charset="0"/>
                <a:sym typeface="Symbol" pitchFamily="18" charset="2"/>
              </a:rPr>
              <a:t>koordinatlar  </a:t>
            </a:r>
            <a:r>
              <a:rPr lang="tr-TR" sz="1800" b="1">
                <a:solidFill>
                  <a:srgbClr val="0000FF"/>
                </a:solidFill>
                <a:latin typeface="Calibri" pitchFamily="34" charset="0"/>
                <a:sym typeface="Symbol" pitchFamily="18" charset="2"/>
              </a:rPr>
              <a:t>tanımlamak için kullanırız. Şöyle ki, </a:t>
            </a:r>
            <a:r>
              <a:rPr lang="tr-TR" sz="1800" b="1" i="1">
                <a:solidFill>
                  <a:srgbClr val="0000FF"/>
                </a:solidFill>
                <a:latin typeface="Calibri" pitchFamily="34" charset="0"/>
              </a:rPr>
              <a:t> </a:t>
            </a:r>
            <a:r>
              <a:rPr lang="tr-TR" sz="1800" b="1">
                <a:solidFill>
                  <a:srgbClr val="0000FF"/>
                </a:solidFill>
                <a:latin typeface="Calibri" pitchFamily="34" charset="0"/>
              </a:rPr>
              <a:t>verilen bir doğru üzerinde bir nokta(</a:t>
            </a:r>
            <a:r>
              <a:rPr lang="tr-TR" sz="1800" b="1">
                <a:solidFill>
                  <a:srgbClr val="FF0000"/>
                </a:solidFill>
                <a:latin typeface="Calibri" pitchFamily="34" charset="0"/>
              </a:rPr>
              <a:t>orijin , merkez) </a:t>
            </a:r>
            <a:r>
              <a:rPr lang="tr-TR" sz="1800" b="1">
                <a:solidFill>
                  <a:srgbClr val="0000FF"/>
                </a:solidFill>
                <a:latin typeface="Calibri" pitchFamily="34" charset="0"/>
              </a:rPr>
              <a:t>ve bir </a:t>
            </a:r>
            <a:r>
              <a:rPr lang="tr-TR" sz="1800" b="1">
                <a:solidFill>
                  <a:srgbClr val="FF0000"/>
                </a:solidFill>
                <a:latin typeface="Calibri" pitchFamily="34" charset="0"/>
              </a:rPr>
              <a:t>birim uzunluk </a:t>
            </a:r>
            <a:r>
              <a:rPr lang="tr-TR" sz="1800" b="1">
                <a:solidFill>
                  <a:srgbClr val="0000FF"/>
                </a:solidFill>
                <a:latin typeface="Calibri" pitchFamily="34" charset="0"/>
              </a:rPr>
              <a:t>işaretlendiği takdirde, doğru üzerindeki noktalar ile reel sayılar sistemi arasında bire-bir bir eşleme elde edilir. </a:t>
            </a:r>
          </a:p>
        </p:txBody>
      </p:sp>
      <p:sp>
        <p:nvSpPr>
          <p:cNvPr id="6160" name="Line 16"/>
          <p:cNvSpPr>
            <a:spLocks noChangeShapeType="1"/>
          </p:cNvSpPr>
          <p:nvPr/>
        </p:nvSpPr>
        <p:spPr bwMode="auto">
          <a:xfrm>
            <a:off x="381000" y="2771775"/>
            <a:ext cx="8382000" cy="0"/>
          </a:xfrm>
          <a:prstGeom prst="line">
            <a:avLst/>
          </a:prstGeom>
          <a:noFill/>
          <a:ln w="9525">
            <a:solidFill>
              <a:schemeClr val="tx1"/>
            </a:solidFill>
            <a:round/>
            <a:headEnd/>
            <a:tailEnd/>
          </a:ln>
        </p:spPr>
        <p:txBody>
          <a:bodyPr/>
          <a:lstStyle/>
          <a:p>
            <a:endParaRPr lang="tr-TR">
              <a:latin typeface="Calibri" pitchFamily="34" charset="0"/>
            </a:endParaRPr>
          </a:p>
        </p:txBody>
      </p:sp>
      <p:sp>
        <p:nvSpPr>
          <p:cNvPr id="6161" name="Oval 17"/>
          <p:cNvSpPr>
            <a:spLocks noChangeArrowheads="1"/>
          </p:cNvSpPr>
          <p:nvPr/>
        </p:nvSpPr>
        <p:spPr bwMode="auto">
          <a:xfrm>
            <a:off x="4394200" y="2746375"/>
            <a:ext cx="39688" cy="3968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6162" name="Line 18"/>
          <p:cNvSpPr>
            <a:spLocks noChangeShapeType="1"/>
          </p:cNvSpPr>
          <p:nvPr/>
        </p:nvSpPr>
        <p:spPr bwMode="auto">
          <a:xfrm>
            <a:off x="3886200" y="3305175"/>
            <a:ext cx="609600"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6163" name="Line 19"/>
          <p:cNvSpPr>
            <a:spLocks noChangeShapeType="1"/>
          </p:cNvSpPr>
          <p:nvPr/>
        </p:nvSpPr>
        <p:spPr bwMode="auto">
          <a:xfrm>
            <a:off x="4445000" y="2771775"/>
            <a:ext cx="609600"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6164" name="Text Box 20"/>
          <p:cNvSpPr txBox="1">
            <a:spLocks noChangeArrowheads="1"/>
          </p:cNvSpPr>
          <p:nvPr/>
        </p:nvSpPr>
        <p:spPr bwMode="auto">
          <a:xfrm>
            <a:off x="23813" y="3524250"/>
            <a:ext cx="9048750" cy="641350"/>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Orijin olarak işaretlenen nokta  </a:t>
            </a:r>
            <a:r>
              <a:rPr lang="tr-TR" sz="1800">
                <a:solidFill>
                  <a:srgbClr val="0000FF"/>
                </a:solidFill>
                <a:latin typeface="Calibri" pitchFamily="34" charset="0"/>
              </a:rPr>
              <a:t>0</a:t>
            </a:r>
            <a:r>
              <a:rPr lang="tr-TR" sz="1800" b="1">
                <a:solidFill>
                  <a:srgbClr val="0000FF"/>
                </a:solidFill>
                <a:latin typeface="Calibri" pitchFamily="34" charset="0"/>
              </a:rPr>
              <a:t> (sıfır)  sayısı ile, orijinin sağına doğru bir birim uzaklık-taki nokta </a:t>
            </a:r>
            <a:r>
              <a:rPr lang="tr-TR" sz="1800">
                <a:solidFill>
                  <a:srgbClr val="0000FF"/>
                </a:solidFill>
                <a:latin typeface="Calibri" pitchFamily="34" charset="0"/>
              </a:rPr>
              <a:t>1</a:t>
            </a:r>
            <a:r>
              <a:rPr lang="tr-TR" sz="1800" b="1">
                <a:solidFill>
                  <a:srgbClr val="0000FF"/>
                </a:solidFill>
                <a:latin typeface="Calibri" pitchFamily="34" charset="0"/>
              </a:rPr>
              <a:t> (bir) sayısı ile eşlenir. </a:t>
            </a:r>
          </a:p>
        </p:txBody>
      </p:sp>
      <p:sp>
        <p:nvSpPr>
          <p:cNvPr id="6165" name="Oval 21"/>
          <p:cNvSpPr>
            <a:spLocks noChangeArrowheads="1"/>
          </p:cNvSpPr>
          <p:nvPr/>
        </p:nvSpPr>
        <p:spPr bwMode="auto">
          <a:xfrm>
            <a:off x="5040313" y="2746375"/>
            <a:ext cx="39687" cy="3968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6166" name="Text Box 22"/>
          <p:cNvSpPr txBox="1">
            <a:spLocks noChangeArrowheads="1"/>
          </p:cNvSpPr>
          <p:nvPr/>
        </p:nvSpPr>
        <p:spPr bwMode="auto">
          <a:xfrm>
            <a:off x="4267200" y="2390775"/>
            <a:ext cx="381000" cy="366713"/>
          </a:xfrm>
          <a:prstGeom prst="rect">
            <a:avLst/>
          </a:prstGeom>
          <a:noFill/>
          <a:ln w="9525">
            <a:noFill/>
            <a:miter lim="800000"/>
            <a:headEnd/>
            <a:tailEnd/>
          </a:ln>
        </p:spPr>
        <p:txBody>
          <a:bodyPr>
            <a:spAutoFit/>
          </a:bodyPr>
          <a:lstStyle/>
          <a:p>
            <a:pPr>
              <a:spcBef>
                <a:spcPct val="50000"/>
              </a:spcBef>
            </a:pPr>
            <a:r>
              <a:rPr lang="tr-TR" sz="1800" dirty="0">
                <a:latin typeface="Calibri" pitchFamily="34" charset="0"/>
              </a:rPr>
              <a:t>0</a:t>
            </a:r>
          </a:p>
        </p:txBody>
      </p:sp>
      <p:sp>
        <p:nvSpPr>
          <p:cNvPr id="6167" name="Text Box 23"/>
          <p:cNvSpPr txBox="1">
            <a:spLocks noChangeArrowheads="1"/>
          </p:cNvSpPr>
          <p:nvPr/>
        </p:nvSpPr>
        <p:spPr bwMode="auto">
          <a:xfrm>
            <a:off x="4902200" y="2365375"/>
            <a:ext cx="381000" cy="366713"/>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1</a:t>
            </a:r>
          </a:p>
        </p:txBody>
      </p:sp>
      <p:sp>
        <p:nvSpPr>
          <p:cNvPr id="6168" name="Text Box 24"/>
          <p:cNvSpPr txBox="1">
            <a:spLocks noChangeArrowheads="1"/>
          </p:cNvSpPr>
          <p:nvPr/>
        </p:nvSpPr>
        <p:spPr bwMode="auto">
          <a:xfrm>
            <a:off x="-7938" y="4143375"/>
            <a:ext cx="8686801" cy="366713"/>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Üzerinde orijin ve birim uzunluk işaretlenmiş doğruya </a:t>
            </a:r>
            <a:r>
              <a:rPr lang="tr-TR" sz="1800" b="1">
                <a:solidFill>
                  <a:srgbClr val="FF0000"/>
                </a:solidFill>
                <a:latin typeface="Calibri" pitchFamily="34" charset="0"/>
              </a:rPr>
              <a:t>sayı ekseni </a:t>
            </a:r>
            <a:r>
              <a:rPr lang="tr-TR" sz="1800" b="1">
                <a:solidFill>
                  <a:srgbClr val="0000FF"/>
                </a:solidFill>
                <a:latin typeface="Calibri" pitchFamily="34" charset="0"/>
              </a:rPr>
              <a:t>denir.</a:t>
            </a:r>
          </a:p>
        </p:txBody>
      </p:sp>
      <p:sp>
        <p:nvSpPr>
          <p:cNvPr id="6169" name="Text Box 25"/>
          <p:cNvSpPr txBox="1">
            <a:spLocks noChangeArrowheads="1"/>
          </p:cNvSpPr>
          <p:nvPr/>
        </p:nvSpPr>
        <p:spPr bwMode="auto">
          <a:xfrm>
            <a:off x="7658100" y="2747963"/>
            <a:ext cx="1676400" cy="366712"/>
          </a:xfrm>
          <a:prstGeom prst="rect">
            <a:avLst/>
          </a:prstGeom>
          <a:noFill/>
          <a:ln w="9525">
            <a:noFill/>
            <a:miter lim="800000"/>
            <a:headEnd/>
            <a:tailEnd/>
          </a:ln>
        </p:spPr>
        <p:txBody>
          <a:bodyPr>
            <a:spAutoFit/>
          </a:bodyPr>
          <a:lstStyle/>
          <a:p>
            <a:pPr>
              <a:spcBef>
                <a:spcPct val="50000"/>
              </a:spcBef>
            </a:pPr>
            <a:r>
              <a:rPr lang="tr-TR" sz="1800" b="1">
                <a:solidFill>
                  <a:srgbClr val="FF0000"/>
                </a:solidFill>
                <a:latin typeface="Calibri" pitchFamily="34" charset="0"/>
              </a:rPr>
              <a:t>sayı ekseni</a:t>
            </a:r>
            <a:endParaRPr lang="tr-TR" sz="1800" b="1">
              <a:solidFill>
                <a:srgbClr val="0000FF"/>
              </a:solidFill>
              <a:latin typeface="Calibri" pitchFamily="34" charset="0"/>
            </a:endParaRPr>
          </a:p>
        </p:txBody>
      </p:sp>
      <p:sp>
        <p:nvSpPr>
          <p:cNvPr id="6170" name="Text Box 26"/>
          <p:cNvSpPr txBox="1">
            <a:spLocks noChangeArrowheads="1"/>
          </p:cNvSpPr>
          <p:nvPr/>
        </p:nvSpPr>
        <p:spPr bwMode="auto">
          <a:xfrm>
            <a:off x="14288" y="4584700"/>
            <a:ext cx="9072562" cy="915988"/>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Sayı ekseni üzerinde, bir  </a:t>
            </a:r>
            <a:r>
              <a:rPr lang="tr-TR" sz="1800" i="1">
                <a:solidFill>
                  <a:srgbClr val="0000FF"/>
                </a:solidFill>
                <a:latin typeface="Calibri" pitchFamily="34" charset="0"/>
              </a:rPr>
              <a:t>a </a:t>
            </a:r>
            <a:r>
              <a:rPr lang="tr-TR" sz="1800" b="1">
                <a:solidFill>
                  <a:srgbClr val="0000FF"/>
                </a:solidFill>
                <a:latin typeface="Calibri" pitchFamily="34" charset="0"/>
              </a:rPr>
              <a:t> pozitif reel sayısı ile eşlenen  nokta, orijinin sağ tarafında ve orijinden </a:t>
            </a:r>
            <a:r>
              <a:rPr lang="tr-TR" sz="1800" b="1" i="1">
                <a:solidFill>
                  <a:srgbClr val="0000FF"/>
                </a:solidFill>
                <a:latin typeface="Calibri" pitchFamily="34" charset="0"/>
              </a:rPr>
              <a:t>a</a:t>
            </a:r>
            <a:r>
              <a:rPr lang="tr-TR" sz="1800" b="1">
                <a:solidFill>
                  <a:srgbClr val="0000FF"/>
                </a:solidFill>
                <a:latin typeface="Calibri" pitchFamily="34" charset="0"/>
              </a:rPr>
              <a:t>  birim uzaklıktaki nokta; bir  </a:t>
            </a:r>
            <a:r>
              <a:rPr lang="tr-TR" sz="1800" i="1">
                <a:solidFill>
                  <a:srgbClr val="0000FF"/>
                </a:solidFill>
                <a:latin typeface="Calibri" pitchFamily="34" charset="0"/>
              </a:rPr>
              <a:t>b </a:t>
            </a:r>
            <a:r>
              <a:rPr lang="tr-TR" sz="1800" b="1">
                <a:solidFill>
                  <a:srgbClr val="0000FF"/>
                </a:solidFill>
                <a:latin typeface="Calibri" pitchFamily="34" charset="0"/>
              </a:rPr>
              <a:t> negatif reel sayısı ile eşlenen  nokta da orijinin sol tarafında ve orijinden  </a:t>
            </a:r>
            <a:r>
              <a:rPr lang="tr-TR" sz="1800" i="1">
                <a:solidFill>
                  <a:srgbClr val="0000FF"/>
                </a:solidFill>
                <a:latin typeface="Calibri" pitchFamily="34" charset="0"/>
              </a:rPr>
              <a:t>-b</a:t>
            </a:r>
            <a:r>
              <a:rPr lang="tr-TR" sz="1800" b="1">
                <a:solidFill>
                  <a:srgbClr val="0000FF"/>
                </a:solidFill>
                <a:latin typeface="Calibri" pitchFamily="34" charset="0"/>
              </a:rPr>
              <a:t>   birim uzaklıktaki noktadır.  </a:t>
            </a:r>
          </a:p>
        </p:txBody>
      </p:sp>
      <p:grpSp>
        <p:nvGrpSpPr>
          <p:cNvPr id="2" name="Group 29"/>
          <p:cNvGrpSpPr>
            <a:grpSpLocks/>
          </p:cNvGrpSpPr>
          <p:nvPr/>
        </p:nvGrpSpPr>
        <p:grpSpPr bwMode="auto">
          <a:xfrm>
            <a:off x="5105400" y="2746375"/>
            <a:ext cx="609600" cy="39688"/>
            <a:chOff x="3312" y="2487"/>
            <a:chExt cx="384" cy="25"/>
          </a:xfrm>
        </p:grpSpPr>
        <p:sp>
          <p:nvSpPr>
            <p:cNvPr id="7205" name="Line 27"/>
            <p:cNvSpPr>
              <a:spLocks noChangeShapeType="1"/>
            </p:cNvSpPr>
            <p:nvPr/>
          </p:nvSpPr>
          <p:spPr bwMode="auto">
            <a:xfrm>
              <a:off x="3312" y="2496"/>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7206" name="Oval 28"/>
            <p:cNvSpPr>
              <a:spLocks noChangeArrowheads="1"/>
            </p:cNvSpPr>
            <p:nvPr/>
          </p:nvSpPr>
          <p:spPr bwMode="auto">
            <a:xfrm>
              <a:off x="3671" y="2487"/>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sp>
        <p:nvSpPr>
          <p:cNvPr id="6177" name="Text Box 33"/>
          <p:cNvSpPr txBox="1">
            <a:spLocks noChangeArrowheads="1"/>
          </p:cNvSpPr>
          <p:nvPr/>
        </p:nvSpPr>
        <p:spPr bwMode="auto">
          <a:xfrm>
            <a:off x="6172200" y="2365375"/>
            <a:ext cx="381000" cy="366713"/>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3</a:t>
            </a:r>
          </a:p>
        </p:txBody>
      </p:sp>
      <p:grpSp>
        <p:nvGrpSpPr>
          <p:cNvPr id="3" name="Group 36"/>
          <p:cNvGrpSpPr>
            <a:grpSpLocks/>
          </p:cNvGrpSpPr>
          <p:nvPr/>
        </p:nvGrpSpPr>
        <p:grpSpPr bwMode="auto">
          <a:xfrm>
            <a:off x="2489200" y="2757488"/>
            <a:ext cx="660400" cy="39687"/>
            <a:chOff x="2176" y="1959"/>
            <a:chExt cx="416" cy="25"/>
          </a:xfrm>
        </p:grpSpPr>
        <p:sp>
          <p:nvSpPr>
            <p:cNvPr id="7203" name="Line 34"/>
            <p:cNvSpPr>
              <a:spLocks noChangeShapeType="1"/>
            </p:cNvSpPr>
            <p:nvPr/>
          </p:nvSpPr>
          <p:spPr bwMode="auto">
            <a:xfrm>
              <a:off x="2208" y="1968"/>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7204" name="Oval 35"/>
            <p:cNvSpPr>
              <a:spLocks noChangeArrowheads="1"/>
            </p:cNvSpPr>
            <p:nvPr/>
          </p:nvSpPr>
          <p:spPr bwMode="auto">
            <a:xfrm>
              <a:off x="2176" y="1959"/>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grpSp>
        <p:nvGrpSpPr>
          <p:cNvPr id="4" name="Group 37"/>
          <p:cNvGrpSpPr>
            <a:grpSpLocks/>
          </p:cNvGrpSpPr>
          <p:nvPr/>
        </p:nvGrpSpPr>
        <p:grpSpPr bwMode="auto">
          <a:xfrm>
            <a:off x="3124200" y="2757488"/>
            <a:ext cx="660400" cy="39687"/>
            <a:chOff x="2176" y="1959"/>
            <a:chExt cx="416" cy="25"/>
          </a:xfrm>
        </p:grpSpPr>
        <p:sp>
          <p:nvSpPr>
            <p:cNvPr id="7201" name="Line 38"/>
            <p:cNvSpPr>
              <a:spLocks noChangeShapeType="1"/>
            </p:cNvSpPr>
            <p:nvPr/>
          </p:nvSpPr>
          <p:spPr bwMode="auto">
            <a:xfrm>
              <a:off x="2208" y="1968"/>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7202" name="Oval 39"/>
            <p:cNvSpPr>
              <a:spLocks noChangeArrowheads="1"/>
            </p:cNvSpPr>
            <p:nvPr/>
          </p:nvSpPr>
          <p:spPr bwMode="auto">
            <a:xfrm>
              <a:off x="2176" y="1959"/>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grpSp>
        <p:nvGrpSpPr>
          <p:cNvPr id="5" name="Group 40"/>
          <p:cNvGrpSpPr>
            <a:grpSpLocks/>
          </p:cNvGrpSpPr>
          <p:nvPr/>
        </p:nvGrpSpPr>
        <p:grpSpPr bwMode="auto">
          <a:xfrm>
            <a:off x="3759200" y="2757488"/>
            <a:ext cx="660400" cy="39687"/>
            <a:chOff x="2176" y="1959"/>
            <a:chExt cx="416" cy="25"/>
          </a:xfrm>
        </p:grpSpPr>
        <p:sp>
          <p:nvSpPr>
            <p:cNvPr id="7199" name="Line 41"/>
            <p:cNvSpPr>
              <a:spLocks noChangeShapeType="1"/>
            </p:cNvSpPr>
            <p:nvPr/>
          </p:nvSpPr>
          <p:spPr bwMode="auto">
            <a:xfrm>
              <a:off x="2208" y="1968"/>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7200" name="Oval 42"/>
            <p:cNvSpPr>
              <a:spLocks noChangeArrowheads="1"/>
            </p:cNvSpPr>
            <p:nvPr/>
          </p:nvSpPr>
          <p:spPr bwMode="auto">
            <a:xfrm>
              <a:off x="2176" y="1959"/>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sp>
        <p:nvSpPr>
          <p:cNvPr id="6187" name="Text Box 43"/>
          <p:cNvSpPr txBox="1">
            <a:spLocks noChangeArrowheads="1"/>
          </p:cNvSpPr>
          <p:nvPr/>
        </p:nvSpPr>
        <p:spPr bwMode="auto">
          <a:xfrm>
            <a:off x="2286000" y="2422525"/>
            <a:ext cx="482600" cy="366713"/>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-3</a:t>
            </a:r>
          </a:p>
        </p:txBody>
      </p:sp>
      <p:sp>
        <p:nvSpPr>
          <p:cNvPr id="6188" name="Oval 44"/>
          <p:cNvSpPr>
            <a:spLocks noChangeArrowheads="1"/>
          </p:cNvSpPr>
          <p:nvPr/>
        </p:nvSpPr>
        <p:spPr bwMode="auto">
          <a:xfrm>
            <a:off x="4724400" y="2695575"/>
            <a:ext cx="39688" cy="3968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6189" name="Oval 45"/>
          <p:cNvSpPr>
            <a:spLocks noChangeArrowheads="1"/>
          </p:cNvSpPr>
          <p:nvPr/>
        </p:nvSpPr>
        <p:spPr bwMode="auto">
          <a:xfrm>
            <a:off x="4089400" y="2706688"/>
            <a:ext cx="39688" cy="39687"/>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aphicFrame>
        <p:nvGraphicFramePr>
          <p:cNvPr id="6190" name="Object 46"/>
          <p:cNvGraphicFramePr>
            <a:graphicFrameLocks noChangeAspect="1"/>
          </p:cNvGraphicFramePr>
          <p:nvPr/>
        </p:nvGraphicFramePr>
        <p:xfrm>
          <a:off x="4693775" y="2277200"/>
          <a:ext cx="139700" cy="393700"/>
        </p:xfrm>
        <a:graphic>
          <a:graphicData uri="http://schemas.openxmlformats.org/presentationml/2006/ole">
            <mc:AlternateContent xmlns:mc="http://schemas.openxmlformats.org/markup-compatibility/2006">
              <mc:Choice xmlns:v="urn:schemas-microsoft-com:vml" Requires="v">
                <p:oleObj spid="_x0000_s7182" name="Denklem" r:id="rId3" imgW="139680" imgH="393480" progId="Equation.3">
                  <p:embed/>
                </p:oleObj>
              </mc:Choice>
              <mc:Fallback>
                <p:oleObj name="Denklem" r:id="rId3" imgW="139680" imgH="393480" progId="Equation.3">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3775" y="2277200"/>
                        <a:ext cx="1397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91" name="Object 47"/>
          <p:cNvGraphicFramePr>
            <a:graphicFrameLocks noChangeAspect="1"/>
          </p:cNvGraphicFramePr>
          <p:nvPr/>
        </p:nvGraphicFramePr>
        <p:xfrm>
          <a:off x="3987075" y="2260400"/>
          <a:ext cx="241300" cy="431800"/>
        </p:xfrm>
        <a:graphic>
          <a:graphicData uri="http://schemas.openxmlformats.org/presentationml/2006/ole">
            <mc:AlternateContent xmlns:mc="http://schemas.openxmlformats.org/markup-compatibility/2006">
              <mc:Choice xmlns:v="urn:schemas-microsoft-com:vml" Requires="v">
                <p:oleObj spid="_x0000_s7183" name="Denklem" r:id="rId5" imgW="241200" imgH="431640" progId="Equation.3">
                  <p:embed/>
                </p:oleObj>
              </mc:Choice>
              <mc:Fallback>
                <p:oleObj name="Denklem" r:id="rId5" imgW="241200" imgH="431640" progId="Equation.3">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87075" y="2260400"/>
                        <a:ext cx="2413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92" name="Oval 48"/>
          <p:cNvSpPr>
            <a:spLocks noChangeArrowheads="1"/>
          </p:cNvSpPr>
          <p:nvPr/>
        </p:nvSpPr>
        <p:spPr bwMode="auto">
          <a:xfrm>
            <a:off x="5980113" y="2706688"/>
            <a:ext cx="39687" cy="39687"/>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aphicFrame>
        <p:nvGraphicFramePr>
          <p:cNvPr id="6193" name="Object 49"/>
          <p:cNvGraphicFramePr>
            <a:graphicFrameLocks noChangeAspect="1"/>
          </p:cNvGraphicFramePr>
          <p:nvPr/>
        </p:nvGraphicFramePr>
        <p:xfrm>
          <a:off x="5925675" y="2282425"/>
          <a:ext cx="139700" cy="393700"/>
        </p:xfrm>
        <a:graphic>
          <a:graphicData uri="http://schemas.openxmlformats.org/presentationml/2006/ole">
            <mc:AlternateContent xmlns:mc="http://schemas.openxmlformats.org/markup-compatibility/2006">
              <mc:Choice xmlns:v="urn:schemas-microsoft-com:vml" Requires="v">
                <p:oleObj spid="_x0000_s7184" name="Denklem" r:id="rId7" imgW="139680" imgH="393480" progId="Equation.3">
                  <p:embed/>
                </p:oleObj>
              </mc:Choice>
              <mc:Fallback>
                <p:oleObj name="Denklem" r:id="rId7" imgW="139680" imgH="393480" progId="Equation.3">
                  <p:embed/>
                  <p:pic>
                    <p:nvPicPr>
                      <p:cNvPr id="0" name="Object 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25675" y="2282425"/>
                        <a:ext cx="1397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50"/>
          <p:cNvGrpSpPr>
            <a:grpSpLocks/>
          </p:cNvGrpSpPr>
          <p:nvPr/>
        </p:nvGrpSpPr>
        <p:grpSpPr bwMode="auto">
          <a:xfrm>
            <a:off x="5732463" y="2746375"/>
            <a:ext cx="609600" cy="39688"/>
            <a:chOff x="3312" y="2487"/>
            <a:chExt cx="384" cy="25"/>
          </a:xfrm>
        </p:grpSpPr>
        <p:sp>
          <p:nvSpPr>
            <p:cNvPr id="7197" name="Line 51"/>
            <p:cNvSpPr>
              <a:spLocks noChangeShapeType="1"/>
            </p:cNvSpPr>
            <p:nvPr/>
          </p:nvSpPr>
          <p:spPr bwMode="auto">
            <a:xfrm>
              <a:off x="3312" y="2496"/>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7198" name="Oval 52"/>
            <p:cNvSpPr>
              <a:spLocks noChangeArrowheads="1"/>
            </p:cNvSpPr>
            <p:nvPr/>
          </p:nvSpPr>
          <p:spPr bwMode="auto">
            <a:xfrm>
              <a:off x="3671" y="2487"/>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sp>
        <p:nvSpPr>
          <p:cNvPr id="6197" name="Text Box 53"/>
          <p:cNvSpPr txBox="1">
            <a:spLocks noChangeArrowheads="1"/>
          </p:cNvSpPr>
          <p:nvPr/>
        </p:nvSpPr>
        <p:spPr bwMode="auto">
          <a:xfrm>
            <a:off x="3495675" y="2400300"/>
            <a:ext cx="533400" cy="366713"/>
          </a:xfrm>
          <a:prstGeom prst="rect">
            <a:avLst/>
          </a:prstGeom>
          <a:noFill/>
          <a:ln w="9525">
            <a:noFill/>
            <a:miter lim="800000"/>
            <a:headEnd/>
            <a:tailEnd/>
          </a:ln>
        </p:spPr>
        <p:txBody>
          <a:bodyPr>
            <a:spAutoFit/>
          </a:bodyPr>
          <a:lstStyle/>
          <a:p>
            <a:pPr>
              <a:spcBef>
                <a:spcPct val="50000"/>
              </a:spcBef>
            </a:pPr>
            <a:r>
              <a:rPr lang="tr-TR" sz="1800" dirty="0">
                <a:latin typeface="Calibri" pitchFamily="34" charset="0"/>
              </a:rPr>
              <a:t>-1</a:t>
            </a:r>
          </a:p>
        </p:txBody>
      </p:sp>
      <p:sp>
        <p:nvSpPr>
          <p:cNvPr id="6200" name="Text Box 56"/>
          <p:cNvSpPr txBox="1">
            <a:spLocks noChangeArrowheads="1"/>
          </p:cNvSpPr>
          <p:nvPr/>
        </p:nvSpPr>
        <p:spPr bwMode="auto">
          <a:xfrm>
            <a:off x="36513" y="5611813"/>
            <a:ext cx="9072562" cy="915987"/>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Sayı ekseni üzerinde bir noktanın eşlendiği sayıya o noktanın </a:t>
            </a:r>
            <a:r>
              <a:rPr lang="tr-TR" sz="1800" b="1">
                <a:solidFill>
                  <a:srgbClr val="FF0000"/>
                </a:solidFill>
                <a:latin typeface="Calibri" pitchFamily="34" charset="0"/>
              </a:rPr>
              <a:t>koordinat</a:t>
            </a:r>
            <a:r>
              <a:rPr lang="tr-TR" sz="1800" b="1">
                <a:solidFill>
                  <a:srgbClr val="0000FF"/>
                </a:solidFill>
                <a:latin typeface="Calibri" pitchFamily="34" charset="0"/>
              </a:rPr>
              <a:t>ı denir. Böylece, orijinin koordinatı 0;  orijinin bir birim sağındaki noktanın koordinatı  </a:t>
            </a:r>
            <a:r>
              <a:rPr lang="tr-TR" sz="1800">
                <a:solidFill>
                  <a:srgbClr val="0000FF"/>
                </a:solidFill>
                <a:latin typeface="Calibri" pitchFamily="34" charset="0"/>
              </a:rPr>
              <a:t>1</a:t>
            </a:r>
            <a:r>
              <a:rPr lang="tr-TR" sz="1800" b="1">
                <a:solidFill>
                  <a:srgbClr val="0000FF"/>
                </a:solidFill>
                <a:latin typeface="Calibri" pitchFamily="34" charset="0"/>
              </a:rPr>
              <a:t>  dir. Yukarıda, koordinatları  </a:t>
            </a:r>
            <a:r>
              <a:rPr lang="tr-TR" sz="1800">
                <a:solidFill>
                  <a:srgbClr val="0000FF"/>
                </a:solidFill>
                <a:latin typeface="Calibri" pitchFamily="34" charset="0"/>
              </a:rPr>
              <a:t>-3, -1, -1/2, 1/2, 3</a:t>
            </a:r>
            <a:r>
              <a:rPr lang="tr-TR" sz="1800" b="1">
                <a:solidFill>
                  <a:srgbClr val="0000FF"/>
                </a:solidFill>
                <a:latin typeface="Calibri" pitchFamily="34" charset="0"/>
              </a:rPr>
              <a:t>  ve </a:t>
            </a:r>
            <a:r>
              <a:rPr lang="tr-TR" sz="1800">
                <a:solidFill>
                  <a:srgbClr val="0000FF"/>
                </a:solidFill>
                <a:latin typeface="Calibri" pitchFamily="34" charset="0"/>
              </a:rPr>
              <a:t>5/2</a:t>
            </a:r>
            <a:r>
              <a:rPr lang="tr-TR" sz="1800" b="1">
                <a:solidFill>
                  <a:srgbClr val="0000FF"/>
                </a:solidFill>
                <a:latin typeface="Calibri" pitchFamily="34" charset="0"/>
              </a:rPr>
              <a:t>   olan noktaları işaretleyelim.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100000"/>
                                  </p:iterate>
                                  <p:childTnLst>
                                    <p:set>
                                      <p:cBhvr>
                                        <p:cTn id="6" dur="1" fill="hold">
                                          <p:stCondLst>
                                            <p:cond delay="0"/>
                                          </p:stCondLst>
                                        </p:cTn>
                                        <p:tgtEl>
                                          <p:spTgt spid="6146"/>
                                        </p:tgtEl>
                                        <p:attrNameLst>
                                          <p:attrName>style.visibility</p:attrName>
                                        </p:attrNameLst>
                                      </p:cBhvr>
                                      <p:to>
                                        <p:strVal val="visible"/>
                                      </p:to>
                                    </p:set>
                                    <p:animEffect transition="in" filter="strips(upRight)">
                                      <p:cBhvr>
                                        <p:cTn id="7" dur="3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160"/>
                                        </p:tgtEl>
                                        <p:attrNameLst>
                                          <p:attrName>style.visibility</p:attrName>
                                        </p:attrNameLst>
                                      </p:cBhvr>
                                      <p:to>
                                        <p:strVal val="visible"/>
                                      </p:to>
                                    </p:set>
                                    <p:animEffect transition="in" filter="barn(inHorizontal)">
                                      <p:cBhvr>
                                        <p:cTn id="12" dur="500"/>
                                        <p:tgtEl>
                                          <p:spTgt spid="616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161"/>
                                        </p:tgtEl>
                                        <p:attrNameLst>
                                          <p:attrName>style.visibility</p:attrName>
                                        </p:attrNameLst>
                                      </p:cBhvr>
                                      <p:to>
                                        <p:strVal val="visible"/>
                                      </p:to>
                                    </p:set>
                                    <p:animEffect transition="in" filter="barn(inHorizontal)">
                                      <p:cBhvr>
                                        <p:cTn id="17" dur="500"/>
                                        <p:tgtEl>
                                          <p:spTgt spid="616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62"/>
                                        </p:tgtEl>
                                        <p:attrNameLst>
                                          <p:attrName>style.visibility</p:attrName>
                                        </p:attrNameLst>
                                      </p:cBhvr>
                                      <p:to>
                                        <p:strVal val="visible"/>
                                      </p:to>
                                    </p:set>
                                    <p:animEffect transition="in" filter="wipe(left)">
                                      <p:cBhvr>
                                        <p:cTn id="22" dur="500"/>
                                        <p:tgtEl>
                                          <p:spTgt spid="6162"/>
                                        </p:tgtEl>
                                      </p:cBhvr>
                                    </p:animEffect>
                                  </p:childTnLst>
                                  <p:subTnLst>
                                    <p:set>
                                      <p:cBhvr override="childStyle">
                                        <p:cTn dur="1" fill="hold" display="0" masterRel="nextClick" afterEffect="1"/>
                                        <p:tgtEl>
                                          <p:spTgt spid="6162"/>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63"/>
                                        </p:tgtEl>
                                        <p:attrNameLst>
                                          <p:attrName>style.visibility</p:attrName>
                                        </p:attrNameLst>
                                      </p:cBhvr>
                                      <p:to>
                                        <p:strVal val="visible"/>
                                      </p:to>
                                    </p:set>
                                    <p:animEffect transition="in" filter="wipe(left)">
                                      <p:cBhvr>
                                        <p:cTn id="27" dur="500"/>
                                        <p:tgtEl>
                                          <p:spTgt spid="616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iterate type="wd">
                                    <p:tmPct val="100000"/>
                                  </p:iterate>
                                  <p:childTnLst>
                                    <p:set>
                                      <p:cBhvr>
                                        <p:cTn id="31" dur="1" fill="hold">
                                          <p:stCondLst>
                                            <p:cond delay="0"/>
                                          </p:stCondLst>
                                        </p:cTn>
                                        <p:tgtEl>
                                          <p:spTgt spid="6164"/>
                                        </p:tgtEl>
                                        <p:attrNameLst>
                                          <p:attrName>style.visibility</p:attrName>
                                        </p:attrNameLst>
                                      </p:cBhvr>
                                      <p:to>
                                        <p:strVal val="visible"/>
                                      </p:to>
                                    </p:set>
                                    <p:animEffect transition="in" filter="strips(upRight)">
                                      <p:cBhvr>
                                        <p:cTn id="32" dur="300"/>
                                        <p:tgtEl>
                                          <p:spTgt spid="616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6166"/>
                                        </p:tgtEl>
                                        <p:attrNameLst>
                                          <p:attrName>style.visibility</p:attrName>
                                        </p:attrNameLst>
                                      </p:cBhvr>
                                      <p:to>
                                        <p:strVal val="visible"/>
                                      </p:to>
                                    </p:set>
                                    <p:animEffect transition="in" filter="barn(inHorizontal)">
                                      <p:cBhvr>
                                        <p:cTn id="37" dur="500"/>
                                        <p:tgtEl>
                                          <p:spTgt spid="616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6165"/>
                                        </p:tgtEl>
                                        <p:attrNameLst>
                                          <p:attrName>style.visibility</p:attrName>
                                        </p:attrNameLst>
                                      </p:cBhvr>
                                      <p:to>
                                        <p:strVal val="visible"/>
                                      </p:to>
                                    </p:set>
                                    <p:animEffect transition="in" filter="barn(inHorizontal)">
                                      <p:cBhvr>
                                        <p:cTn id="42" dur="500"/>
                                        <p:tgtEl>
                                          <p:spTgt spid="616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6167"/>
                                        </p:tgtEl>
                                        <p:attrNameLst>
                                          <p:attrName>style.visibility</p:attrName>
                                        </p:attrNameLst>
                                      </p:cBhvr>
                                      <p:to>
                                        <p:strVal val="visible"/>
                                      </p:to>
                                    </p:set>
                                    <p:animEffect transition="in" filter="barn(inHorizontal)">
                                      <p:cBhvr>
                                        <p:cTn id="47" dur="500"/>
                                        <p:tgtEl>
                                          <p:spTgt spid="6167"/>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3" fill="hold" grpId="0" nodeType="clickEffect">
                                  <p:stCondLst>
                                    <p:cond delay="0"/>
                                  </p:stCondLst>
                                  <p:iterate type="wd">
                                    <p:tmPct val="100000"/>
                                  </p:iterate>
                                  <p:childTnLst>
                                    <p:set>
                                      <p:cBhvr>
                                        <p:cTn id="51" dur="1" fill="hold">
                                          <p:stCondLst>
                                            <p:cond delay="0"/>
                                          </p:stCondLst>
                                        </p:cTn>
                                        <p:tgtEl>
                                          <p:spTgt spid="6168"/>
                                        </p:tgtEl>
                                        <p:attrNameLst>
                                          <p:attrName>style.visibility</p:attrName>
                                        </p:attrNameLst>
                                      </p:cBhvr>
                                      <p:to>
                                        <p:strVal val="visible"/>
                                      </p:to>
                                    </p:set>
                                    <p:animEffect transition="in" filter="strips(upRight)">
                                      <p:cBhvr>
                                        <p:cTn id="52" dur="300"/>
                                        <p:tgtEl>
                                          <p:spTgt spid="6168"/>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3" fill="hold" grpId="0" nodeType="clickEffect">
                                  <p:stCondLst>
                                    <p:cond delay="0"/>
                                  </p:stCondLst>
                                  <p:iterate type="wd">
                                    <p:tmPct val="100000"/>
                                  </p:iterate>
                                  <p:childTnLst>
                                    <p:set>
                                      <p:cBhvr>
                                        <p:cTn id="56" dur="1" fill="hold">
                                          <p:stCondLst>
                                            <p:cond delay="0"/>
                                          </p:stCondLst>
                                        </p:cTn>
                                        <p:tgtEl>
                                          <p:spTgt spid="6169"/>
                                        </p:tgtEl>
                                        <p:attrNameLst>
                                          <p:attrName>style.visibility</p:attrName>
                                        </p:attrNameLst>
                                      </p:cBhvr>
                                      <p:to>
                                        <p:strVal val="visible"/>
                                      </p:to>
                                    </p:set>
                                    <p:animEffect transition="in" filter="strips(upRight)">
                                      <p:cBhvr>
                                        <p:cTn id="57" dur="300"/>
                                        <p:tgtEl>
                                          <p:spTgt spid="6169"/>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3" fill="hold" grpId="0" nodeType="clickEffect">
                                  <p:stCondLst>
                                    <p:cond delay="0"/>
                                  </p:stCondLst>
                                  <p:iterate type="wd">
                                    <p:tmPct val="100000"/>
                                  </p:iterate>
                                  <p:childTnLst>
                                    <p:set>
                                      <p:cBhvr>
                                        <p:cTn id="61" dur="1" fill="hold">
                                          <p:stCondLst>
                                            <p:cond delay="0"/>
                                          </p:stCondLst>
                                        </p:cTn>
                                        <p:tgtEl>
                                          <p:spTgt spid="6170"/>
                                        </p:tgtEl>
                                        <p:attrNameLst>
                                          <p:attrName>style.visibility</p:attrName>
                                        </p:attrNameLst>
                                      </p:cBhvr>
                                      <p:to>
                                        <p:strVal val="visible"/>
                                      </p:to>
                                    </p:set>
                                    <p:animEffect transition="in" filter="strips(upRight)">
                                      <p:cBhvr>
                                        <p:cTn id="62" dur="300"/>
                                        <p:tgtEl>
                                          <p:spTgt spid="6170"/>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3" fill="hold" grpId="0" nodeType="clickEffect">
                                  <p:stCondLst>
                                    <p:cond delay="0"/>
                                  </p:stCondLst>
                                  <p:iterate type="wd">
                                    <p:tmPct val="100000"/>
                                  </p:iterate>
                                  <p:childTnLst>
                                    <p:set>
                                      <p:cBhvr>
                                        <p:cTn id="66" dur="1" fill="hold">
                                          <p:stCondLst>
                                            <p:cond delay="0"/>
                                          </p:stCondLst>
                                        </p:cTn>
                                        <p:tgtEl>
                                          <p:spTgt spid="6200"/>
                                        </p:tgtEl>
                                        <p:attrNameLst>
                                          <p:attrName>style.visibility</p:attrName>
                                        </p:attrNameLst>
                                      </p:cBhvr>
                                      <p:to>
                                        <p:strVal val="visible"/>
                                      </p:to>
                                    </p:set>
                                    <p:animEffect transition="in" filter="strips(upRight)">
                                      <p:cBhvr>
                                        <p:cTn id="67" dur="300"/>
                                        <p:tgtEl>
                                          <p:spTgt spid="620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wipe(right)">
                                      <p:cBhvr>
                                        <p:cTn id="72" dur="500"/>
                                        <p:tgtEl>
                                          <p:spTgt spid="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nodeType="click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wipe(right)">
                                      <p:cBhvr>
                                        <p:cTn id="77" dur="500"/>
                                        <p:tgtEl>
                                          <p:spTgt spid="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nodeType="click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wipe(right)">
                                      <p:cBhvr>
                                        <p:cTn id="82" dur="500"/>
                                        <p:tgtEl>
                                          <p:spTgt spid="3"/>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6" fill="hold" grpId="0" nodeType="clickEffect">
                                  <p:stCondLst>
                                    <p:cond delay="0"/>
                                  </p:stCondLst>
                                  <p:childTnLst>
                                    <p:set>
                                      <p:cBhvr>
                                        <p:cTn id="86" dur="1" fill="hold">
                                          <p:stCondLst>
                                            <p:cond delay="0"/>
                                          </p:stCondLst>
                                        </p:cTn>
                                        <p:tgtEl>
                                          <p:spTgt spid="6187"/>
                                        </p:tgtEl>
                                        <p:attrNameLst>
                                          <p:attrName>style.visibility</p:attrName>
                                        </p:attrNameLst>
                                      </p:cBhvr>
                                      <p:to>
                                        <p:strVal val="visible"/>
                                      </p:to>
                                    </p:set>
                                    <p:animEffect transition="in" filter="barn(inHorizontal)">
                                      <p:cBhvr>
                                        <p:cTn id="87" dur="500"/>
                                        <p:tgtEl>
                                          <p:spTgt spid="6187"/>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6" fill="hold" grpId="0" nodeType="clickEffect">
                                  <p:stCondLst>
                                    <p:cond delay="0"/>
                                  </p:stCondLst>
                                  <p:childTnLst>
                                    <p:set>
                                      <p:cBhvr>
                                        <p:cTn id="91" dur="1" fill="hold">
                                          <p:stCondLst>
                                            <p:cond delay="0"/>
                                          </p:stCondLst>
                                        </p:cTn>
                                        <p:tgtEl>
                                          <p:spTgt spid="6197"/>
                                        </p:tgtEl>
                                        <p:attrNameLst>
                                          <p:attrName>style.visibility</p:attrName>
                                        </p:attrNameLst>
                                      </p:cBhvr>
                                      <p:to>
                                        <p:strVal val="visible"/>
                                      </p:to>
                                    </p:set>
                                    <p:animEffect transition="in" filter="barn(inHorizontal)">
                                      <p:cBhvr>
                                        <p:cTn id="92" dur="500"/>
                                        <p:tgtEl>
                                          <p:spTgt spid="6197"/>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6" fill="hold" grpId="0" nodeType="clickEffect">
                                  <p:stCondLst>
                                    <p:cond delay="0"/>
                                  </p:stCondLst>
                                  <p:childTnLst>
                                    <p:set>
                                      <p:cBhvr>
                                        <p:cTn id="96" dur="1" fill="hold">
                                          <p:stCondLst>
                                            <p:cond delay="0"/>
                                          </p:stCondLst>
                                        </p:cTn>
                                        <p:tgtEl>
                                          <p:spTgt spid="6189"/>
                                        </p:tgtEl>
                                        <p:attrNameLst>
                                          <p:attrName>style.visibility</p:attrName>
                                        </p:attrNameLst>
                                      </p:cBhvr>
                                      <p:to>
                                        <p:strVal val="visible"/>
                                      </p:to>
                                    </p:set>
                                    <p:animEffect transition="in" filter="barn(inHorizontal)">
                                      <p:cBhvr>
                                        <p:cTn id="97" dur="500"/>
                                        <p:tgtEl>
                                          <p:spTgt spid="6189"/>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6" fill="hold" nodeType="clickEffect">
                                  <p:stCondLst>
                                    <p:cond delay="0"/>
                                  </p:stCondLst>
                                  <p:childTnLst>
                                    <p:set>
                                      <p:cBhvr>
                                        <p:cTn id="101" dur="1" fill="hold">
                                          <p:stCondLst>
                                            <p:cond delay="0"/>
                                          </p:stCondLst>
                                        </p:cTn>
                                        <p:tgtEl>
                                          <p:spTgt spid="6191"/>
                                        </p:tgtEl>
                                        <p:attrNameLst>
                                          <p:attrName>style.visibility</p:attrName>
                                        </p:attrNameLst>
                                      </p:cBhvr>
                                      <p:to>
                                        <p:strVal val="visible"/>
                                      </p:to>
                                    </p:set>
                                    <p:animEffect transition="in" filter="barn(inHorizontal)">
                                      <p:cBhvr>
                                        <p:cTn id="102" dur="500"/>
                                        <p:tgtEl>
                                          <p:spTgt spid="6191"/>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6" fill="hold" grpId="0" nodeType="clickEffect">
                                  <p:stCondLst>
                                    <p:cond delay="0"/>
                                  </p:stCondLst>
                                  <p:childTnLst>
                                    <p:set>
                                      <p:cBhvr>
                                        <p:cTn id="106" dur="1" fill="hold">
                                          <p:stCondLst>
                                            <p:cond delay="0"/>
                                          </p:stCondLst>
                                        </p:cTn>
                                        <p:tgtEl>
                                          <p:spTgt spid="6188"/>
                                        </p:tgtEl>
                                        <p:attrNameLst>
                                          <p:attrName>style.visibility</p:attrName>
                                        </p:attrNameLst>
                                      </p:cBhvr>
                                      <p:to>
                                        <p:strVal val="visible"/>
                                      </p:to>
                                    </p:set>
                                    <p:animEffect transition="in" filter="barn(inHorizontal)">
                                      <p:cBhvr>
                                        <p:cTn id="107" dur="500"/>
                                        <p:tgtEl>
                                          <p:spTgt spid="6188"/>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6" fill="hold" nodeType="clickEffect">
                                  <p:stCondLst>
                                    <p:cond delay="0"/>
                                  </p:stCondLst>
                                  <p:childTnLst>
                                    <p:set>
                                      <p:cBhvr>
                                        <p:cTn id="111" dur="1" fill="hold">
                                          <p:stCondLst>
                                            <p:cond delay="0"/>
                                          </p:stCondLst>
                                        </p:cTn>
                                        <p:tgtEl>
                                          <p:spTgt spid="6190"/>
                                        </p:tgtEl>
                                        <p:attrNameLst>
                                          <p:attrName>style.visibility</p:attrName>
                                        </p:attrNameLst>
                                      </p:cBhvr>
                                      <p:to>
                                        <p:strVal val="visible"/>
                                      </p:to>
                                    </p:set>
                                    <p:animEffect transition="in" filter="barn(inHorizontal)">
                                      <p:cBhvr>
                                        <p:cTn id="112" dur="500"/>
                                        <p:tgtEl>
                                          <p:spTgt spid="6190"/>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2"/>
                                        </p:tgtEl>
                                        <p:attrNameLst>
                                          <p:attrName>style.visibility</p:attrName>
                                        </p:attrNameLst>
                                      </p:cBhvr>
                                      <p:to>
                                        <p:strVal val="visible"/>
                                      </p:to>
                                    </p:set>
                                    <p:animEffect transition="in" filter="wipe(left)">
                                      <p:cBhvr>
                                        <p:cTn id="117" dur="500"/>
                                        <p:tgtEl>
                                          <p:spTgt spid="2"/>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nodeType="clickEffect">
                                  <p:stCondLst>
                                    <p:cond delay="0"/>
                                  </p:stCondLst>
                                  <p:childTnLst>
                                    <p:set>
                                      <p:cBhvr>
                                        <p:cTn id="121" dur="1" fill="hold">
                                          <p:stCondLst>
                                            <p:cond delay="0"/>
                                          </p:stCondLst>
                                        </p:cTn>
                                        <p:tgtEl>
                                          <p:spTgt spid="6"/>
                                        </p:tgtEl>
                                        <p:attrNameLst>
                                          <p:attrName>style.visibility</p:attrName>
                                        </p:attrNameLst>
                                      </p:cBhvr>
                                      <p:to>
                                        <p:strVal val="visible"/>
                                      </p:to>
                                    </p:set>
                                    <p:animEffect transition="in" filter="wipe(left)">
                                      <p:cBhvr>
                                        <p:cTn id="122" dur="500"/>
                                        <p:tgtEl>
                                          <p:spTgt spid="6"/>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6" fill="hold" grpId="0" nodeType="clickEffect">
                                  <p:stCondLst>
                                    <p:cond delay="0"/>
                                  </p:stCondLst>
                                  <p:childTnLst>
                                    <p:set>
                                      <p:cBhvr>
                                        <p:cTn id="126" dur="1" fill="hold">
                                          <p:stCondLst>
                                            <p:cond delay="0"/>
                                          </p:stCondLst>
                                        </p:cTn>
                                        <p:tgtEl>
                                          <p:spTgt spid="6177"/>
                                        </p:tgtEl>
                                        <p:attrNameLst>
                                          <p:attrName>style.visibility</p:attrName>
                                        </p:attrNameLst>
                                      </p:cBhvr>
                                      <p:to>
                                        <p:strVal val="visible"/>
                                      </p:to>
                                    </p:set>
                                    <p:animEffect transition="in" filter="barn(inHorizontal)">
                                      <p:cBhvr>
                                        <p:cTn id="127" dur="500"/>
                                        <p:tgtEl>
                                          <p:spTgt spid="6177"/>
                                        </p:tgtEl>
                                      </p:cBhvr>
                                    </p:animEffect>
                                  </p:childTnLst>
                                </p:cTn>
                              </p:par>
                            </p:childTnLst>
                          </p:cTn>
                        </p:par>
                      </p:childTnLst>
                    </p:cTn>
                  </p:par>
                  <p:par>
                    <p:cTn id="128" fill="hold">
                      <p:stCondLst>
                        <p:cond delay="indefinite"/>
                      </p:stCondLst>
                      <p:childTnLst>
                        <p:par>
                          <p:cTn id="129" fill="hold">
                            <p:stCondLst>
                              <p:cond delay="0"/>
                            </p:stCondLst>
                            <p:childTnLst>
                              <p:par>
                                <p:cTn id="130" presetID="5" presetClass="entr" presetSubtype="10" fill="hold" grpId="0" nodeType="clickEffect">
                                  <p:stCondLst>
                                    <p:cond delay="0"/>
                                  </p:stCondLst>
                                  <p:childTnLst>
                                    <p:set>
                                      <p:cBhvr>
                                        <p:cTn id="131" dur="1" fill="hold">
                                          <p:stCondLst>
                                            <p:cond delay="0"/>
                                          </p:stCondLst>
                                        </p:cTn>
                                        <p:tgtEl>
                                          <p:spTgt spid="6192"/>
                                        </p:tgtEl>
                                        <p:attrNameLst>
                                          <p:attrName>style.visibility</p:attrName>
                                        </p:attrNameLst>
                                      </p:cBhvr>
                                      <p:to>
                                        <p:strVal val="visible"/>
                                      </p:to>
                                    </p:set>
                                    <p:animEffect transition="in" filter="checkerboard(across)">
                                      <p:cBhvr>
                                        <p:cTn id="132" dur="500"/>
                                        <p:tgtEl>
                                          <p:spTgt spid="6192"/>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6" fill="hold" nodeType="clickEffect">
                                  <p:stCondLst>
                                    <p:cond delay="0"/>
                                  </p:stCondLst>
                                  <p:childTnLst>
                                    <p:set>
                                      <p:cBhvr>
                                        <p:cTn id="136" dur="1" fill="hold">
                                          <p:stCondLst>
                                            <p:cond delay="0"/>
                                          </p:stCondLst>
                                        </p:cTn>
                                        <p:tgtEl>
                                          <p:spTgt spid="6193"/>
                                        </p:tgtEl>
                                        <p:attrNameLst>
                                          <p:attrName>style.visibility</p:attrName>
                                        </p:attrNameLst>
                                      </p:cBhvr>
                                      <p:to>
                                        <p:strVal val="visible"/>
                                      </p:to>
                                    </p:set>
                                    <p:animEffect transition="in" filter="barn(inHorizontal)">
                                      <p:cBhvr>
                                        <p:cTn id="137" dur="500"/>
                                        <p:tgtEl>
                                          <p:spTgt spid="6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60" grpId="0" animBg="1"/>
      <p:bldP spid="6161" grpId="0" animBg="1"/>
      <p:bldP spid="6162" grpId="0" animBg="1"/>
      <p:bldP spid="6163" grpId="0" animBg="1"/>
      <p:bldP spid="6164" grpId="0" autoUpdateAnimBg="0"/>
      <p:bldP spid="6165" grpId="0" animBg="1"/>
      <p:bldP spid="6166" grpId="0" autoUpdateAnimBg="0"/>
      <p:bldP spid="6167" grpId="0" autoUpdateAnimBg="0"/>
      <p:bldP spid="6168" grpId="0" autoUpdateAnimBg="0"/>
      <p:bldP spid="6169" grpId="0" autoUpdateAnimBg="0"/>
      <p:bldP spid="6170" grpId="0" autoUpdateAnimBg="0"/>
      <p:bldP spid="6177" grpId="0" autoUpdateAnimBg="0"/>
      <p:bldP spid="6187" grpId="0" autoUpdateAnimBg="0"/>
      <p:bldP spid="6188" grpId="0" animBg="1"/>
      <p:bldP spid="6189" grpId="0" animBg="1"/>
      <p:bldP spid="6192" grpId="0" animBg="1"/>
      <p:bldP spid="6197" grpId="0" autoUpdateAnimBg="0"/>
      <p:bldP spid="620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151492" y="727076"/>
            <a:ext cx="8849294" cy="528637"/>
            <a:chOff x="240" y="-15"/>
            <a:chExt cx="5230" cy="333"/>
          </a:xfrm>
        </p:grpSpPr>
        <p:sp>
          <p:nvSpPr>
            <p:cNvPr id="8254" name="Text Box 2"/>
            <p:cNvSpPr txBox="1">
              <a:spLocks noChangeArrowheads="1"/>
            </p:cNvSpPr>
            <p:nvPr/>
          </p:nvSpPr>
          <p:spPr bwMode="auto">
            <a:xfrm>
              <a:off x="240" y="0"/>
              <a:ext cx="2390" cy="252"/>
            </a:xfrm>
            <a:prstGeom prst="rect">
              <a:avLst/>
            </a:prstGeom>
            <a:noFill/>
            <a:ln w="9525">
              <a:noFill/>
              <a:miter lim="800000"/>
              <a:headEnd/>
              <a:tailEnd/>
            </a:ln>
          </p:spPr>
          <p:txBody>
            <a:bodyPr wrap="square">
              <a:spAutoFit/>
            </a:bodyPr>
            <a:lstStyle/>
            <a:p>
              <a:pPr>
                <a:spcBef>
                  <a:spcPct val="50000"/>
                </a:spcBef>
              </a:pPr>
              <a:r>
                <a:rPr lang="tr-TR" sz="1800" b="1" dirty="0" smtClean="0">
                  <a:solidFill>
                    <a:srgbClr val="0000FF"/>
                  </a:solidFill>
                  <a:latin typeface="Calibri" pitchFamily="34" charset="0"/>
                </a:rPr>
                <a:t>Örnek </a:t>
              </a:r>
              <a:r>
                <a:rPr lang="tr-TR" sz="1800" b="1" dirty="0">
                  <a:solidFill>
                    <a:srgbClr val="0000FF"/>
                  </a:solidFill>
                  <a:latin typeface="Calibri" pitchFamily="34" charset="0"/>
                </a:rPr>
                <a:t>olarak, sayı ekseni üzerinde</a:t>
              </a:r>
              <a:r>
                <a:rPr lang="tr-TR" sz="2000" dirty="0">
                  <a:solidFill>
                    <a:srgbClr val="0000FF"/>
                  </a:solidFill>
                  <a:latin typeface="Calibri" pitchFamily="34" charset="0"/>
                </a:rPr>
                <a:t>  </a:t>
              </a:r>
            </a:p>
          </p:txBody>
        </p:sp>
        <p:graphicFrame>
          <p:nvGraphicFramePr>
            <p:cNvPr id="8200" name="Object 36"/>
            <p:cNvGraphicFramePr>
              <a:graphicFrameLocks noChangeAspect="1"/>
            </p:cNvGraphicFramePr>
            <p:nvPr/>
          </p:nvGraphicFramePr>
          <p:xfrm>
            <a:off x="2353" y="-15"/>
            <a:ext cx="111" cy="333"/>
          </p:xfrm>
          <a:graphic>
            <a:graphicData uri="http://schemas.openxmlformats.org/presentationml/2006/ole">
              <mc:AlternateContent xmlns:mc="http://schemas.openxmlformats.org/markup-compatibility/2006">
                <mc:Choice xmlns:v="urn:schemas-microsoft-com:vml" Requires="v">
                  <p:oleObj spid="_x0000_s8222" name="Denklem" r:id="rId3" imgW="164880" imgH="495000" progId="Equation.3">
                    <p:embed/>
                  </p:oleObj>
                </mc:Choice>
                <mc:Fallback>
                  <p:oleObj name="Denklem" r:id="rId3" imgW="164880" imgH="495000" progId="Equation.3">
                    <p:embed/>
                    <p:pic>
                      <p:nvPicPr>
                        <p:cNvPr id="0" name="Object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3" y="-15"/>
                          <a:ext cx="111" cy="3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55" name="Text Box 37"/>
            <p:cNvSpPr txBox="1">
              <a:spLocks noChangeArrowheads="1"/>
            </p:cNvSpPr>
            <p:nvPr/>
          </p:nvSpPr>
          <p:spPr bwMode="auto">
            <a:xfrm>
              <a:off x="2514" y="0"/>
              <a:ext cx="2956" cy="233"/>
            </a:xfrm>
            <a:prstGeom prst="rect">
              <a:avLst/>
            </a:prstGeom>
            <a:noFill/>
            <a:ln w="9525">
              <a:noFill/>
              <a:miter lim="800000"/>
              <a:headEnd/>
              <a:tailEnd/>
            </a:ln>
          </p:spPr>
          <p:txBody>
            <a:bodyPr wrap="square">
              <a:spAutoFit/>
            </a:bodyPr>
            <a:lstStyle/>
            <a:p>
              <a:pPr>
                <a:spcBef>
                  <a:spcPct val="50000"/>
                </a:spcBef>
              </a:pPr>
              <a:r>
                <a:rPr lang="tr-TR" sz="1800" b="1" dirty="0">
                  <a:solidFill>
                    <a:srgbClr val="0000FF"/>
                  </a:solidFill>
                  <a:latin typeface="Calibri" pitchFamily="34" charset="0"/>
                </a:rPr>
                <a:t>noktası denince aşağıdaki şekilde </a:t>
              </a:r>
              <a:r>
                <a:rPr lang="tr-TR" sz="1800" b="1" dirty="0" smtClean="0">
                  <a:solidFill>
                    <a:srgbClr val="0000FF"/>
                  </a:solidFill>
                  <a:latin typeface="Calibri" pitchFamily="34" charset="0"/>
                </a:rPr>
                <a:t>görülen nokta </a:t>
              </a:r>
              <a:r>
                <a:rPr lang="tr-TR" sz="1800" dirty="0" smtClean="0">
                  <a:latin typeface="Calibri" pitchFamily="34" charset="0"/>
                </a:rPr>
                <a:t> </a:t>
              </a:r>
              <a:endParaRPr lang="tr-TR" sz="1800" dirty="0">
                <a:latin typeface="Calibri" pitchFamily="34" charset="0"/>
              </a:endParaRPr>
            </a:p>
          </p:txBody>
        </p:sp>
      </p:grpSp>
      <p:grpSp>
        <p:nvGrpSpPr>
          <p:cNvPr id="3" name="Group 41"/>
          <p:cNvGrpSpPr>
            <a:grpSpLocks/>
          </p:cNvGrpSpPr>
          <p:nvPr/>
        </p:nvGrpSpPr>
        <p:grpSpPr bwMode="auto">
          <a:xfrm>
            <a:off x="6101613" y="1381125"/>
            <a:ext cx="1223962" cy="812800"/>
            <a:chOff x="3712" y="1008"/>
            <a:chExt cx="771" cy="512"/>
          </a:xfrm>
        </p:grpSpPr>
        <p:graphicFrame>
          <p:nvGraphicFramePr>
            <p:cNvPr id="8199" name="Object 30"/>
            <p:cNvGraphicFramePr>
              <a:graphicFrameLocks noChangeAspect="1"/>
            </p:cNvGraphicFramePr>
            <p:nvPr/>
          </p:nvGraphicFramePr>
          <p:xfrm>
            <a:off x="4372" y="1008"/>
            <a:ext cx="111" cy="333"/>
          </p:xfrm>
          <a:graphic>
            <a:graphicData uri="http://schemas.openxmlformats.org/presentationml/2006/ole">
              <mc:AlternateContent xmlns:mc="http://schemas.openxmlformats.org/markup-compatibility/2006">
                <mc:Choice xmlns:v="urn:schemas-microsoft-com:vml" Requires="v">
                  <p:oleObj spid="_x0000_s8223" name="Denklem" r:id="rId5" imgW="164880" imgH="495000" progId="Equation.3">
                    <p:embed/>
                  </p:oleObj>
                </mc:Choice>
                <mc:Fallback>
                  <p:oleObj name="Denklem" r:id="rId5" imgW="164880" imgH="495000" progId="Equation.3">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2" y="1008"/>
                          <a:ext cx="111" cy="33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53" name="Freeform 40"/>
            <p:cNvSpPr>
              <a:spLocks/>
            </p:cNvSpPr>
            <p:nvPr/>
          </p:nvSpPr>
          <p:spPr bwMode="auto">
            <a:xfrm>
              <a:off x="3712" y="1040"/>
              <a:ext cx="608" cy="480"/>
            </a:xfrm>
            <a:custGeom>
              <a:avLst/>
              <a:gdLst>
                <a:gd name="T0" fmla="*/ 608 w 608"/>
                <a:gd name="T1" fmla="*/ 64 h 480"/>
                <a:gd name="T2" fmla="*/ 144 w 608"/>
                <a:gd name="T3" fmla="*/ 0 h 480"/>
                <a:gd name="T4" fmla="*/ 0 w 608"/>
                <a:gd name="T5" fmla="*/ 480 h 480"/>
                <a:gd name="T6" fmla="*/ 0 60000 65536"/>
                <a:gd name="T7" fmla="*/ 0 60000 65536"/>
                <a:gd name="T8" fmla="*/ 0 60000 65536"/>
                <a:gd name="T9" fmla="*/ 0 w 608"/>
                <a:gd name="T10" fmla="*/ 0 h 480"/>
                <a:gd name="T11" fmla="*/ 608 w 608"/>
                <a:gd name="T12" fmla="*/ 480 h 480"/>
              </a:gdLst>
              <a:ahLst/>
              <a:cxnLst>
                <a:cxn ang="T6">
                  <a:pos x="T0" y="T1"/>
                </a:cxn>
                <a:cxn ang="T7">
                  <a:pos x="T2" y="T3"/>
                </a:cxn>
                <a:cxn ang="T8">
                  <a:pos x="T4" y="T5"/>
                </a:cxn>
              </a:cxnLst>
              <a:rect l="T9" t="T10" r="T11" b="T12"/>
              <a:pathLst>
                <a:path w="608" h="480">
                  <a:moveTo>
                    <a:pt x="608" y="64"/>
                  </a:moveTo>
                  <a:lnTo>
                    <a:pt x="144" y="0"/>
                  </a:lnTo>
                  <a:lnTo>
                    <a:pt x="0" y="480"/>
                  </a:lnTo>
                </a:path>
              </a:pathLst>
            </a:custGeom>
            <a:noFill/>
            <a:ln w="9525">
              <a:solidFill>
                <a:srgbClr val="FF0000"/>
              </a:solidFill>
              <a:round/>
              <a:headEnd/>
              <a:tailEnd type="triangle" w="med" len="med"/>
            </a:ln>
          </p:spPr>
          <p:txBody>
            <a:bodyPr/>
            <a:lstStyle/>
            <a:p>
              <a:endParaRPr lang="tr-TR">
                <a:latin typeface="Calibri" pitchFamily="34" charset="0"/>
              </a:endParaRPr>
            </a:p>
          </p:txBody>
        </p:sp>
      </p:grpSp>
      <p:sp>
        <p:nvSpPr>
          <p:cNvPr id="7193" name="Oval 25"/>
          <p:cNvSpPr>
            <a:spLocks noChangeArrowheads="1"/>
          </p:cNvSpPr>
          <p:nvPr/>
        </p:nvSpPr>
        <p:spPr bwMode="auto">
          <a:xfrm>
            <a:off x="5868513" y="2219063"/>
            <a:ext cx="39687" cy="39687"/>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7197" name="Oval 29"/>
          <p:cNvSpPr>
            <a:spLocks noChangeArrowheads="1"/>
          </p:cNvSpPr>
          <p:nvPr/>
        </p:nvSpPr>
        <p:spPr bwMode="auto">
          <a:xfrm>
            <a:off x="6087788" y="2207488"/>
            <a:ext cx="39687" cy="39687"/>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nvGrpSpPr>
          <p:cNvPr id="4" name="Group 61"/>
          <p:cNvGrpSpPr>
            <a:grpSpLocks/>
          </p:cNvGrpSpPr>
          <p:nvPr/>
        </p:nvGrpSpPr>
        <p:grpSpPr bwMode="auto">
          <a:xfrm>
            <a:off x="643513" y="1889125"/>
            <a:ext cx="7487811" cy="431800"/>
            <a:chOff x="128" y="1040"/>
            <a:chExt cx="4907" cy="272"/>
          </a:xfrm>
        </p:grpSpPr>
        <p:sp>
          <p:nvSpPr>
            <p:cNvPr id="8229" name="Line 34"/>
            <p:cNvSpPr>
              <a:spLocks noChangeShapeType="1"/>
            </p:cNvSpPr>
            <p:nvPr/>
          </p:nvSpPr>
          <p:spPr bwMode="auto">
            <a:xfrm>
              <a:off x="128" y="1296"/>
              <a:ext cx="4907" cy="0"/>
            </a:xfrm>
            <a:prstGeom prst="line">
              <a:avLst/>
            </a:prstGeom>
            <a:noFill/>
            <a:ln w="9525">
              <a:solidFill>
                <a:schemeClr val="tx1"/>
              </a:solidFill>
              <a:round/>
              <a:headEnd/>
              <a:tailEnd type="triangle" w="med" len="med"/>
            </a:ln>
          </p:spPr>
          <p:txBody>
            <a:bodyPr/>
            <a:lstStyle/>
            <a:p>
              <a:endParaRPr lang="tr-TR">
                <a:latin typeface="Calibri" pitchFamily="34" charset="0"/>
              </a:endParaRPr>
            </a:p>
          </p:txBody>
        </p:sp>
        <p:sp>
          <p:nvSpPr>
            <p:cNvPr id="8230" name="Oval 4"/>
            <p:cNvSpPr>
              <a:spLocks noChangeArrowheads="1"/>
            </p:cNvSpPr>
            <p:nvPr/>
          </p:nvSpPr>
          <p:spPr bwMode="auto">
            <a:xfrm>
              <a:off x="2624" y="1280"/>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8231" name="Line 6"/>
            <p:cNvSpPr>
              <a:spLocks noChangeShapeType="1"/>
            </p:cNvSpPr>
            <p:nvPr/>
          </p:nvSpPr>
          <p:spPr bwMode="auto">
            <a:xfrm>
              <a:off x="2656" y="1296"/>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8232" name="Oval 7"/>
            <p:cNvSpPr>
              <a:spLocks noChangeArrowheads="1"/>
            </p:cNvSpPr>
            <p:nvPr/>
          </p:nvSpPr>
          <p:spPr bwMode="auto">
            <a:xfrm>
              <a:off x="3031" y="1280"/>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8233" name="Text Box 8"/>
            <p:cNvSpPr txBox="1">
              <a:spLocks noChangeArrowheads="1"/>
            </p:cNvSpPr>
            <p:nvPr/>
          </p:nvSpPr>
          <p:spPr bwMode="auto">
            <a:xfrm>
              <a:off x="2544" y="1056"/>
              <a:ext cx="240" cy="231"/>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0</a:t>
              </a:r>
            </a:p>
          </p:txBody>
        </p:sp>
        <p:sp>
          <p:nvSpPr>
            <p:cNvPr id="8234" name="Text Box 9"/>
            <p:cNvSpPr txBox="1">
              <a:spLocks noChangeArrowheads="1"/>
            </p:cNvSpPr>
            <p:nvPr/>
          </p:nvSpPr>
          <p:spPr bwMode="auto">
            <a:xfrm>
              <a:off x="3328" y="1040"/>
              <a:ext cx="240" cy="231"/>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2</a:t>
              </a:r>
            </a:p>
          </p:txBody>
        </p:sp>
        <p:grpSp>
          <p:nvGrpSpPr>
            <p:cNvPr id="8235" name="Group 11"/>
            <p:cNvGrpSpPr>
              <a:grpSpLocks/>
            </p:cNvGrpSpPr>
            <p:nvPr/>
          </p:nvGrpSpPr>
          <p:grpSpPr bwMode="auto">
            <a:xfrm>
              <a:off x="3072" y="1280"/>
              <a:ext cx="384" cy="25"/>
              <a:chOff x="3312" y="2487"/>
              <a:chExt cx="384" cy="25"/>
            </a:xfrm>
          </p:grpSpPr>
          <p:sp>
            <p:nvSpPr>
              <p:cNvPr id="8251" name="Line 12"/>
              <p:cNvSpPr>
                <a:spLocks noChangeShapeType="1"/>
              </p:cNvSpPr>
              <p:nvPr/>
            </p:nvSpPr>
            <p:spPr bwMode="auto">
              <a:xfrm>
                <a:off x="3312" y="2496"/>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8252" name="Oval 13"/>
              <p:cNvSpPr>
                <a:spLocks noChangeArrowheads="1"/>
              </p:cNvSpPr>
              <p:nvPr/>
            </p:nvSpPr>
            <p:spPr bwMode="auto">
              <a:xfrm>
                <a:off x="3671" y="2487"/>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sp>
          <p:nvSpPr>
            <p:cNvPr id="8236" name="Text Box 14"/>
            <p:cNvSpPr txBox="1">
              <a:spLocks noChangeArrowheads="1"/>
            </p:cNvSpPr>
            <p:nvPr/>
          </p:nvSpPr>
          <p:spPr bwMode="auto">
            <a:xfrm>
              <a:off x="3744" y="1040"/>
              <a:ext cx="240" cy="231"/>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3</a:t>
              </a:r>
            </a:p>
          </p:txBody>
        </p:sp>
        <p:grpSp>
          <p:nvGrpSpPr>
            <p:cNvPr id="8237" name="Group 15"/>
            <p:cNvGrpSpPr>
              <a:grpSpLocks/>
            </p:cNvGrpSpPr>
            <p:nvPr/>
          </p:nvGrpSpPr>
          <p:grpSpPr bwMode="auto">
            <a:xfrm>
              <a:off x="1424" y="1287"/>
              <a:ext cx="416" cy="25"/>
              <a:chOff x="2176" y="1959"/>
              <a:chExt cx="416" cy="25"/>
            </a:xfrm>
          </p:grpSpPr>
          <p:sp>
            <p:nvSpPr>
              <p:cNvPr id="8249" name="Line 16"/>
              <p:cNvSpPr>
                <a:spLocks noChangeShapeType="1"/>
              </p:cNvSpPr>
              <p:nvPr/>
            </p:nvSpPr>
            <p:spPr bwMode="auto">
              <a:xfrm>
                <a:off x="2208" y="1968"/>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8250" name="Oval 17"/>
              <p:cNvSpPr>
                <a:spLocks noChangeArrowheads="1"/>
              </p:cNvSpPr>
              <p:nvPr/>
            </p:nvSpPr>
            <p:spPr bwMode="auto">
              <a:xfrm>
                <a:off x="2176" y="1959"/>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grpSp>
          <p:nvGrpSpPr>
            <p:cNvPr id="8238" name="Group 18"/>
            <p:cNvGrpSpPr>
              <a:grpSpLocks/>
            </p:cNvGrpSpPr>
            <p:nvPr/>
          </p:nvGrpSpPr>
          <p:grpSpPr bwMode="auto">
            <a:xfrm>
              <a:off x="1824" y="1287"/>
              <a:ext cx="416" cy="25"/>
              <a:chOff x="2176" y="1959"/>
              <a:chExt cx="416" cy="25"/>
            </a:xfrm>
          </p:grpSpPr>
          <p:sp>
            <p:nvSpPr>
              <p:cNvPr id="8247" name="Line 19"/>
              <p:cNvSpPr>
                <a:spLocks noChangeShapeType="1"/>
              </p:cNvSpPr>
              <p:nvPr/>
            </p:nvSpPr>
            <p:spPr bwMode="auto">
              <a:xfrm>
                <a:off x="2208" y="1968"/>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8248" name="Oval 20"/>
              <p:cNvSpPr>
                <a:spLocks noChangeArrowheads="1"/>
              </p:cNvSpPr>
              <p:nvPr/>
            </p:nvSpPr>
            <p:spPr bwMode="auto">
              <a:xfrm>
                <a:off x="2176" y="1959"/>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grpSp>
          <p:nvGrpSpPr>
            <p:cNvPr id="8239" name="Group 21"/>
            <p:cNvGrpSpPr>
              <a:grpSpLocks/>
            </p:cNvGrpSpPr>
            <p:nvPr/>
          </p:nvGrpSpPr>
          <p:grpSpPr bwMode="auto">
            <a:xfrm>
              <a:off x="2224" y="1287"/>
              <a:ext cx="416" cy="25"/>
              <a:chOff x="2176" y="1959"/>
              <a:chExt cx="416" cy="25"/>
            </a:xfrm>
          </p:grpSpPr>
          <p:sp>
            <p:nvSpPr>
              <p:cNvPr id="8245" name="Line 22"/>
              <p:cNvSpPr>
                <a:spLocks noChangeShapeType="1"/>
              </p:cNvSpPr>
              <p:nvPr/>
            </p:nvSpPr>
            <p:spPr bwMode="auto">
              <a:xfrm>
                <a:off x="2208" y="1968"/>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8246" name="Oval 23"/>
              <p:cNvSpPr>
                <a:spLocks noChangeArrowheads="1"/>
              </p:cNvSpPr>
              <p:nvPr/>
            </p:nvSpPr>
            <p:spPr bwMode="auto">
              <a:xfrm>
                <a:off x="2176" y="1959"/>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sp>
          <p:nvSpPr>
            <p:cNvPr id="8240" name="Text Box 24"/>
            <p:cNvSpPr txBox="1">
              <a:spLocks noChangeArrowheads="1"/>
            </p:cNvSpPr>
            <p:nvPr/>
          </p:nvSpPr>
          <p:spPr bwMode="auto">
            <a:xfrm>
              <a:off x="1296" y="1040"/>
              <a:ext cx="304" cy="231"/>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-3</a:t>
              </a:r>
            </a:p>
          </p:txBody>
        </p:sp>
        <p:grpSp>
          <p:nvGrpSpPr>
            <p:cNvPr id="8241" name="Group 31"/>
            <p:cNvGrpSpPr>
              <a:grpSpLocks/>
            </p:cNvGrpSpPr>
            <p:nvPr/>
          </p:nvGrpSpPr>
          <p:grpSpPr bwMode="auto">
            <a:xfrm>
              <a:off x="3456" y="1280"/>
              <a:ext cx="384" cy="25"/>
              <a:chOff x="3312" y="2487"/>
              <a:chExt cx="384" cy="25"/>
            </a:xfrm>
          </p:grpSpPr>
          <p:sp>
            <p:nvSpPr>
              <p:cNvPr id="8243" name="Line 32"/>
              <p:cNvSpPr>
                <a:spLocks noChangeShapeType="1"/>
              </p:cNvSpPr>
              <p:nvPr/>
            </p:nvSpPr>
            <p:spPr bwMode="auto">
              <a:xfrm>
                <a:off x="3312" y="2496"/>
                <a:ext cx="384"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8244" name="Oval 33"/>
              <p:cNvSpPr>
                <a:spLocks noChangeArrowheads="1"/>
              </p:cNvSpPr>
              <p:nvPr/>
            </p:nvSpPr>
            <p:spPr bwMode="auto">
              <a:xfrm>
                <a:off x="3671" y="2487"/>
                <a:ext cx="25" cy="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sp>
          <p:nvSpPr>
            <p:cNvPr id="8242" name="Text Box 42"/>
            <p:cNvSpPr txBox="1">
              <a:spLocks noChangeArrowheads="1"/>
            </p:cNvSpPr>
            <p:nvPr/>
          </p:nvSpPr>
          <p:spPr bwMode="auto">
            <a:xfrm>
              <a:off x="2944" y="1056"/>
              <a:ext cx="240" cy="231"/>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1</a:t>
              </a:r>
            </a:p>
          </p:txBody>
        </p:sp>
      </p:grpSp>
      <p:sp>
        <p:nvSpPr>
          <p:cNvPr id="7212" name="Text Box 44"/>
          <p:cNvSpPr txBox="1">
            <a:spLocks noChangeArrowheads="1"/>
          </p:cNvSpPr>
          <p:nvPr/>
        </p:nvSpPr>
        <p:spPr bwMode="auto">
          <a:xfrm>
            <a:off x="159275" y="1190625"/>
            <a:ext cx="4419600" cy="366713"/>
          </a:xfrm>
          <a:prstGeom prst="rect">
            <a:avLst/>
          </a:prstGeom>
          <a:noFill/>
          <a:ln w="9525">
            <a:noFill/>
            <a:miter lim="800000"/>
            <a:headEnd/>
            <a:tailEnd/>
          </a:ln>
        </p:spPr>
        <p:txBody>
          <a:bodyPr>
            <a:spAutoFit/>
          </a:bodyPr>
          <a:lstStyle/>
          <a:p>
            <a:pPr eaLnBrk="0" hangingPunct="0"/>
            <a:r>
              <a:rPr lang="tr-TR" sz="1800" b="1" dirty="0" smtClean="0">
                <a:solidFill>
                  <a:srgbClr val="0000FF"/>
                </a:solidFill>
                <a:latin typeface="Calibri" pitchFamily="34" charset="0"/>
              </a:rPr>
              <a:t>anlaşılır</a:t>
            </a:r>
            <a:r>
              <a:rPr lang="tr-TR" sz="1800" b="1" dirty="0">
                <a:solidFill>
                  <a:srgbClr val="0000FF"/>
                </a:solidFill>
                <a:latin typeface="Calibri" pitchFamily="34" charset="0"/>
              </a:rPr>
              <a:t>.</a:t>
            </a:r>
          </a:p>
        </p:txBody>
      </p:sp>
      <p:sp>
        <p:nvSpPr>
          <p:cNvPr id="7213" name="Text Box 45"/>
          <p:cNvSpPr txBox="1">
            <a:spLocks noChangeArrowheads="1"/>
          </p:cNvSpPr>
          <p:nvPr/>
        </p:nvSpPr>
        <p:spPr bwMode="auto">
          <a:xfrm>
            <a:off x="0" y="3000375"/>
            <a:ext cx="8586788" cy="366713"/>
          </a:xfrm>
          <a:prstGeom prst="rect">
            <a:avLst/>
          </a:prstGeom>
          <a:noFill/>
          <a:ln w="9525">
            <a:noFill/>
            <a:miter lim="800000"/>
            <a:headEnd/>
            <a:tailEnd/>
          </a:ln>
        </p:spPr>
        <p:txBody>
          <a:bodyPr>
            <a:spAutoFit/>
          </a:bodyPr>
          <a:lstStyle/>
          <a:p>
            <a:pPr eaLnBrk="0" hangingPunct="0"/>
            <a:r>
              <a:rPr lang="tr-TR" sz="1800" b="1">
                <a:solidFill>
                  <a:srgbClr val="0000FF"/>
                </a:solidFill>
                <a:latin typeface="Calibri" pitchFamily="34" charset="0"/>
              </a:rPr>
              <a:t>Sayı ekseni üzerinde </a:t>
            </a:r>
            <a:r>
              <a:rPr lang="tr-TR" sz="1800" i="1">
                <a:solidFill>
                  <a:srgbClr val="0000FF"/>
                </a:solidFill>
                <a:latin typeface="Calibri" pitchFamily="34" charset="0"/>
              </a:rPr>
              <a:t>a  </a:t>
            </a:r>
            <a:r>
              <a:rPr lang="tr-TR" sz="1800">
                <a:solidFill>
                  <a:srgbClr val="0000FF"/>
                </a:solidFill>
                <a:latin typeface="Calibri" pitchFamily="34" charset="0"/>
              </a:rPr>
              <a:t>ve</a:t>
            </a:r>
            <a:r>
              <a:rPr lang="tr-TR" sz="1800" i="1">
                <a:solidFill>
                  <a:srgbClr val="0000FF"/>
                </a:solidFill>
                <a:latin typeface="Calibri" pitchFamily="34" charset="0"/>
              </a:rPr>
              <a:t>  b  </a:t>
            </a:r>
            <a:r>
              <a:rPr lang="tr-TR" sz="1800" b="1">
                <a:solidFill>
                  <a:srgbClr val="0000FF"/>
                </a:solidFill>
                <a:latin typeface="Calibri" pitchFamily="34" charset="0"/>
              </a:rPr>
              <a:t>noktaları arasındaki </a:t>
            </a:r>
            <a:r>
              <a:rPr lang="tr-TR" sz="1800" b="1">
                <a:solidFill>
                  <a:srgbClr val="FF0000"/>
                </a:solidFill>
                <a:latin typeface="Calibri" pitchFamily="34" charset="0"/>
              </a:rPr>
              <a:t>uzaklık</a:t>
            </a:r>
          </a:p>
        </p:txBody>
      </p:sp>
      <p:sp>
        <p:nvSpPr>
          <p:cNvPr id="7214" name="Line 46"/>
          <p:cNvSpPr>
            <a:spLocks noChangeShapeType="1"/>
          </p:cNvSpPr>
          <p:nvPr/>
        </p:nvSpPr>
        <p:spPr bwMode="auto">
          <a:xfrm>
            <a:off x="497000" y="5888038"/>
            <a:ext cx="7966800" cy="0"/>
          </a:xfrm>
          <a:prstGeom prst="line">
            <a:avLst/>
          </a:prstGeom>
          <a:noFill/>
          <a:ln w="9525">
            <a:solidFill>
              <a:schemeClr val="tx1"/>
            </a:solidFill>
            <a:round/>
            <a:headEnd/>
            <a:tailEnd type="triangle" w="med" len="med"/>
          </a:ln>
        </p:spPr>
        <p:txBody>
          <a:bodyPr/>
          <a:lstStyle/>
          <a:p>
            <a:endParaRPr lang="tr-TR">
              <a:latin typeface="Calibri" pitchFamily="34" charset="0"/>
            </a:endParaRPr>
          </a:p>
        </p:txBody>
      </p:sp>
      <p:sp>
        <p:nvSpPr>
          <p:cNvPr id="7215" name="Oval 47"/>
          <p:cNvSpPr>
            <a:spLocks noChangeArrowheads="1"/>
          </p:cNvSpPr>
          <p:nvPr/>
        </p:nvSpPr>
        <p:spPr bwMode="auto">
          <a:xfrm>
            <a:off x="4019550" y="5862638"/>
            <a:ext cx="39688" cy="39687"/>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7216" name="Line 48"/>
          <p:cNvSpPr>
            <a:spLocks noChangeShapeType="1"/>
          </p:cNvSpPr>
          <p:nvPr/>
        </p:nvSpPr>
        <p:spPr bwMode="auto">
          <a:xfrm>
            <a:off x="4070350" y="5888038"/>
            <a:ext cx="1473200"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7217" name="Oval 49"/>
          <p:cNvSpPr>
            <a:spLocks noChangeArrowheads="1"/>
          </p:cNvSpPr>
          <p:nvPr/>
        </p:nvSpPr>
        <p:spPr bwMode="auto">
          <a:xfrm>
            <a:off x="5554663" y="5837238"/>
            <a:ext cx="39687" cy="39687"/>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7218" name="Text Box 50"/>
          <p:cNvSpPr txBox="1">
            <a:spLocks noChangeArrowheads="1"/>
          </p:cNvSpPr>
          <p:nvPr/>
        </p:nvSpPr>
        <p:spPr bwMode="auto">
          <a:xfrm>
            <a:off x="3892550" y="5549900"/>
            <a:ext cx="381000" cy="366713"/>
          </a:xfrm>
          <a:prstGeom prst="rect">
            <a:avLst/>
          </a:prstGeom>
          <a:noFill/>
          <a:ln w="9525">
            <a:noFill/>
            <a:miter lim="800000"/>
            <a:headEnd/>
            <a:tailEnd/>
          </a:ln>
        </p:spPr>
        <p:txBody>
          <a:bodyPr>
            <a:spAutoFit/>
          </a:bodyPr>
          <a:lstStyle/>
          <a:p>
            <a:pPr eaLnBrk="0" hangingPunct="0"/>
            <a:r>
              <a:rPr lang="tr-TR" sz="1800">
                <a:latin typeface="Calibri" pitchFamily="34" charset="0"/>
              </a:rPr>
              <a:t>0</a:t>
            </a:r>
          </a:p>
        </p:txBody>
      </p:sp>
      <p:sp>
        <p:nvSpPr>
          <p:cNvPr id="7219" name="Text Box 51"/>
          <p:cNvSpPr txBox="1">
            <a:spLocks noChangeArrowheads="1"/>
          </p:cNvSpPr>
          <p:nvPr/>
        </p:nvSpPr>
        <p:spPr bwMode="auto">
          <a:xfrm>
            <a:off x="5467350" y="5484813"/>
            <a:ext cx="381000" cy="366712"/>
          </a:xfrm>
          <a:prstGeom prst="rect">
            <a:avLst/>
          </a:prstGeom>
          <a:noFill/>
          <a:ln w="9525">
            <a:noFill/>
            <a:miter lim="800000"/>
            <a:headEnd/>
            <a:tailEnd/>
          </a:ln>
        </p:spPr>
        <p:txBody>
          <a:bodyPr>
            <a:spAutoFit/>
          </a:bodyPr>
          <a:lstStyle/>
          <a:p>
            <a:pPr eaLnBrk="0" hangingPunct="0"/>
            <a:r>
              <a:rPr lang="tr-TR" sz="1800" i="1">
                <a:latin typeface="Calibri" pitchFamily="34" charset="0"/>
              </a:rPr>
              <a:t>x</a:t>
            </a:r>
          </a:p>
        </p:txBody>
      </p:sp>
      <p:sp>
        <p:nvSpPr>
          <p:cNvPr id="7220" name="Text Box 52"/>
          <p:cNvSpPr txBox="1">
            <a:spLocks noChangeArrowheads="1"/>
          </p:cNvSpPr>
          <p:nvPr/>
        </p:nvSpPr>
        <p:spPr bwMode="auto">
          <a:xfrm>
            <a:off x="7372350" y="5511800"/>
            <a:ext cx="381000" cy="366713"/>
          </a:xfrm>
          <a:prstGeom prst="rect">
            <a:avLst/>
          </a:prstGeom>
          <a:noFill/>
          <a:ln w="9525">
            <a:noFill/>
            <a:miter lim="800000"/>
            <a:headEnd/>
            <a:tailEnd/>
          </a:ln>
        </p:spPr>
        <p:txBody>
          <a:bodyPr>
            <a:spAutoFit/>
          </a:bodyPr>
          <a:lstStyle/>
          <a:p>
            <a:pPr eaLnBrk="0" hangingPunct="0"/>
            <a:r>
              <a:rPr lang="tr-TR" sz="1800" i="1">
                <a:latin typeface="Calibri" pitchFamily="34" charset="0"/>
              </a:rPr>
              <a:t>y</a:t>
            </a:r>
          </a:p>
        </p:txBody>
      </p:sp>
      <p:sp>
        <p:nvSpPr>
          <p:cNvPr id="7221" name="Text Box 53"/>
          <p:cNvSpPr txBox="1">
            <a:spLocks noChangeArrowheads="1"/>
          </p:cNvSpPr>
          <p:nvPr/>
        </p:nvSpPr>
        <p:spPr bwMode="auto">
          <a:xfrm>
            <a:off x="2317750" y="5516563"/>
            <a:ext cx="482600" cy="366712"/>
          </a:xfrm>
          <a:prstGeom prst="rect">
            <a:avLst/>
          </a:prstGeom>
          <a:noFill/>
          <a:ln w="9525">
            <a:noFill/>
            <a:miter lim="800000"/>
            <a:headEnd/>
            <a:tailEnd/>
          </a:ln>
        </p:spPr>
        <p:txBody>
          <a:bodyPr>
            <a:spAutoFit/>
          </a:bodyPr>
          <a:lstStyle/>
          <a:p>
            <a:pPr eaLnBrk="0" hangingPunct="0"/>
            <a:r>
              <a:rPr lang="tr-TR" sz="1800" i="1">
                <a:latin typeface="Calibri" pitchFamily="34" charset="0"/>
              </a:rPr>
              <a:t>-x</a:t>
            </a:r>
          </a:p>
        </p:txBody>
      </p:sp>
      <p:sp>
        <p:nvSpPr>
          <p:cNvPr id="7222" name="Oval 54"/>
          <p:cNvSpPr>
            <a:spLocks noChangeArrowheads="1"/>
          </p:cNvSpPr>
          <p:nvPr/>
        </p:nvSpPr>
        <p:spPr bwMode="auto">
          <a:xfrm>
            <a:off x="2571750" y="5848350"/>
            <a:ext cx="39688" cy="3968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7223" name="Oval 55"/>
          <p:cNvSpPr>
            <a:spLocks noChangeArrowheads="1"/>
          </p:cNvSpPr>
          <p:nvPr/>
        </p:nvSpPr>
        <p:spPr bwMode="auto">
          <a:xfrm>
            <a:off x="7535863" y="5837238"/>
            <a:ext cx="39687" cy="39687"/>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7224" name="Line 56"/>
          <p:cNvSpPr>
            <a:spLocks noChangeShapeType="1"/>
          </p:cNvSpPr>
          <p:nvPr/>
        </p:nvSpPr>
        <p:spPr bwMode="auto">
          <a:xfrm>
            <a:off x="2597150" y="5888038"/>
            <a:ext cx="1473200" cy="0"/>
          </a:xfrm>
          <a:prstGeom prst="line">
            <a:avLst/>
          </a:prstGeom>
          <a:noFill/>
          <a:ln w="57150">
            <a:solidFill>
              <a:srgbClr val="FF0000"/>
            </a:solidFill>
            <a:round/>
            <a:headEnd/>
            <a:tailEnd/>
          </a:ln>
        </p:spPr>
        <p:txBody>
          <a:bodyPr/>
          <a:lstStyle/>
          <a:p>
            <a:endParaRPr lang="tr-TR">
              <a:latin typeface="Calibri" pitchFamily="34" charset="0"/>
            </a:endParaRPr>
          </a:p>
        </p:txBody>
      </p:sp>
      <p:sp>
        <p:nvSpPr>
          <p:cNvPr id="7225" name="Line 57"/>
          <p:cNvSpPr>
            <a:spLocks noChangeShapeType="1"/>
          </p:cNvSpPr>
          <p:nvPr/>
        </p:nvSpPr>
        <p:spPr bwMode="auto">
          <a:xfrm>
            <a:off x="5619750" y="5888038"/>
            <a:ext cx="1905000" cy="0"/>
          </a:xfrm>
          <a:prstGeom prst="line">
            <a:avLst/>
          </a:prstGeom>
          <a:noFill/>
          <a:ln w="57150">
            <a:solidFill>
              <a:srgbClr val="FF0000"/>
            </a:solidFill>
            <a:round/>
            <a:headEnd/>
            <a:tailEnd/>
          </a:ln>
        </p:spPr>
        <p:txBody>
          <a:bodyPr/>
          <a:lstStyle/>
          <a:p>
            <a:endParaRPr lang="tr-TR">
              <a:latin typeface="Calibri" pitchFamily="34" charset="0"/>
            </a:endParaRPr>
          </a:p>
        </p:txBody>
      </p:sp>
      <p:graphicFrame>
        <p:nvGraphicFramePr>
          <p:cNvPr id="7226" name="Object 58"/>
          <p:cNvGraphicFramePr>
            <a:graphicFrameLocks noChangeAspect="1"/>
          </p:cNvGraphicFramePr>
          <p:nvPr/>
        </p:nvGraphicFramePr>
        <p:xfrm>
          <a:off x="2583738" y="5687888"/>
          <a:ext cx="1478609" cy="609600"/>
        </p:xfrm>
        <a:graphic>
          <a:graphicData uri="http://schemas.openxmlformats.org/presentationml/2006/ole">
            <mc:AlternateContent xmlns:mc="http://schemas.openxmlformats.org/markup-compatibility/2006">
              <mc:Choice xmlns:v="urn:schemas-microsoft-com:vml" Requires="v">
                <p:oleObj spid="_x0000_s8224" name="Denklem" r:id="rId7" imgW="799920" imgH="406080" progId="Equation.3">
                  <p:embed/>
                </p:oleObj>
              </mc:Choice>
              <mc:Fallback>
                <p:oleObj name="Denklem" r:id="rId7" imgW="799920" imgH="406080" progId="Equation.3">
                  <p:embed/>
                  <p:pic>
                    <p:nvPicPr>
                      <p:cNvPr id="0" name="Object 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83738" y="5687888"/>
                        <a:ext cx="1478609"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27" name="Object 59"/>
          <p:cNvGraphicFramePr>
            <a:graphicFrameLocks noChangeAspect="1"/>
          </p:cNvGraphicFramePr>
          <p:nvPr/>
        </p:nvGraphicFramePr>
        <p:xfrm>
          <a:off x="4095084" y="5699463"/>
          <a:ext cx="1571636" cy="608012"/>
        </p:xfrm>
        <a:graphic>
          <a:graphicData uri="http://schemas.openxmlformats.org/presentationml/2006/ole">
            <mc:AlternateContent xmlns:mc="http://schemas.openxmlformats.org/markup-compatibility/2006">
              <mc:Choice xmlns:v="urn:schemas-microsoft-com:vml" Requires="v">
                <p:oleObj spid="_x0000_s8225" name="Denklem" r:id="rId9" imgW="799920" imgH="406080" progId="Equation.3">
                  <p:embed/>
                </p:oleObj>
              </mc:Choice>
              <mc:Fallback>
                <p:oleObj name="Denklem" r:id="rId9" imgW="799920" imgH="406080" progId="Equation.3">
                  <p:embed/>
                  <p:pic>
                    <p:nvPicPr>
                      <p:cNvPr id="0" name="Object 5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95084" y="5699463"/>
                        <a:ext cx="1571636" cy="608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28" name="Object 60"/>
          <p:cNvGraphicFramePr>
            <a:graphicFrameLocks noChangeAspect="1"/>
          </p:cNvGraphicFramePr>
          <p:nvPr/>
        </p:nvGraphicFramePr>
        <p:xfrm>
          <a:off x="5570145" y="5641188"/>
          <a:ext cx="2071702" cy="703262"/>
        </p:xfrm>
        <a:graphic>
          <a:graphicData uri="http://schemas.openxmlformats.org/presentationml/2006/ole">
            <mc:AlternateContent xmlns:mc="http://schemas.openxmlformats.org/markup-compatibility/2006">
              <mc:Choice xmlns:v="urn:schemas-microsoft-com:vml" Requires="v">
                <p:oleObj spid="_x0000_s8226" name="Denklem" r:id="rId11" imgW="1002960" imgH="406080" progId="Equation.3">
                  <p:embed/>
                </p:oleObj>
              </mc:Choice>
              <mc:Fallback>
                <p:oleObj name="Denklem" r:id="rId11" imgW="1002960" imgH="406080" progId="Equation.3">
                  <p:embed/>
                  <p:pic>
                    <p:nvPicPr>
                      <p:cNvPr id="0" name="Object 6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70145" y="5641188"/>
                        <a:ext cx="2071702" cy="703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30" name="Text Box 62"/>
          <p:cNvSpPr txBox="1">
            <a:spLocks noChangeArrowheads="1"/>
          </p:cNvSpPr>
          <p:nvPr/>
        </p:nvSpPr>
        <p:spPr bwMode="auto">
          <a:xfrm>
            <a:off x="156407" y="133350"/>
            <a:ext cx="8929718" cy="641350"/>
          </a:xfrm>
          <a:prstGeom prst="rect">
            <a:avLst/>
          </a:prstGeom>
          <a:noFill/>
          <a:ln w="9525">
            <a:noFill/>
            <a:miter lim="800000"/>
            <a:headEnd/>
            <a:tailEnd/>
          </a:ln>
        </p:spPr>
        <p:txBody>
          <a:bodyPr wrap="square">
            <a:spAutoFit/>
          </a:bodyPr>
          <a:lstStyle/>
          <a:p>
            <a:pPr eaLnBrk="0" hangingPunct="0"/>
            <a:r>
              <a:rPr lang="tr-TR" sz="1800" b="1" dirty="0">
                <a:solidFill>
                  <a:srgbClr val="0000FF"/>
                </a:solidFill>
                <a:latin typeface="Calibri" pitchFamily="34" charset="0"/>
              </a:rPr>
              <a:t>Sayı ekseni  üzerinde  koordinatı  </a:t>
            </a:r>
            <a:r>
              <a:rPr lang="tr-TR" sz="1800" b="1" i="1" dirty="0">
                <a:solidFill>
                  <a:srgbClr val="0000FF"/>
                </a:solidFill>
                <a:latin typeface="Calibri" pitchFamily="34" charset="0"/>
              </a:rPr>
              <a:t>x </a:t>
            </a:r>
            <a:r>
              <a:rPr lang="tr-TR" sz="1800" b="1" dirty="0">
                <a:solidFill>
                  <a:srgbClr val="0000FF"/>
                </a:solidFill>
                <a:latin typeface="Calibri" pitchFamily="34" charset="0"/>
              </a:rPr>
              <a:t>olan noktaya gönderme yapılırken,  bazen  “</a:t>
            </a:r>
            <a:r>
              <a:rPr lang="tr-TR" sz="1800" i="1" dirty="0">
                <a:solidFill>
                  <a:srgbClr val="0000FF"/>
                </a:solidFill>
                <a:latin typeface="Calibri" pitchFamily="34" charset="0"/>
              </a:rPr>
              <a:t>x</a:t>
            </a:r>
            <a:r>
              <a:rPr lang="tr-TR" sz="1800" b="1" i="1" dirty="0">
                <a:solidFill>
                  <a:srgbClr val="0000FF"/>
                </a:solidFill>
                <a:latin typeface="Calibri" pitchFamily="34" charset="0"/>
              </a:rPr>
              <a:t>  </a:t>
            </a:r>
            <a:r>
              <a:rPr lang="tr-TR" sz="1800" b="1" dirty="0">
                <a:solidFill>
                  <a:srgbClr val="0000FF"/>
                </a:solidFill>
                <a:latin typeface="Calibri" pitchFamily="34" charset="0"/>
              </a:rPr>
              <a:t>noktası”   deyimi kullanılır.</a:t>
            </a:r>
            <a:r>
              <a:rPr lang="tr-TR" sz="1800" b="1" i="1" dirty="0">
                <a:solidFill>
                  <a:srgbClr val="0000FF"/>
                </a:solidFill>
                <a:latin typeface="Calibri" pitchFamily="34" charset="0"/>
              </a:rPr>
              <a:t> </a:t>
            </a:r>
          </a:p>
        </p:txBody>
      </p:sp>
      <p:sp>
        <p:nvSpPr>
          <p:cNvPr id="54" name="Text Box 45"/>
          <p:cNvSpPr txBox="1">
            <a:spLocks noChangeArrowheads="1"/>
          </p:cNvSpPr>
          <p:nvPr/>
        </p:nvSpPr>
        <p:spPr bwMode="auto">
          <a:xfrm>
            <a:off x="42863" y="4832350"/>
            <a:ext cx="8586787" cy="366713"/>
          </a:xfrm>
          <a:prstGeom prst="rect">
            <a:avLst/>
          </a:prstGeom>
          <a:noFill/>
          <a:ln w="9525">
            <a:noFill/>
            <a:miter lim="800000"/>
            <a:headEnd/>
            <a:tailEnd/>
          </a:ln>
        </p:spPr>
        <p:txBody>
          <a:bodyPr>
            <a:spAutoFit/>
          </a:bodyPr>
          <a:lstStyle/>
          <a:p>
            <a:pPr eaLnBrk="0" hangingPunct="0"/>
            <a:r>
              <a:rPr lang="tr-TR" sz="1800" b="1">
                <a:solidFill>
                  <a:srgbClr val="0000FF"/>
                </a:solidFill>
                <a:latin typeface="Calibri" pitchFamily="34" charset="0"/>
              </a:rPr>
              <a:t>Sayı ekseni üzerinde bakınca,   </a:t>
            </a:r>
            <a:r>
              <a:rPr lang="tr-TR" sz="1800" i="1">
                <a:solidFill>
                  <a:srgbClr val="0000FF"/>
                </a:solidFill>
                <a:latin typeface="Calibri" pitchFamily="34" charset="0"/>
              </a:rPr>
              <a:t>x</a:t>
            </a:r>
            <a:r>
              <a:rPr lang="tr-TR" sz="1800" b="1" i="1">
                <a:solidFill>
                  <a:srgbClr val="0000FF"/>
                </a:solidFill>
                <a:latin typeface="Calibri" pitchFamily="34" charset="0"/>
              </a:rPr>
              <a:t> </a:t>
            </a:r>
            <a:r>
              <a:rPr lang="tr-TR" sz="1800" b="1">
                <a:solidFill>
                  <a:srgbClr val="0000FF"/>
                </a:solidFill>
                <a:latin typeface="Calibri" pitchFamily="34" charset="0"/>
              </a:rPr>
              <a:t> in   mutlak değeri orijinden   </a:t>
            </a:r>
            <a:r>
              <a:rPr lang="tr-TR" sz="1800" i="1">
                <a:solidFill>
                  <a:srgbClr val="0000FF"/>
                </a:solidFill>
                <a:latin typeface="Calibri" pitchFamily="34" charset="0"/>
              </a:rPr>
              <a:t>x</a:t>
            </a:r>
            <a:r>
              <a:rPr lang="tr-TR" sz="1800" b="1">
                <a:solidFill>
                  <a:srgbClr val="0000FF"/>
                </a:solidFill>
                <a:latin typeface="Calibri" pitchFamily="34" charset="0"/>
              </a:rPr>
              <a:t>   e  olan uzaklıktır.</a:t>
            </a:r>
          </a:p>
        </p:txBody>
      </p:sp>
      <p:graphicFrame>
        <p:nvGraphicFramePr>
          <p:cNvPr id="55" name="Object 54"/>
          <p:cNvGraphicFramePr>
            <a:graphicFrameLocks noChangeAspect="1"/>
          </p:cNvGraphicFramePr>
          <p:nvPr/>
        </p:nvGraphicFramePr>
        <p:xfrm>
          <a:off x="5857875" y="3025775"/>
          <a:ext cx="496888" cy="330200"/>
        </p:xfrm>
        <a:graphic>
          <a:graphicData uri="http://schemas.openxmlformats.org/presentationml/2006/ole">
            <mc:AlternateContent xmlns:mc="http://schemas.openxmlformats.org/markup-compatibility/2006">
              <mc:Choice xmlns:v="urn:schemas-microsoft-com:vml" Requires="v">
                <p:oleObj spid="_x0000_s8227" name="Denklem" r:id="rId13" imgW="380880" imgH="253800" progId="Equation.3">
                  <p:embed/>
                </p:oleObj>
              </mc:Choice>
              <mc:Fallback>
                <p:oleObj name="Denklem" r:id="rId13" imgW="380880" imgH="253800" progId="Equation.3">
                  <p:embed/>
                  <p:pic>
                    <p:nvPicPr>
                      <p:cNvPr id="0" name="Object 5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57875" y="3025775"/>
                        <a:ext cx="496888"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Text Box 45"/>
          <p:cNvSpPr txBox="1">
            <a:spLocks noChangeArrowheads="1"/>
          </p:cNvSpPr>
          <p:nvPr/>
        </p:nvSpPr>
        <p:spPr bwMode="auto">
          <a:xfrm>
            <a:off x="6357938" y="3000375"/>
            <a:ext cx="1143000" cy="366713"/>
          </a:xfrm>
          <a:prstGeom prst="rect">
            <a:avLst/>
          </a:prstGeom>
          <a:noFill/>
          <a:ln w="9525">
            <a:noFill/>
            <a:miter lim="800000"/>
            <a:headEnd/>
            <a:tailEnd/>
          </a:ln>
        </p:spPr>
        <p:txBody>
          <a:bodyPr>
            <a:spAutoFit/>
          </a:bodyPr>
          <a:lstStyle/>
          <a:p>
            <a:pPr eaLnBrk="0" hangingPunct="0"/>
            <a:r>
              <a:rPr lang="tr-TR" sz="1800" b="1">
                <a:solidFill>
                  <a:srgbClr val="0000FF"/>
                </a:solidFill>
                <a:latin typeface="Calibri" pitchFamily="34" charset="0"/>
              </a:rPr>
              <a:t>dır.</a:t>
            </a:r>
            <a:endParaRPr lang="tr-TR" sz="1800" b="1">
              <a:solidFill>
                <a:srgbClr val="FF0000"/>
              </a:solidFill>
              <a:latin typeface="Calibri" pitchFamily="34" charset="0"/>
            </a:endParaRPr>
          </a:p>
        </p:txBody>
      </p:sp>
      <p:grpSp>
        <p:nvGrpSpPr>
          <p:cNvPr id="10" name="83 Grup"/>
          <p:cNvGrpSpPr>
            <a:grpSpLocks/>
          </p:cNvGrpSpPr>
          <p:nvPr/>
        </p:nvGrpSpPr>
        <p:grpSpPr bwMode="auto">
          <a:xfrm>
            <a:off x="1357313" y="3868738"/>
            <a:ext cx="5214937" cy="376237"/>
            <a:chOff x="1357290" y="3868740"/>
            <a:chExt cx="5214974" cy="375603"/>
          </a:xfrm>
        </p:grpSpPr>
        <p:sp>
          <p:nvSpPr>
            <p:cNvPr id="8224" name="Line 34"/>
            <p:cNvSpPr>
              <a:spLocks noChangeShapeType="1"/>
            </p:cNvSpPr>
            <p:nvPr/>
          </p:nvSpPr>
          <p:spPr bwMode="auto">
            <a:xfrm flipV="1">
              <a:off x="1357290" y="4166240"/>
              <a:ext cx="5214974" cy="48578"/>
            </a:xfrm>
            <a:prstGeom prst="line">
              <a:avLst/>
            </a:prstGeom>
            <a:noFill/>
            <a:ln w="9525">
              <a:solidFill>
                <a:schemeClr val="tx1"/>
              </a:solidFill>
              <a:round/>
              <a:headEnd/>
              <a:tailEnd type="triangle" w="med" len="med"/>
            </a:ln>
          </p:spPr>
          <p:txBody>
            <a:bodyPr/>
            <a:lstStyle/>
            <a:p>
              <a:endParaRPr lang="tr-TR">
                <a:latin typeface="Calibri" pitchFamily="34" charset="0"/>
              </a:endParaRPr>
            </a:p>
          </p:txBody>
        </p:sp>
        <p:sp>
          <p:nvSpPr>
            <p:cNvPr id="8225" name="Oval 4"/>
            <p:cNvSpPr>
              <a:spLocks noChangeArrowheads="1"/>
            </p:cNvSpPr>
            <p:nvPr/>
          </p:nvSpPr>
          <p:spPr bwMode="auto">
            <a:xfrm>
              <a:off x="3390870" y="4167190"/>
              <a:ext cx="39688" cy="3968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8226" name="Text Box 8"/>
            <p:cNvSpPr txBox="1">
              <a:spLocks noChangeArrowheads="1"/>
            </p:cNvSpPr>
            <p:nvPr/>
          </p:nvSpPr>
          <p:spPr bwMode="auto">
            <a:xfrm>
              <a:off x="3286116" y="3877630"/>
              <a:ext cx="381000" cy="366713"/>
            </a:xfrm>
            <a:prstGeom prst="rect">
              <a:avLst/>
            </a:prstGeom>
            <a:noFill/>
            <a:ln w="9525">
              <a:noFill/>
              <a:miter lim="800000"/>
              <a:headEnd/>
              <a:tailEnd/>
            </a:ln>
          </p:spPr>
          <p:txBody>
            <a:bodyPr>
              <a:spAutoFit/>
            </a:bodyPr>
            <a:lstStyle/>
            <a:p>
              <a:pPr>
                <a:spcBef>
                  <a:spcPct val="50000"/>
                </a:spcBef>
              </a:pPr>
              <a:r>
                <a:rPr lang="tr-TR" sz="1800" i="1">
                  <a:latin typeface="Calibri" pitchFamily="34" charset="0"/>
                </a:rPr>
                <a:t>a</a:t>
              </a:r>
            </a:p>
          </p:txBody>
        </p:sp>
        <p:sp>
          <p:nvSpPr>
            <p:cNvPr id="8227" name="Text Box 42"/>
            <p:cNvSpPr txBox="1">
              <a:spLocks noChangeArrowheads="1"/>
            </p:cNvSpPr>
            <p:nvPr/>
          </p:nvSpPr>
          <p:spPr bwMode="auto">
            <a:xfrm>
              <a:off x="4504660" y="3868740"/>
              <a:ext cx="381000" cy="366713"/>
            </a:xfrm>
            <a:prstGeom prst="rect">
              <a:avLst/>
            </a:prstGeom>
            <a:noFill/>
            <a:ln w="9525">
              <a:noFill/>
              <a:miter lim="800000"/>
              <a:headEnd/>
              <a:tailEnd/>
            </a:ln>
          </p:spPr>
          <p:txBody>
            <a:bodyPr>
              <a:spAutoFit/>
            </a:bodyPr>
            <a:lstStyle/>
            <a:p>
              <a:pPr>
                <a:spcBef>
                  <a:spcPct val="50000"/>
                </a:spcBef>
              </a:pPr>
              <a:r>
                <a:rPr lang="tr-TR" sz="1800" i="1">
                  <a:latin typeface="Calibri" pitchFamily="34" charset="0"/>
                </a:rPr>
                <a:t>b</a:t>
              </a:r>
            </a:p>
          </p:txBody>
        </p:sp>
        <p:sp>
          <p:nvSpPr>
            <p:cNvPr id="8228" name="Oval 4"/>
            <p:cNvSpPr>
              <a:spLocks noChangeArrowheads="1"/>
            </p:cNvSpPr>
            <p:nvPr/>
          </p:nvSpPr>
          <p:spPr bwMode="auto">
            <a:xfrm>
              <a:off x="4617690" y="4159570"/>
              <a:ext cx="39688" cy="3968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graphicFrame>
        <p:nvGraphicFramePr>
          <p:cNvPr id="16" name="Object 8"/>
          <p:cNvGraphicFramePr>
            <a:graphicFrameLocks noChangeAspect="1"/>
          </p:cNvGraphicFramePr>
          <p:nvPr/>
        </p:nvGraphicFramePr>
        <p:xfrm>
          <a:off x="3371850" y="3954463"/>
          <a:ext cx="1357313" cy="657225"/>
        </p:xfrm>
        <a:graphic>
          <a:graphicData uri="http://schemas.openxmlformats.org/presentationml/2006/ole">
            <mc:AlternateContent xmlns:mc="http://schemas.openxmlformats.org/markup-compatibility/2006">
              <mc:Choice xmlns:v="urn:schemas-microsoft-com:vml" Requires="v">
                <p:oleObj spid="_x0000_s8228" name="Denklem" r:id="rId15" imgW="799920" imgH="419040" progId="Equation.3">
                  <p:embed/>
                </p:oleObj>
              </mc:Choice>
              <mc:Fallback>
                <p:oleObj name="Denklem" r:id="rId15" imgW="799920" imgH="419040" progId="Equation.3">
                  <p:embed/>
                  <p:pic>
                    <p:nvPicPr>
                      <p:cNvPr id="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71850" y="3954463"/>
                        <a:ext cx="1357313" cy="657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100000"/>
                                  </p:iterate>
                                  <p:childTnLst>
                                    <p:set>
                                      <p:cBhvr>
                                        <p:cTn id="6" dur="1" fill="hold">
                                          <p:stCondLst>
                                            <p:cond delay="0"/>
                                          </p:stCondLst>
                                        </p:cTn>
                                        <p:tgtEl>
                                          <p:spTgt spid="7230"/>
                                        </p:tgtEl>
                                        <p:attrNameLst>
                                          <p:attrName>style.visibility</p:attrName>
                                        </p:attrNameLst>
                                      </p:cBhvr>
                                      <p:to>
                                        <p:strVal val="visible"/>
                                      </p:to>
                                    </p:set>
                                    <p:animEffect transition="in" filter="strips(upRight)">
                                      <p:cBhvr>
                                        <p:cTn id="7" dur="300"/>
                                        <p:tgtEl>
                                          <p:spTgt spid="72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iterate type="wd">
                                    <p:tmPct val="100000"/>
                                  </p:iterate>
                                  <p:childTnLst>
                                    <p:set>
                                      <p:cBhvr>
                                        <p:cTn id="16" dur="1" fill="hold">
                                          <p:stCondLst>
                                            <p:cond delay="0"/>
                                          </p:stCondLst>
                                        </p:cTn>
                                        <p:tgtEl>
                                          <p:spTgt spid="7212"/>
                                        </p:tgtEl>
                                        <p:attrNameLst>
                                          <p:attrName>style.visibility</p:attrName>
                                        </p:attrNameLst>
                                      </p:cBhvr>
                                      <p:to>
                                        <p:strVal val="visible"/>
                                      </p:to>
                                    </p:set>
                                    <p:animEffect transition="in" filter="strips(upRight)">
                                      <p:cBhvr>
                                        <p:cTn id="17" dur="300"/>
                                        <p:tgtEl>
                                          <p:spTgt spid="72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7193"/>
                                        </p:tgtEl>
                                        <p:attrNameLst>
                                          <p:attrName>style.visibility</p:attrName>
                                        </p:attrNameLst>
                                      </p:cBhvr>
                                      <p:to>
                                        <p:strVal val="visible"/>
                                      </p:to>
                                    </p:set>
                                    <p:animEffect transition="in" filter="barn(inHorizontal)">
                                      <p:cBhvr>
                                        <p:cTn id="27" dur="500"/>
                                        <p:tgtEl>
                                          <p:spTgt spid="719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7197"/>
                                        </p:tgtEl>
                                        <p:attrNameLst>
                                          <p:attrName>style.visibility</p:attrName>
                                        </p:attrNameLst>
                                      </p:cBhvr>
                                      <p:to>
                                        <p:strVal val="visible"/>
                                      </p:to>
                                    </p:set>
                                    <p:animEffect transition="in" filter="barn(inHorizontal)">
                                      <p:cBhvr>
                                        <p:cTn id="32" dur="500"/>
                                        <p:tgtEl>
                                          <p:spTgt spid="719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up)">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iterate type="wd">
                                    <p:tmPct val="100000"/>
                                  </p:iterate>
                                  <p:childTnLst>
                                    <p:set>
                                      <p:cBhvr>
                                        <p:cTn id="41" dur="1" fill="hold">
                                          <p:stCondLst>
                                            <p:cond delay="0"/>
                                          </p:stCondLst>
                                        </p:cTn>
                                        <p:tgtEl>
                                          <p:spTgt spid="7213"/>
                                        </p:tgtEl>
                                        <p:attrNameLst>
                                          <p:attrName>style.visibility</p:attrName>
                                        </p:attrNameLst>
                                      </p:cBhvr>
                                      <p:to>
                                        <p:strVal val="visible"/>
                                      </p:to>
                                    </p:set>
                                    <p:animEffect transition="in" filter="strips(upRight)">
                                      <p:cBhvr>
                                        <p:cTn id="42" dur="300"/>
                                        <p:tgtEl>
                                          <p:spTgt spid="72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down)">
                                      <p:cBhvr>
                                        <p:cTn id="47" dur="500"/>
                                        <p:tgtEl>
                                          <p:spTgt spid="55"/>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3" fill="hold" grpId="0" nodeType="clickEffect">
                                  <p:stCondLst>
                                    <p:cond delay="0"/>
                                  </p:stCondLst>
                                  <p:iterate type="wd">
                                    <p:tmPct val="100000"/>
                                  </p:iterate>
                                  <p:childTnLst>
                                    <p:set>
                                      <p:cBhvr>
                                        <p:cTn id="51" dur="1" fill="hold">
                                          <p:stCondLst>
                                            <p:cond delay="0"/>
                                          </p:stCondLst>
                                        </p:cTn>
                                        <p:tgtEl>
                                          <p:spTgt spid="56"/>
                                        </p:tgtEl>
                                        <p:attrNameLst>
                                          <p:attrName>style.visibility</p:attrName>
                                        </p:attrNameLst>
                                      </p:cBhvr>
                                      <p:to>
                                        <p:strVal val="visible"/>
                                      </p:to>
                                    </p:set>
                                    <p:animEffect transition="in" filter="strips(upRight)">
                                      <p:cBhvr>
                                        <p:cTn id="52" dur="300"/>
                                        <p:tgtEl>
                                          <p:spTgt spid="5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left)">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up)">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3" fill="hold" grpId="0" nodeType="clickEffect">
                                  <p:stCondLst>
                                    <p:cond delay="0"/>
                                  </p:stCondLst>
                                  <p:iterate type="wd">
                                    <p:tmPct val="100000"/>
                                  </p:iterate>
                                  <p:childTnLst>
                                    <p:set>
                                      <p:cBhvr>
                                        <p:cTn id="66" dur="1" fill="hold">
                                          <p:stCondLst>
                                            <p:cond delay="0"/>
                                          </p:stCondLst>
                                        </p:cTn>
                                        <p:tgtEl>
                                          <p:spTgt spid="54"/>
                                        </p:tgtEl>
                                        <p:attrNameLst>
                                          <p:attrName>style.visibility</p:attrName>
                                        </p:attrNameLst>
                                      </p:cBhvr>
                                      <p:to>
                                        <p:strVal val="visible"/>
                                      </p:to>
                                    </p:set>
                                    <p:animEffect transition="in" filter="strips(upRight)">
                                      <p:cBhvr>
                                        <p:cTn id="67" dur="300"/>
                                        <p:tgtEl>
                                          <p:spTgt spid="5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7214"/>
                                        </p:tgtEl>
                                        <p:attrNameLst>
                                          <p:attrName>style.visibility</p:attrName>
                                        </p:attrNameLst>
                                      </p:cBhvr>
                                      <p:to>
                                        <p:strVal val="visible"/>
                                      </p:to>
                                    </p:set>
                                    <p:animEffect transition="in" filter="wipe(left)">
                                      <p:cBhvr>
                                        <p:cTn id="72" dur="500"/>
                                        <p:tgtEl>
                                          <p:spTgt spid="7214"/>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6" fill="hold" grpId="0" nodeType="clickEffect">
                                  <p:stCondLst>
                                    <p:cond delay="0"/>
                                  </p:stCondLst>
                                  <p:childTnLst>
                                    <p:set>
                                      <p:cBhvr>
                                        <p:cTn id="76" dur="1" fill="hold">
                                          <p:stCondLst>
                                            <p:cond delay="0"/>
                                          </p:stCondLst>
                                        </p:cTn>
                                        <p:tgtEl>
                                          <p:spTgt spid="7215"/>
                                        </p:tgtEl>
                                        <p:attrNameLst>
                                          <p:attrName>style.visibility</p:attrName>
                                        </p:attrNameLst>
                                      </p:cBhvr>
                                      <p:to>
                                        <p:strVal val="visible"/>
                                      </p:to>
                                    </p:set>
                                    <p:animEffect transition="in" filter="barn(inHorizontal)">
                                      <p:cBhvr>
                                        <p:cTn id="77" dur="500"/>
                                        <p:tgtEl>
                                          <p:spTgt spid="7215"/>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6" fill="hold" grpId="0" nodeType="clickEffect">
                                  <p:stCondLst>
                                    <p:cond delay="0"/>
                                  </p:stCondLst>
                                  <p:childTnLst>
                                    <p:set>
                                      <p:cBhvr>
                                        <p:cTn id="81" dur="1" fill="hold">
                                          <p:stCondLst>
                                            <p:cond delay="0"/>
                                          </p:stCondLst>
                                        </p:cTn>
                                        <p:tgtEl>
                                          <p:spTgt spid="7218"/>
                                        </p:tgtEl>
                                        <p:attrNameLst>
                                          <p:attrName>style.visibility</p:attrName>
                                        </p:attrNameLst>
                                      </p:cBhvr>
                                      <p:to>
                                        <p:strVal val="visible"/>
                                      </p:to>
                                    </p:set>
                                    <p:animEffect transition="in" filter="barn(inHorizontal)">
                                      <p:cBhvr>
                                        <p:cTn id="82" dur="500"/>
                                        <p:tgtEl>
                                          <p:spTgt spid="721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7216"/>
                                        </p:tgtEl>
                                        <p:attrNameLst>
                                          <p:attrName>style.visibility</p:attrName>
                                        </p:attrNameLst>
                                      </p:cBhvr>
                                      <p:to>
                                        <p:strVal val="visible"/>
                                      </p:to>
                                    </p:set>
                                    <p:animEffect transition="in" filter="wipe(left)">
                                      <p:cBhvr>
                                        <p:cTn id="87" dur="500"/>
                                        <p:tgtEl>
                                          <p:spTgt spid="7216"/>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6" fill="hold" grpId="0" nodeType="clickEffect">
                                  <p:stCondLst>
                                    <p:cond delay="0"/>
                                  </p:stCondLst>
                                  <p:childTnLst>
                                    <p:set>
                                      <p:cBhvr>
                                        <p:cTn id="91" dur="1" fill="hold">
                                          <p:stCondLst>
                                            <p:cond delay="0"/>
                                          </p:stCondLst>
                                        </p:cTn>
                                        <p:tgtEl>
                                          <p:spTgt spid="7217"/>
                                        </p:tgtEl>
                                        <p:attrNameLst>
                                          <p:attrName>style.visibility</p:attrName>
                                        </p:attrNameLst>
                                      </p:cBhvr>
                                      <p:to>
                                        <p:strVal val="visible"/>
                                      </p:to>
                                    </p:set>
                                    <p:animEffect transition="in" filter="barn(inHorizontal)">
                                      <p:cBhvr>
                                        <p:cTn id="92" dur="500"/>
                                        <p:tgtEl>
                                          <p:spTgt spid="7217"/>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6" fill="hold" grpId="0" nodeType="clickEffect">
                                  <p:stCondLst>
                                    <p:cond delay="0"/>
                                  </p:stCondLst>
                                  <p:childTnLst>
                                    <p:set>
                                      <p:cBhvr>
                                        <p:cTn id="96" dur="1" fill="hold">
                                          <p:stCondLst>
                                            <p:cond delay="0"/>
                                          </p:stCondLst>
                                        </p:cTn>
                                        <p:tgtEl>
                                          <p:spTgt spid="7219"/>
                                        </p:tgtEl>
                                        <p:attrNameLst>
                                          <p:attrName>style.visibility</p:attrName>
                                        </p:attrNameLst>
                                      </p:cBhvr>
                                      <p:to>
                                        <p:strVal val="visible"/>
                                      </p:to>
                                    </p:set>
                                    <p:animEffect transition="in" filter="barn(inHorizontal)">
                                      <p:cBhvr>
                                        <p:cTn id="97" dur="500"/>
                                        <p:tgtEl>
                                          <p:spTgt spid="721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2" fill="hold" grpId="0" nodeType="clickEffect">
                                  <p:stCondLst>
                                    <p:cond delay="0"/>
                                  </p:stCondLst>
                                  <p:childTnLst>
                                    <p:set>
                                      <p:cBhvr>
                                        <p:cTn id="101" dur="1" fill="hold">
                                          <p:stCondLst>
                                            <p:cond delay="0"/>
                                          </p:stCondLst>
                                        </p:cTn>
                                        <p:tgtEl>
                                          <p:spTgt spid="7224"/>
                                        </p:tgtEl>
                                        <p:attrNameLst>
                                          <p:attrName>style.visibility</p:attrName>
                                        </p:attrNameLst>
                                      </p:cBhvr>
                                      <p:to>
                                        <p:strVal val="visible"/>
                                      </p:to>
                                    </p:set>
                                    <p:animEffect transition="in" filter="wipe(right)">
                                      <p:cBhvr>
                                        <p:cTn id="102" dur="500"/>
                                        <p:tgtEl>
                                          <p:spTgt spid="7224"/>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6" fill="hold" grpId="0" nodeType="clickEffect">
                                  <p:stCondLst>
                                    <p:cond delay="0"/>
                                  </p:stCondLst>
                                  <p:childTnLst>
                                    <p:set>
                                      <p:cBhvr>
                                        <p:cTn id="106" dur="1" fill="hold">
                                          <p:stCondLst>
                                            <p:cond delay="0"/>
                                          </p:stCondLst>
                                        </p:cTn>
                                        <p:tgtEl>
                                          <p:spTgt spid="7222"/>
                                        </p:tgtEl>
                                        <p:attrNameLst>
                                          <p:attrName>style.visibility</p:attrName>
                                        </p:attrNameLst>
                                      </p:cBhvr>
                                      <p:to>
                                        <p:strVal val="visible"/>
                                      </p:to>
                                    </p:set>
                                    <p:animEffect transition="in" filter="barn(inHorizontal)">
                                      <p:cBhvr>
                                        <p:cTn id="107" dur="500"/>
                                        <p:tgtEl>
                                          <p:spTgt spid="7222"/>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6" fill="hold" grpId="0" nodeType="clickEffect">
                                  <p:stCondLst>
                                    <p:cond delay="0"/>
                                  </p:stCondLst>
                                  <p:childTnLst>
                                    <p:set>
                                      <p:cBhvr>
                                        <p:cTn id="111" dur="1" fill="hold">
                                          <p:stCondLst>
                                            <p:cond delay="0"/>
                                          </p:stCondLst>
                                        </p:cTn>
                                        <p:tgtEl>
                                          <p:spTgt spid="7221"/>
                                        </p:tgtEl>
                                        <p:attrNameLst>
                                          <p:attrName>style.visibility</p:attrName>
                                        </p:attrNameLst>
                                      </p:cBhvr>
                                      <p:to>
                                        <p:strVal val="visible"/>
                                      </p:to>
                                    </p:set>
                                    <p:animEffect transition="in" filter="barn(inHorizontal)">
                                      <p:cBhvr>
                                        <p:cTn id="112" dur="500"/>
                                        <p:tgtEl>
                                          <p:spTgt spid="7221"/>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7225"/>
                                        </p:tgtEl>
                                        <p:attrNameLst>
                                          <p:attrName>style.visibility</p:attrName>
                                        </p:attrNameLst>
                                      </p:cBhvr>
                                      <p:to>
                                        <p:strVal val="visible"/>
                                      </p:to>
                                    </p:set>
                                    <p:animEffect transition="in" filter="wipe(left)">
                                      <p:cBhvr>
                                        <p:cTn id="117" dur="500"/>
                                        <p:tgtEl>
                                          <p:spTgt spid="7225"/>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6" fill="hold" grpId="0" nodeType="clickEffect">
                                  <p:stCondLst>
                                    <p:cond delay="0"/>
                                  </p:stCondLst>
                                  <p:childTnLst>
                                    <p:set>
                                      <p:cBhvr>
                                        <p:cTn id="121" dur="1" fill="hold">
                                          <p:stCondLst>
                                            <p:cond delay="0"/>
                                          </p:stCondLst>
                                        </p:cTn>
                                        <p:tgtEl>
                                          <p:spTgt spid="7223"/>
                                        </p:tgtEl>
                                        <p:attrNameLst>
                                          <p:attrName>style.visibility</p:attrName>
                                        </p:attrNameLst>
                                      </p:cBhvr>
                                      <p:to>
                                        <p:strVal val="visible"/>
                                      </p:to>
                                    </p:set>
                                    <p:animEffect transition="in" filter="barn(inHorizontal)">
                                      <p:cBhvr>
                                        <p:cTn id="122" dur="500"/>
                                        <p:tgtEl>
                                          <p:spTgt spid="7223"/>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6" fill="hold" grpId="0" nodeType="clickEffect">
                                  <p:stCondLst>
                                    <p:cond delay="0"/>
                                  </p:stCondLst>
                                  <p:childTnLst>
                                    <p:set>
                                      <p:cBhvr>
                                        <p:cTn id="126" dur="1" fill="hold">
                                          <p:stCondLst>
                                            <p:cond delay="0"/>
                                          </p:stCondLst>
                                        </p:cTn>
                                        <p:tgtEl>
                                          <p:spTgt spid="7220"/>
                                        </p:tgtEl>
                                        <p:attrNameLst>
                                          <p:attrName>style.visibility</p:attrName>
                                        </p:attrNameLst>
                                      </p:cBhvr>
                                      <p:to>
                                        <p:strVal val="visible"/>
                                      </p:to>
                                    </p:set>
                                    <p:animEffect transition="in" filter="barn(inHorizontal)">
                                      <p:cBhvr>
                                        <p:cTn id="127" dur="500"/>
                                        <p:tgtEl>
                                          <p:spTgt spid="7220"/>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1" fill="hold" nodeType="clickEffect">
                                  <p:stCondLst>
                                    <p:cond delay="0"/>
                                  </p:stCondLst>
                                  <p:childTnLst>
                                    <p:set>
                                      <p:cBhvr>
                                        <p:cTn id="131" dur="1" fill="hold">
                                          <p:stCondLst>
                                            <p:cond delay="0"/>
                                          </p:stCondLst>
                                        </p:cTn>
                                        <p:tgtEl>
                                          <p:spTgt spid="7226"/>
                                        </p:tgtEl>
                                        <p:attrNameLst>
                                          <p:attrName>style.visibility</p:attrName>
                                        </p:attrNameLst>
                                      </p:cBhvr>
                                      <p:to>
                                        <p:strVal val="visible"/>
                                      </p:to>
                                    </p:set>
                                    <p:animEffect transition="in" filter="wipe(up)">
                                      <p:cBhvr>
                                        <p:cTn id="132" dur="500"/>
                                        <p:tgtEl>
                                          <p:spTgt spid="7226"/>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1" fill="hold" nodeType="clickEffect">
                                  <p:stCondLst>
                                    <p:cond delay="0"/>
                                  </p:stCondLst>
                                  <p:childTnLst>
                                    <p:set>
                                      <p:cBhvr>
                                        <p:cTn id="136" dur="1" fill="hold">
                                          <p:stCondLst>
                                            <p:cond delay="0"/>
                                          </p:stCondLst>
                                        </p:cTn>
                                        <p:tgtEl>
                                          <p:spTgt spid="7227"/>
                                        </p:tgtEl>
                                        <p:attrNameLst>
                                          <p:attrName>style.visibility</p:attrName>
                                        </p:attrNameLst>
                                      </p:cBhvr>
                                      <p:to>
                                        <p:strVal val="visible"/>
                                      </p:to>
                                    </p:set>
                                    <p:animEffect transition="in" filter="wipe(up)">
                                      <p:cBhvr>
                                        <p:cTn id="137" dur="500"/>
                                        <p:tgtEl>
                                          <p:spTgt spid="7227"/>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1" fill="hold" nodeType="clickEffect">
                                  <p:stCondLst>
                                    <p:cond delay="0"/>
                                  </p:stCondLst>
                                  <p:childTnLst>
                                    <p:set>
                                      <p:cBhvr>
                                        <p:cTn id="141" dur="1" fill="hold">
                                          <p:stCondLst>
                                            <p:cond delay="0"/>
                                          </p:stCondLst>
                                        </p:cTn>
                                        <p:tgtEl>
                                          <p:spTgt spid="7228"/>
                                        </p:tgtEl>
                                        <p:attrNameLst>
                                          <p:attrName>style.visibility</p:attrName>
                                        </p:attrNameLst>
                                      </p:cBhvr>
                                      <p:to>
                                        <p:strVal val="visible"/>
                                      </p:to>
                                    </p:set>
                                    <p:animEffect transition="in" filter="wipe(up)">
                                      <p:cBhvr>
                                        <p:cTn id="142" dur="500"/>
                                        <p:tgtEl>
                                          <p:spTgt spid="7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3" grpId="0" animBg="1"/>
      <p:bldP spid="7197" grpId="0" animBg="1"/>
      <p:bldP spid="7212" grpId="0" autoUpdateAnimBg="0"/>
      <p:bldP spid="7213" grpId="0" autoUpdateAnimBg="0"/>
      <p:bldP spid="7214" grpId="0" animBg="1"/>
      <p:bldP spid="7215" grpId="0" animBg="1"/>
      <p:bldP spid="7216" grpId="0" animBg="1"/>
      <p:bldP spid="7217" grpId="0" animBg="1"/>
      <p:bldP spid="7218" grpId="0" autoUpdateAnimBg="0"/>
      <p:bldP spid="7219" grpId="0" autoUpdateAnimBg="0"/>
      <p:bldP spid="7220" grpId="0" autoUpdateAnimBg="0"/>
      <p:bldP spid="7221" grpId="0" autoUpdateAnimBg="0"/>
      <p:bldP spid="7222" grpId="0" animBg="1"/>
      <p:bldP spid="7223" grpId="0" animBg="1"/>
      <p:bldP spid="7224" grpId="0" animBg="1"/>
      <p:bldP spid="7225" grpId="0" animBg="1"/>
      <p:bldP spid="7230" grpId="0" autoUpdateAnimBg="0"/>
      <p:bldP spid="54" grpId="0" autoUpdateAnimBg="0"/>
      <p:bldP spid="5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6" name="Text Box 54"/>
          <p:cNvSpPr txBox="1">
            <a:spLocks noChangeArrowheads="1"/>
          </p:cNvSpPr>
          <p:nvPr/>
        </p:nvSpPr>
        <p:spPr bwMode="auto">
          <a:xfrm>
            <a:off x="142875" y="127254"/>
            <a:ext cx="8686800" cy="923330"/>
          </a:xfrm>
          <a:prstGeom prst="rect">
            <a:avLst/>
          </a:prstGeom>
          <a:noFill/>
          <a:ln w="9525">
            <a:noFill/>
            <a:miter lim="800000"/>
            <a:headEnd/>
            <a:tailEnd/>
          </a:ln>
        </p:spPr>
        <p:txBody>
          <a:bodyPr>
            <a:spAutoFit/>
          </a:bodyPr>
          <a:lstStyle/>
          <a:p>
            <a:pPr algn="just">
              <a:spcBef>
                <a:spcPct val="50000"/>
              </a:spcBef>
            </a:pPr>
            <a:r>
              <a:rPr lang="tr-TR" sz="1800" b="1">
                <a:solidFill>
                  <a:schemeClr val="tx2"/>
                </a:solidFill>
                <a:latin typeface="Calibri" pitchFamily="34" charset="0"/>
              </a:rPr>
              <a:t>Aralıklar.</a:t>
            </a:r>
            <a:r>
              <a:rPr lang="tr-TR" sz="1800" b="1">
                <a:solidFill>
                  <a:srgbClr val="0000FF"/>
                </a:solidFill>
                <a:latin typeface="Calibri" pitchFamily="34" charset="0"/>
              </a:rPr>
              <a:t> Sayı ekseni kullanılarak her reel sayı kümesi sayı ekseni üzerinde noktalar kümesi olarak gösterilebilir. Bunlardan en çok karşılaşacağımız küme türleri  </a:t>
            </a:r>
            <a:r>
              <a:rPr lang="tr-TR" sz="1800" b="1">
                <a:solidFill>
                  <a:srgbClr val="FF0000"/>
                </a:solidFill>
                <a:latin typeface="Calibri" pitchFamily="34" charset="0"/>
              </a:rPr>
              <a:t>aralık</a:t>
            </a:r>
            <a:r>
              <a:rPr lang="tr-TR" sz="1800" b="1">
                <a:solidFill>
                  <a:srgbClr val="0000FF"/>
                </a:solidFill>
                <a:latin typeface="Calibri" pitchFamily="34" charset="0"/>
              </a:rPr>
              <a:t>lardır. Aşağıda, aralıkların tanımlarını ve sayı ekseni üzerinde gösterilişlerini veriyoruz:</a:t>
            </a:r>
          </a:p>
        </p:txBody>
      </p:sp>
      <p:graphicFrame>
        <p:nvGraphicFramePr>
          <p:cNvPr id="8247" name="Object 55"/>
          <p:cNvGraphicFramePr>
            <a:graphicFrameLocks noChangeAspect="1"/>
          </p:cNvGraphicFramePr>
          <p:nvPr>
            <p:extLst>
              <p:ext uri="{D42A27DB-BD31-4B8C-83A1-F6EECF244321}">
                <p14:modId xmlns:p14="http://schemas.microsoft.com/office/powerpoint/2010/main" val="3899436482"/>
              </p:ext>
            </p:extLst>
          </p:nvPr>
        </p:nvGraphicFramePr>
        <p:xfrm>
          <a:off x="1015738" y="1690279"/>
          <a:ext cx="2005012" cy="323850"/>
        </p:xfrm>
        <a:graphic>
          <a:graphicData uri="http://schemas.openxmlformats.org/presentationml/2006/ole">
            <mc:AlternateContent xmlns:mc="http://schemas.openxmlformats.org/markup-compatibility/2006">
              <mc:Choice xmlns:v="urn:schemas-microsoft-com:vml" Requires="v">
                <p:oleObj spid="_x0000_s9246" name="Denklem" r:id="rId3" imgW="1257120" imgH="203040" progId="Equation.3">
                  <p:embed/>
                </p:oleObj>
              </mc:Choice>
              <mc:Fallback>
                <p:oleObj name="Denklem" r:id="rId3" imgW="1257120" imgH="203040" progId="Equation.3">
                  <p:embed/>
                  <p:pic>
                    <p:nvPicPr>
                      <p:cNvPr id="0" name="Object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5738" y="1690279"/>
                        <a:ext cx="2005012"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48" name="Line 56"/>
          <p:cNvSpPr>
            <a:spLocks noChangeShapeType="1"/>
          </p:cNvSpPr>
          <p:nvPr/>
        </p:nvSpPr>
        <p:spPr bwMode="auto">
          <a:xfrm>
            <a:off x="4235450" y="1751267"/>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8250" name="Oval 58"/>
          <p:cNvSpPr>
            <a:spLocks noChangeArrowheads="1"/>
          </p:cNvSpPr>
          <p:nvPr/>
        </p:nvSpPr>
        <p:spPr bwMode="auto">
          <a:xfrm>
            <a:off x="7435850" y="1716342"/>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8249" name="Oval 57"/>
          <p:cNvSpPr>
            <a:spLocks noChangeArrowheads="1"/>
          </p:cNvSpPr>
          <p:nvPr/>
        </p:nvSpPr>
        <p:spPr bwMode="auto">
          <a:xfrm>
            <a:off x="5378450" y="1716342"/>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8251" name="Line 59"/>
          <p:cNvSpPr>
            <a:spLocks noChangeShapeType="1"/>
          </p:cNvSpPr>
          <p:nvPr/>
        </p:nvSpPr>
        <p:spPr bwMode="auto">
          <a:xfrm>
            <a:off x="5437188" y="1746504"/>
            <a:ext cx="2016125"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sp>
        <p:nvSpPr>
          <p:cNvPr id="8252" name="Text Box 60"/>
          <p:cNvSpPr txBox="1">
            <a:spLocks noChangeArrowheads="1"/>
          </p:cNvSpPr>
          <p:nvPr/>
        </p:nvSpPr>
        <p:spPr bwMode="auto">
          <a:xfrm>
            <a:off x="5267325" y="1322642"/>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a:t>
            </a:r>
          </a:p>
        </p:txBody>
      </p:sp>
      <p:sp>
        <p:nvSpPr>
          <p:cNvPr id="8253" name="Text Box 61"/>
          <p:cNvSpPr txBox="1">
            <a:spLocks noChangeArrowheads="1"/>
          </p:cNvSpPr>
          <p:nvPr/>
        </p:nvSpPr>
        <p:spPr bwMode="auto">
          <a:xfrm>
            <a:off x="7359650" y="1294067"/>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b</a:t>
            </a:r>
          </a:p>
        </p:txBody>
      </p:sp>
      <p:graphicFrame>
        <p:nvGraphicFramePr>
          <p:cNvPr id="8254" name="Object 62"/>
          <p:cNvGraphicFramePr>
            <a:graphicFrameLocks noChangeAspect="1"/>
          </p:cNvGraphicFramePr>
          <p:nvPr>
            <p:extLst>
              <p:ext uri="{D42A27DB-BD31-4B8C-83A1-F6EECF244321}">
                <p14:modId xmlns:p14="http://schemas.microsoft.com/office/powerpoint/2010/main" val="771750006"/>
              </p:ext>
            </p:extLst>
          </p:nvPr>
        </p:nvGraphicFramePr>
        <p:xfrm>
          <a:off x="1030288" y="2459292"/>
          <a:ext cx="1997075" cy="323850"/>
        </p:xfrm>
        <a:graphic>
          <a:graphicData uri="http://schemas.openxmlformats.org/presentationml/2006/ole">
            <mc:AlternateContent xmlns:mc="http://schemas.openxmlformats.org/markup-compatibility/2006">
              <mc:Choice xmlns:v="urn:schemas-microsoft-com:vml" Requires="v">
                <p:oleObj spid="_x0000_s9247" name="Denklem" r:id="rId5" imgW="1244520" imgH="203040" progId="Equation.3">
                  <p:embed/>
                </p:oleObj>
              </mc:Choice>
              <mc:Fallback>
                <p:oleObj name="Denklem" r:id="rId5" imgW="1244520" imgH="203040" progId="Equation.3">
                  <p:embed/>
                  <p:pic>
                    <p:nvPicPr>
                      <p:cNvPr id="0" name="Object 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0288" y="2459292"/>
                        <a:ext cx="1997075"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55" name="Line 63"/>
          <p:cNvSpPr>
            <a:spLocks noChangeShapeType="1"/>
          </p:cNvSpPr>
          <p:nvPr/>
        </p:nvSpPr>
        <p:spPr bwMode="auto">
          <a:xfrm>
            <a:off x="4194175" y="2541842"/>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8256" name="Oval 64"/>
          <p:cNvSpPr>
            <a:spLocks noChangeArrowheads="1"/>
          </p:cNvSpPr>
          <p:nvPr/>
        </p:nvSpPr>
        <p:spPr bwMode="auto">
          <a:xfrm>
            <a:off x="7394575" y="2506917"/>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8257" name="Oval 65"/>
          <p:cNvSpPr>
            <a:spLocks noChangeArrowheads="1"/>
          </p:cNvSpPr>
          <p:nvPr/>
        </p:nvSpPr>
        <p:spPr bwMode="auto">
          <a:xfrm>
            <a:off x="5337175" y="2506917"/>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8258" name="Line 66"/>
          <p:cNvSpPr>
            <a:spLocks noChangeShapeType="1"/>
          </p:cNvSpPr>
          <p:nvPr/>
        </p:nvSpPr>
        <p:spPr bwMode="auto">
          <a:xfrm>
            <a:off x="5395913" y="2548192"/>
            <a:ext cx="2016125"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sp>
        <p:nvSpPr>
          <p:cNvPr id="8259" name="Text Box 67"/>
          <p:cNvSpPr txBox="1">
            <a:spLocks noChangeArrowheads="1"/>
          </p:cNvSpPr>
          <p:nvPr/>
        </p:nvSpPr>
        <p:spPr bwMode="auto">
          <a:xfrm>
            <a:off x="5226050" y="2113217"/>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a:t>
            </a:r>
          </a:p>
        </p:txBody>
      </p:sp>
      <p:sp>
        <p:nvSpPr>
          <p:cNvPr id="8260" name="Text Box 68"/>
          <p:cNvSpPr txBox="1">
            <a:spLocks noChangeArrowheads="1"/>
          </p:cNvSpPr>
          <p:nvPr/>
        </p:nvSpPr>
        <p:spPr bwMode="auto">
          <a:xfrm>
            <a:off x="7318375" y="2084642"/>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b</a:t>
            </a:r>
          </a:p>
        </p:txBody>
      </p:sp>
      <p:sp>
        <p:nvSpPr>
          <p:cNvPr id="8261" name="Oval 69"/>
          <p:cNvSpPr>
            <a:spLocks noChangeArrowheads="1"/>
          </p:cNvSpPr>
          <p:nvPr/>
        </p:nvSpPr>
        <p:spPr bwMode="auto">
          <a:xfrm>
            <a:off x="5349875" y="2502154"/>
            <a:ext cx="76200" cy="76200"/>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8263" name="Line 71"/>
          <p:cNvSpPr>
            <a:spLocks noChangeShapeType="1"/>
          </p:cNvSpPr>
          <p:nvPr/>
        </p:nvSpPr>
        <p:spPr bwMode="auto">
          <a:xfrm>
            <a:off x="4244975" y="3421317"/>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8264" name="Oval 72"/>
          <p:cNvSpPr>
            <a:spLocks noChangeArrowheads="1"/>
          </p:cNvSpPr>
          <p:nvPr/>
        </p:nvSpPr>
        <p:spPr bwMode="auto">
          <a:xfrm>
            <a:off x="7445375" y="3386392"/>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8265" name="Oval 73"/>
          <p:cNvSpPr>
            <a:spLocks noChangeArrowheads="1"/>
          </p:cNvSpPr>
          <p:nvPr/>
        </p:nvSpPr>
        <p:spPr bwMode="auto">
          <a:xfrm>
            <a:off x="5387975" y="3399092"/>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8266" name="Line 74"/>
          <p:cNvSpPr>
            <a:spLocks noChangeShapeType="1"/>
          </p:cNvSpPr>
          <p:nvPr/>
        </p:nvSpPr>
        <p:spPr bwMode="auto">
          <a:xfrm>
            <a:off x="5446713" y="3427667"/>
            <a:ext cx="2016125"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sp>
        <p:nvSpPr>
          <p:cNvPr id="8267" name="Text Box 75"/>
          <p:cNvSpPr txBox="1">
            <a:spLocks noChangeArrowheads="1"/>
          </p:cNvSpPr>
          <p:nvPr/>
        </p:nvSpPr>
        <p:spPr bwMode="auto">
          <a:xfrm>
            <a:off x="5276850" y="2992692"/>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a:t>
            </a:r>
          </a:p>
        </p:txBody>
      </p:sp>
      <p:sp>
        <p:nvSpPr>
          <p:cNvPr id="8268" name="Text Box 76"/>
          <p:cNvSpPr txBox="1">
            <a:spLocks noChangeArrowheads="1"/>
          </p:cNvSpPr>
          <p:nvPr/>
        </p:nvSpPr>
        <p:spPr bwMode="auto">
          <a:xfrm>
            <a:off x="7369175" y="2964117"/>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b</a:t>
            </a:r>
          </a:p>
        </p:txBody>
      </p:sp>
      <p:sp>
        <p:nvSpPr>
          <p:cNvPr id="8269" name="Oval 77"/>
          <p:cNvSpPr>
            <a:spLocks noChangeArrowheads="1"/>
          </p:cNvSpPr>
          <p:nvPr/>
        </p:nvSpPr>
        <p:spPr bwMode="auto">
          <a:xfrm>
            <a:off x="7435850" y="3392742"/>
            <a:ext cx="76200" cy="76200"/>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aphicFrame>
        <p:nvGraphicFramePr>
          <p:cNvPr id="8271" name="Object 79"/>
          <p:cNvGraphicFramePr>
            <a:graphicFrameLocks noChangeAspect="1"/>
          </p:cNvGraphicFramePr>
          <p:nvPr>
            <p:extLst>
              <p:ext uri="{D42A27DB-BD31-4B8C-83A1-F6EECF244321}">
                <p14:modId xmlns:p14="http://schemas.microsoft.com/office/powerpoint/2010/main" val="802119062"/>
              </p:ext>
            </p:extLst>
          </p:nvPr>
        </p:nvGraphicFramePr>
        <p:xfrm>
          <a:off x="1062038" y="3262567"/>
          <a:ext cx="1997075" cy="323850"/>
        </p:xfrm>
        <a:graphic>
          <a:graphicData uri="http://schemas.openxmlformats.org/presentationml/2006/ole">
            <mc:AlternateContent xmlns:mc="http://schemas.openxmlformats.org/markup-compatibility/2006">
              <mc:Choice xmlns:v="urn:schemas-microsoft-com:vml" Requires="v">
                <p:oleObj spid="_x0000_s9248" name="Denklem" r:id="rId7" imgW="1244520" imgH="203040" progId="Equation.3">
                  <p:embed/>
                </p:oleObj>
              </mc:Choice>
              <mc:Fallback>
                <p:oleObj name="Denklem" r:id="rId7" imgW="1244520" imgH="203040" progId="Equation.3">
                  <p:embed/>
                  <p:pic>
                    <p:nvPicPr>
                      <p:cNvPr id="0" name="Object 7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2038" y="3262567"/>
                        <a:ext cx="1997075"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72" name="Object 80"/>
          <p:cNvGraphicFramePr>
            <a:graphicFrameLocks noChangeAspect="1"/>
          </p:cNvGraphicFramePr>
          <p:nvPr>
            <p:extLst>
              <p:ext uri="{D42A27DB-BD31-4B8C-83A1-F6EECF244321}">
                <p14:modId xmlns:p14="http://schemas.microsoft.com/office/powerpoint/2010/main" val="493556077"/>
              </p:ext>
            </p:extLst>
          </p:nvPr>
        </p:nvGraphicFramePr>
        <p:xfrm>
          <a:off x="1082675" y="4176967"/>
          <a:ext cx="1997075" cy="323850"/>
        </p:xfrm>
        <a:graphic>
          <a:graphicData uri="http://schemas.openxmlformats.org/presentationml/2006/ole">
            <mc:AlternateContent xmlns:mc="http://schemas.openxmlformats.org/markup-compatibility/2006">
              <mc:Choice xmlns:v="urn:schemas-microsoft-com:vml" Requires="v">
                <p:oleObj spid="_x0000_s9249" name="Denklem" r:id="rId9" imgW="1244520" imgH="203040" progId="Equation.3">
                  <p:embed/>
                </p:oleObj>
              </mc:Choice>
              <mc:Fallback>
                <p:oleObj name="Denklem" r:id="rId9" imgW="1244520" imgH="203040" progId="Equation.3">
                  <p:embed/>
                  <p:pic>
                    <p:nvPicPr>
                      <p:cNvPr id="0" name="Object 8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82675" y="4176967"/>
                        <a:ext cx="1997075"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73" name="Line 81"/>
          <p:cNvSpPr>
            <a:spLocks noChangeShapeType="1"/>
          </p:cNvSpPr>
          <p:nvPr/>
        </p:nvSpPr>
        <p:spPr bwMode="auto">
          <a:xfrm>
            <a:off x="4235450" y="4265867"/>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8274" name="Oval 82"/>
          <p:cNvSpPr>
            <a:spLocks noChangeArrowheads="1"/>
          </p:cNvSpPr>
          <p:nvPr/>
        </p:nvSpPr>
        <p:spPr bwMode="auto">
          <a:xfrm>
            <a:off x="5389563" y="4235704"/>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8275" name="Text Box 83"/>
          <p:cNvSpPr txBox="1">
            <a:spLocks noChangeArrowheads="1"/>
          </p:cNvSpPr>
          <p:nvPr/>
        </p:nvSpPr>
        <p:spPr bwMode="auto">
          <a:xfrm>
            <a:off x="5278438" y="3829304"/>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a:t>
            </a:r>
          </a:p>
        </p:txBody>
      </p:sp>
      <p:sp>
        <p:nvSpPr>
          <p:cNvPr id="8276" name="Oval 84"/>
          <p:cNvSpPr>
            <a:spLocks noChangeArrowheads="1"/>
          </p:cNvSpPr>
          <p:nvPr/>
        </p:nvSpPr>
        <p:spPr bwMode="auto">
          <a:xfrm>
            <a:off x="7458075" y="4237292"/>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8277" name="Text Box 85"/>
          <p:cNvSpPr txBox="1">
            <a:spLocks noChangeArrowheads="1"/>
          </p:cNvSpPr>
          <p:nvPr/>
        </p:nvSpPr>
        <p:spPr bwMode="auto">
          <a:xfrm>
            <a:off x="7381875" y="3815017"/>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b</a:t>
            </a:r>
          </a:p>
        </p:txBody>
      </p:sp>
      <p:sp>
        <p:nvSpPr>
          <p:cNvPr id="8278" name="Line 86"/>
          <p:cNvSpPr>
            <a:spLocks noChangeShapeType="1"/>
          </p:cNvSpPr>
          <p:nvPr/>
        </p:nvSpPr>
        <p:spPr bwMode="auto">
          <a:xfrm>
            <a:off x="5459413" y="4278567"/>
            <a:ext cx="2016125"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sp>
        <p:nvSpPr>
          <p:cNvPr id="8279" name="Oval 87"/>
          <p:cNvSpPr>
            <a:spLocks noChangeArrowheads="1"/>
          </p:cNvSpPr>
          <p:nvPr/>
        </p:nvSpPr>
        <p:spPr bwMode="auto">
          <a:xfrm>
            <a:off x="7477125" y="4242054"/>
            <a:ext cx="76200" cy="74613"/>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8280" name="Oval 88"/>
          <p:cNvSpPr>
            <a:spLocks noChangeArrowheads="1"/>
          </p:cNvSpPr>
          <p:nvPr/>
        </p:nvSpPr>
        <p:spPr bwMode="auto">
          <a:xfrm>
            <a:off x="5378450" y="4230942"/>
            <a:ext cx="76200" cy="76200"/>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8328" name="Text Box 136"/>
          <p:cNvSpPr txBox="1">
            <a:spLocks noChangeArrowheads="1"/>
          </p:cNvSpPr>
          <p:nvPr/>
        </p:nvSpPr>
        <p:spPr bwMode="auto">
          <a:xfrm rot="20681949">
            <a:off x="3113088" y="1678242"/>
            <a:ext cx="1152525" cy="346075"/>
          </a:xfrm>
          <a:prstGeom prst="rect">
            <a:avLst/>
          </a:prstGeom>
          <a:noFill/>
          <a:ln w="9525">
            <a:solidFill>
              <a:srgbClr val="9900FF"/>
            </a:solidFill>
            <a:miter lim="800000"/>
            <a:headEnd/>
            <a:tailEnd/>
          </a:ln>
        </p:spPr>
        <p:txBody>
          <a:bodyPr>
            <a:spAutoFit/>
          </a:bodyPr>
          <a:lstStyle/>
          <a:p>
            <a:pPr>
              <a:spcBef>
                <a:spcPct val="50000"/>
              </a:spcBef>
            </a:pPr>
            <a:r>
              <a:rPr lang="tr-TR" sz="1600" b="1">
                <a:solidFill>
                  <a:srgbClr val="FF00FF"/>
                </a:solidFill>
                <a:latin typeface="Calibri" pitchFamily="34" charset="0"/>
              </a:rPr>
              <a:t>açık aralık</a:t>
            </a:r>
            <a:endParaRPr lang="en-AU" sz="1600" b="1">
              <a:solidFill>
                <a:srgbClr val="FF00FF"/>
              </a:solidFill>
              <a:latin typeface="Calibri" pitchFamily="34" charset="0"/>
            </a:endParaRPr>
          </a:p>
        </p:txBody>
      </p:sp>
      <p:sp>
        <p:nvSpPr>
          <p:cNvPr id="8329" name="Text Box 137"/>
          <p:cNvSpPr txBox="1">
            <a:spLocks noChangeArrowheads="1"/>
          </p:cNvSpPr>
          <p:nvPr/>
        </p:nvSpPr>
        <p:spPr bwMode="auto">
          <a:xfrm rot="20681949">
            <a:off x="3068638" y="2494217"/>
            <a:ext cx="1625600" cy="346075"/>
          </a:xfrm>
          <a:prstGeom prst="rect">
            <a:avLst/>
          </a:prstGeom>
          <a:noFill/>
          <a:ln w="9525">
            <a:solidFill>
              <a:srgbClr val="9900FF"/>
            </a:solidFill>
            <a:miter lim="800000"/>
            <a:headEnd/>
            <a:tailEnd/>
          </a:ln>
        </p:spPr>
        <p:txBody>
          <a:bodyPr>
            <a:spAutoFit/>
          </a:bodyPr>
          <a:lstStyle/>
          <a:p>
            <a:pPr>
              <a:spcBef>
                <a:spcPct val="50000"/>
              </a:spcBef>
            </a:pPr>
            <a:r>
              <a:rPr lang="tr-TR" sz="1600" b="1">
                <a:solidFill>
                  <a:srgbClr val="FF00FF"/>
                </a:solidFill>
                <a:latin typeface="Calibri" pitchFamily="34" charset="0"/>
              </a:rPr>
              <a:t> yarıaçık aralık</a:t>
            </a:r>
            <a:endParaRPr lang="en-AU" sz="1600" b="1">
              <a:solidFill>
                <a:srgbClr val="FF00FF"/>
              </a:solidFill>
              <a:latin typeface="Calibri" pitchFamily="34" charset="0"/>
            </a:endParaRPr>
          </a:p>
        </p:txBody>
      </p:sp>
      <p:sp>
        <p:nvSpPr>
          <p:cNvPr id="8330" name="Text Box 138"/>
          <p:cNvSpPr txBox="1">
            <a:spLocks noChangeArrowheads="1"/>
          </p:cNvSpPr>
          <p:nvPr/>
        </p:nvSpPr>
        <p:spPr bwMode="auto">
          <a:xfrm rot="20681949">
            <a:off x="3055938" y="3310192"/>
            <a:ext cx="1625600" cy="346075"/>
          </a:xfrm>
          <a:prstGeom prst="rect">
            <a:avLst/>
          </a:prstGeom>
          <a:noFill/>
          <a:ln w="9525">
            <a:solidFill>
              <a:srgbClr val="9900FF"/>
            </a:solidFill>
            <a:miter lim="800000"/>
            <a:headEnd/>
            <a:tailEnd/>
          </a:ln>
        </p:spPr>
        <p:txBody>
          <a:bodyPr>
            <a:spAutoFit/>
          </a:bodyPr>
          <a:lstStyle/>
          <a:p>
            <a:pPr>
              <a:spcBef>
                <a:spcPct val="50000"/>
              </a:spcBef>
            </a:pPr>
            <a:r>
              <a:rPr lang="tr-TR" sz="1600" b="1">
                <a:solidFill>
                  <a:srgbClr val="FF00FF"/>
                </a:solidFill>
                <a:latin typeface="Calibri" pitchFamily="34" charset="0"/>
              </a:rPr>
              <a:t> yarıaçık aralık</a:t>
            </a:r>
            <a:endParaRPr lang="en-AU" sz="1600" b="1">
              <a:solidFill>
                <a:srgbClr val="FF00FF"/>
              </a:solidFill>
              <a:latin typeface="Calibri" pitchFamily="34" charset="0"/>
            </a:endParaRPr>
          </a:p>
        </p:txBody>
      </p:sp>
      <p:sp>
        <p:nvSpPr>
          <p:cNvPr id="8331" name="Text Box 139"/>
          <p:cNvSpPr txBox="1">
            <a:spLocks noChangeArrowheads="1"/>
          </p:cNvSpPr>
          <p:nvPr/>
        </p:nvSpPr>
        <p:spPr bwMode="auto">
          <a:xfrm rot="20681949">
            <a:off x="2914650" y="4415092"/>
            <a:ext cx="1368425" cy="346075"/>
          </a:xfrm>
          <a:prstGeom prst="rect">
            <a:avLst/>
          </a:prstGeom>
          <a:noFill/>
          <a:ln w="9525">
            <a:solidFill>
              <a:srgbClr val="9900FF"/>
            </a:solidFill>
            <a:miter lim="800000"/>
            <a:headEnd/>
            <a:tailEnd/>
          </a:ln>
        </p:spPr>
        <p:txBody>
          <a:bodyPr>
            <a:spAutoFit/>
          </a:bodyPr>
          <a:lstStyle/>
          <a:p>
            <a:pPr>
              <a:spcBef>
                <a:spcPct val="50000"/>
              </a:spcBef>
            </a:pPr>
            <a:r>
              <a:rPr lang="tr-TR" sz="1600" b="1">
                <a:solidFill>
                  <a:srgbClr val="FF00FF"/>
                </a:solidFill>
                <a:latin typeface="Calibri" pitchFamily="34" charset="0"/>
              </a:rPr>
              <a:t> kapalı aralık</a:t>
            </a:r>
            <a:endParaRPr lang="en-AU" sz="1600" b="1">
              <a:solidFill>
                <a:srgbClr val="FF00FF"/>
              </a:solidFill>
              <a:latin typeface="Calibri" pitchFamily="34" charset="0"/>
            </a:endParaRPr>
          </a:p>
        </p:txBody>
      </p:sp>
      <p:sp>
        <p:nvSpPr>
          <p:cNvPr id="78" name="Metin kutusu 77"/>
          <p:cNvSpPr txBox="1"/>
          <p:nvPr/>
        </p:nvSpPr>
        <p:spPr>
          <a:xfrm>
            <a:off x="251520" y="1117862"/>
            <a:ext cx="2232248" cy="369332"/>
          </a:xfrm>
          <a:prstGeom prst="rect">
            <a:avLst/>
          </a:prstGeom>
          <a:noFill/>
        </p:spPr>
        <p:txBody>
          <a:bodyPr wrap="square" rtlCol="0">
            <a:spAutoFit/>
          </a:bodyPr>
          <a:lstStyle/>
          <a:p>
            <a:r>
              <a:rPr lang="tr-TR" sz="1800" i="1" dirty="0" smtClean="0">
                <a:solidFill>
                  <a:srgbClr val="0000FF"/>
                </a:solidFill>
                <a:latin typeface="Calibri" pitchFamily="34" charset="0"/>
              </a:rPr>
              <a:t>a, b </a:t>
            </a:r>
            <a:r>
              <a:rPr lang="tr-TR" sz="1800" dirty="0">
                <a:solidFill>
                  <a:srgbClr val="0000FF"/>
                </a:solidFill>
                <a:latin typeface="Calibri" pitchFamily="34" charset="0"/>
                <a:sym typeface="Symbol" pitchFamily="18" charset="2"/>
              </a:rPr>
              <a:t></a:t>
            </a:r>
            <a:r>
              <a:rPr lang="tr-TR" sz="1800" i="1" dirty="0">
                <a:solidFill>
                  <a:srgbClr val="0000FF"/>
                </a:solidFill>
                <a:latin typeface="Calibri" pitchFamily="34" charset="0"/>
                <a:sym typeface="Symbol" pitchFamily="18" charset="2"/>
              </a:rPr>
              <a:t> </a:t>
            </a:r>
            <a:r>
              <a:rPr lang="tr-TR" sz="1800" dirty="0" smtClean="0">
                <a:solidFill>
                  <a:srgbClr val="0000FF"/>
                </a:solidFill>
                <a:latin typeface="Calibri" pitchFamily="34" charset="0"/>
              </a:rPr>
              <a:t>ℝ ; </a:t>
            </a:r>
            <a:r>
              <a:rPr lang="tr-TR" sz="1800" i="1" dirty="0" smtClean="0">
                <a:solidFill>
                  <a:srgbClr val="0000FF"/>
                </a:solidFill>
                <a:latin typeface="Calibri" pitchFamily="34" charset="0"/>
              </a:rPr>
              <a:t>a </a:t>
            </a:r>
            <a:r>
              <a:rPr lang="tr-TR" sz="1800" dirty="0" smtClean="0">
                <a:solidFill>
                  <a:srgbClr val="0000FF"/>
                </a:solidFill>
                <a:latin typeface="Calibri" pitchFamily="34" charset="0"/>
              </a:rPr>
              <a:t>&lt;</a:t>
            </a:r>
            <a:r>
              <a:rPr lang="tr-TR" sz="1800" i="1" dirty="0" smtClean="0">
                <a:solidFill>
                  <a:srgbClr val="0000FF"/>
                </a:solidFill>
                <a:latin typeface="Calibri" pitchFamily="34" charset="0"/>
              </a:rPr>
              <a:t> </a:t>
            </a:r>
            <a:r>
              <a:rPr lang="tr-TR" sz="1800" i="1" dirty="0">
                <a:solidFill>
                  <a:srgbClr val="0000FF"/>
                </a:solidFill>
                <a:latin typeface="Calibri" pitchFamily="34" charset="0"/>
              </a:rPr>
              <a:t>b</a:t>
            </a:r>
            <a:r>
              <a:rPr lang="tr-TR" sz="1800" dirty="0" smtClean="0">
                <a:solidFill>
                  <a:srgbClr val="0000FF"/>
                </a:solidFill>
                <a:latin typeface="Calibri" pitchFamily="34" charset="0"/>
              </a:rPr>
              <a:t> </a:t>
            </a:r>
            <a:endParaRPr lang="tr-TR" sz="1800" dirty="0"/>
          </a:p>
        </p:txBody>
      </p:sp>
      <p:sp>
        <p:nvSpPr>
          <p:cNvPr id="79" name="Text Box 139"/>
          <p:cNvSpPr txBox="1">
            <a:spLocks noChangeArrowheads="1"/>
          </p:cNvSpPr>
          <p:nvPr/>
        </p:nvSpPr>
        <p:spPr bwMode="auto">
          <a:xfrm>
            <a:off x="4771150" y="4570900"/>
            <a:ext cx="1817850" cy="400110"/>
          </a:xfrm>
          <a:prstGeom prst="rect">
            <a:avLst/>
          </a:prstGeom>
          <a:noFill/>
          <a:ln w="9525">
            <a:solidFill>
              <a:srgbClr val="9900FF"/>
            </a:solidFill>
            <a:miter lim="800000"/>
            <a:headEnd/>
            <a:tailEnd/>
          </a:ln>
        </p:spPr>
        <p:txBody>
          <a:bodyPr wrap="square">
            <a:spAutoFit/>
          </a:bodyPr>
          <a:lstStyle/>
          <a:p>
            <a:pPr>
              <a:spcBef>
                <a:spcPct val="50000"/>
              </a:spcBef>
            </a:pPr>
            <a:r>
              <a:rPr lang="tr-TR" sz="1600" b="1" dirty="0">
                <a:solidFill>
                  <a:srgbClr val="FF00FF"/>
                </a:solidFill>
                <a:latin typeface="Calibri" pitchFamily="34" charset="0"/>
              </a:rPr>
              <a:t> </a:t>
            </a:r>
            <a:r>
              <a:rPr lang="tr-TR" sz="2000" b="1" dirty="0" smtClean="0">
                <a:solidFill>
                  <a:srgbClr val="7030A0"/>
                </a:solidFill>
                <a:latin typeface="Calibri" pitchFamily="34" charset="0"/>
              </a:rPr>
              <a:t>Sonlu Aralıklar</a:t>
            </a:r>
            <a:endParaRPr lang="en-AU" sz="2000" b="1" dirty="0">
              <a:solidFill>
                <a:srgbClr val="7030A0"/>
              </a:solidFill>
              <a:latin typeface="Calibri" pitchFamily="34" charset="0"/>
            </a:endParaRPr>
          </a:p>
        </p:txBody>
      </p:sp>
      <p:grpSp>
        <p:nvGrpSpPr>
          <p:cNvPr id="80" name="Group 1145"/>
          <p:cNvGrpSpPr>
            <a:grpSpLocks/>
          </p:cNvGrpSpPr>
          <p:nvPr/>
        </p:nvGrpSpPr>
        <p:grpSpPr bwMode="auto">
          <a:xfrm>
            <a:off x="-195263" y="5174427"/>
            <a:ext cx="9339263" cy="604838"/>
            <a:chOff x="-123" y="3175"/>
            <a:chExt cx="5883" cy="381"/>
          </a:xfrm>
        </p:grpSpPr>
        <p:sp>
          <p:nvSpPr>
            <p:cNvPr id="81" name="Text Box 89"/>
            <p:cNvSpPr txBox="1">
              <a:spLocks noChangeArrowheads="1"/>
            </p:cNvSpPr>
            <p:nvPr/>
          </p:nvSpPr>
          <p:spPr bwMode="auto">
            <a:xfrm>
              <a:off x="-123" y="3230"/>
              <a:ext cx="2106" cy="231"/>
            </a:xfrm>
            <a:prstGeom prst="rect">
              <a:avLst/>
            </a:prstGeom>
            <a:noFill/>
            <a:ln w="9525">
              <a:noFill/>
              <a:miter lim="800000"/>
              <a:headEnd/>
              <a:tailEnd/>
            </a:ln>
          </p:spPr>
          <p:txBody>
            <a:bodyPr>
              <a:spAutoFit/>
            </a:bodyPr>
            <a:lstStyle/>
            <a:p>
              <a:pPr>
                <a:spcBef>
                  <a:spcPct val="50000"/>
                </a:spcBef>
              </a:pPr>
              <a:r>
                <a:rPr lang="tr-TR" sz="1800" b="1" dirty="0">
                  <a:latin typeface="Calibri" pitchFamily="34" charset="0"/>
                </a:rPr>
                <a:t>     Örnek.</a:t>
              </a:r>
              <a:r>
                <a:rPr lang="tr-TR" sz="1800" b="1" dirty="0">
                  <a:solidFill>
                    <a:srgbClr val="0000FF"/>
                  </a:solidFill>
                  <a:latin typeface="Calibri" pitchFamily="34" charset="0"/>
                </a:rPr>
                <a:t>  Sayı ekseni üzerinde</a:t>
              </a:r>
            </a:p>
          </p:txBody>
        </p:sp>
        <p:graphicFrame>
          <p:nvGraphicFramePr>
            <p:cNvPr id="82" name="Object 90"/>
            <p:cNvGraphicFramePr>
              <a:graphicFrameLocks noChangeAspect="1"/>
            </p:cNvGraphicFramePr>
            <p:nvPr/>
          </p:nvGraphicFramePr>
          <p:xfrm>
            <a:off x="1896" y="3175"/>
            <a:ext cx="2149" cy="381"/>
          </p:xfrm>
          <a:graphic>
            <a:graphicData uri="http://schemas.openxmlformats.org/presentationml/2006/ole">
              <mc:AlternateContent xmlns:mc="http://schemas.openxmlformats.org/markup-compatibility/2006">
                <mc:Choice xmlns:v="urn:schemas-microsoft-com:vml" Requires="v">
                  <p:oleObj spid="_x0000_s9250" name="Denklem" r:id="rId11" imgW="2438280" imgH="431640" progId="Equation.3">
                    <p:embed/>
                  </p:oleObj>
                </mc:Choice>
                <mc:Fallback>
                  <p:oleObj name="Denklem" r:id="rId11" imgW="2438280" imgH="431640" progId="Equation.3">
                    <p:embed/>
                    <p:pic>
                      <p:nvPicPr>
                        <p:cNvPr id="9224" name="Object 9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96" y="3175"/>
                          <a:ext cx="2149" cy="3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 name="Text Box 91"/>
            <p:cNvSpPr txBox="1">
              <a:spLocks noChangeArrowheads="1"/>
            </p:cNvSpPr>
            <p:nvPr/>
          </p:nvSpPr>
          <p:spPr bwMode="auto">
            <a:xfrm>
              <a:off x="4059" y="3239"/>
              <a:ext cx="1701" cy="231"/>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a</a:t>
              </a:r>
              <a:r>
                <a:rPr lang="en-AU" sz="1800" b="1">
                  <a:solidFill>
                    <a:srgbClr val="0000FF"/>
                  </a:solidFill>
                  <a:latin typeface="Calibri" pitchFamily="34" charset="0"/>
                </a:rPr>
                <a:t>ra</a:t>
              </a:r>
              <a:r>
                <a:rPr lang="tr-TR" sz="1800" b="1">
                  <a:solidFill>
                    <a:srgbClr val="0000FF"/>
                  </a:solidFill>
                  <a:latin typeface="Calibri" pitchFamily="34" charset="0"/>
                </a:rPr>
                <a:t>lıklarını işaretleyelim.</a:t>
              </a:r>
              <a:endParaRPr lang="en-AU" sz="1800" b="1">
                <a:solidFill>
                  <a:srgbClr val="0000FF"/>
                </a:solidFill>
                <a:latin typeface="Calibri" pitchFamily="34" charset="0"/>
              </a:endParaRPr>
            </a:p>
          </p:txBody>
        </p:sp>
      </p:grpSp>
      <p:sp>
        <p:nvSpPr>
          <p:cNvPr id="84" name="Line 93"/>
          <p:cNvSpPr>
            <a:spLocks noChangeShapeType="1"/>
          </p:cNvSpPr>
          <p:nvPr/>
        </p:nvSpPr>
        <p:spPr bwMode="auto">
          <a:xfrm>
            <a:off x="685800" y="6469317"/>
            <a:ext cx="80010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85" name="Oval 94"/>
          <p:cNvSpPr>
            <a:spLocks noChangeArrowheads="1"/>
          </p:cNvSpPr>
          <p:nvPr/>
        </p:nvSpPr>
        <p:spPr bwMode="auto">
          <a:xfrm>
            <a:off x="1766888" y="6434392"/>
            <a:ext cx="76200" cy="76200"/>
          </a:xfrm>
          <a:prstGeom prst="ellipse">
            <a:avLst/>
          </a:prstGeom>
          <a:solidFill>
            <a:schemeClr val="bg1"/>
          </a:solidFill>
          <a:ln w="9525">
            <a:solidFill>
              <a:schemeClr val="tx1"/>
            </a:solidFill>
            <a:round/>
            <a:headEnd/>
            <a:tailEnd/>
          </a:ln>
        </p:spPr>
        <p:txBody>
          <a:bodyPr wrap="none" anchor="ctr"/>
          <a:lstStyle/>
          <a:p>
            <a:endParaRPr lang="tr-TR">
              <a:latin typeface="Calibri" pitchFamily="34" charset="0"/>
            </a:endParaRPr>
          </a:p>
        </p:txBody>
      </p:sp>
      <p:sp>
        <p:nvSpPr>
          <p:cNvPr id="86" name="Oval 95"/>
          <p:cNvSpPr>
            <a:spLocks noChangeArrowheads="1"/>
          </p:cNvSpPr>
          <p:nvPr/>
        </p:nvSpPr>
        <p:spPr bwMode="auto">
          <a:xfrm>
            <a:off x="2473325" y="6434392"/>
            <a:ext cx="76200" cy="76200"/>
          </a:xfrm>
          <a:prstGeom prst="ellipse">
            <a:avLst/>
          </a:prstGeom>
          <a:solidFill>
            <a:schemeClr val="bg1"/>
          </a:solidFill>
          <a:ln w="9525">
            <a:solidFill>
              <a:schemeClr val="tx1"/>
            </a:solidFill>
            <a:round/>
            <a:headEnd/>
            <a:tailEnd/>
          </a:ln>
        </p:spPr>
        <p:txBody>
          <a:bodyPr wrap="none" anchor="ctr"/>
          <a:lstStyle/>
          <a:p>
            <a:endParaRPr lang="tr-TR">
              <a:latin typeface="Calibri" pitchFamily="34" charset="0"/>
            </a:endParaRPr>
          </a:p>
        </p:txBody>
      </p:sp>
      <p:sp>
        <p:nvSpPr>
          <p:cNvPr id="87" name="Oval 96"/>
          <p:cNvSpPr>
            <a:spLocks noChangeArrowheads="1"/>
          </p:cNvSpPr>
          <p:nvPr/>
        </p:nvSpPr>
        <p:spPr bwMode="auto">
          <a:xfrm>
            <a:off x="4654550" y="6434392"/>
            <a:ext cx="76200" cy="76200"/>
          </a:xfrm>
          <a:prstGeom prst="ellipse">
            <a:avLst/>
          </a:prstGeom>
          <a:solidFill>
            <a:schemeClr val="bg1"/>
          </a:solidFill>
          <a:ln w="9525">
            <a:solidFill>
              <a:schemeClr val="tx1"/>
            </a:solidFill>
            <a:round/>
            <a:headEnd/>
            <a:tailEnd/>
          </a:ln>
        </p:spPr>
        <p:txBody>
          <a:bodyPr wrap="none" anchor="ctr"/>
          <a:lstStyle/>
          <a:p>
            <a:endParaRPr lang="tr-TR">
              <a:latin typeface="Calibri" pitchFamily="34" charset="0"/>
            </a:endParaRPr>
          </a:p>
        </p:txBody>
      </p:sp>
      <p:sp>
        <p:nvSpPr>
          <p:cNvPr id="88" name="Oval 97"/>
          <p:cNvSpPr>
            <a:spLocks noChangeArrowheads="1"/>
          </p:cNvSpPr>
          <p:nvPr/>
        </p:nvSpPr>
        <p:spPr bwMode="auto">
          <a:xfrm>
            <a:off x="3200400" y="6428042"/>
            <a:ext cx="76200" cy="76200"/>
          </a:xfrm>
          <a:prstGeom prst="ellipse">
            <a:avLst/>
          </a:prstGeom>
          <a:solidFill>
            <a:schemeClr val="bg1"/>
          </a:solidFill>
          <a:ln w="9525">
            <a:solidFill>
              <a:schemeClr val="tx1"/>
            </a:solidFill>
            <a:round/>
            <a:headEnd/>
            <a:tailEnd/>
          </a:ln>
        </p:spPr>
        <p:txBody>
          <a:bodyPr wrap="none" anchor="ctr"/>
          <a:lstStyle/>
          <a:p>
            <a:endParaRPr lang="tr-TR">
              <a:latin typeface="Calibri" pitchFamily="34" charset="0"/>
            </a:endParaRPr>
          </a:p>
        </p:txBody>
      </p:sp>
      <p:sp>
        <p:nvSpPr>
          <p:cNvPr id="89" name="Oval 98"/>
          <p:cNvSpPr>
            <a:spLocks noChangeArrowheads="1"/>
          </p:cNvSpPr>
          <p:nvPr/>
        </p:nvSpPr>
        <p:spPr bwMode="auto">
          <a:xfrm>
            <a:off x="3910013" y="6428042"/>
            <a:ext cx="76200" cy="76200"/>
          </a:xfrm>
          <a:prstGeom prst="ellipse">
            <a:avLst/>
          </a:prstGeom>
          <a:solidFill>
            <a:schemeClr val="bg1"/>
          </a:solidFill>
          <a:ln w="9525">
            <a:solidFill>
              <a:schemeClr val="tx1"/>
            </a:solidFill>
            <a:round/>
            <a:headEnd/>
            <a:tailEnd/>
          </a:ln>
        </p:spPr>
        <p:txBody>
          <a:bodyPr wrap="none" anchor="ctr"/>
          <a:lstStyle/>
          <a:p>
            <a:endParaRPr lang="tr-TR">
              <a:latin typeface="Calibri" pitchFamily="34" charset="0"/>
            </a:endParaRPr>
          </a:p>
        </p:txBody>
      </p:sp>
      <p:sp>
        <p:nvSpPr>
          <p:cNvPr id="90" name="Oval 100"/>
          <p:cNvSpPr>
            <a:spLocks noChangeArrowheads="1"/>
          </p:cNvSpPr>
          <p:nvPr/>
        </p:nvSpPr>
        <p:spPr bwMode="auto">
          <a:xfrm>
            <a:off x="5392738" y="6434392"/>
            <a:ext cx="76200" cy="76200"/>
          </a:xfrm>
          <a:prstGeom prst="ellipse">
            <a:avLst/>
          </a:prstGeom>
          <a:solidFill>
            <a:schemeClr val="bg1"/>
          </a:solidFill>
          <a:ln w="9525">
            <a:solidFill>
              <a:schemeClr val="tx1"/>
            </a:solidFill>
            <a:round/>
            <a:headEnd/>
            <a:tailEnd/>
          </a:ln>
        </p:spPr>
        <p:txBody>
          <a:bodyPr wrap="none" anchor="ctr"/>
          <a:lstStyle/>
          <a:p>
            <a:endParaRPr lang="tr-TR">
              <a:latin typeface="Calibri" pitchFamily="34" charset="0"/>
            </a:endParaRPr>
          </a:p>
        </p:txBody>
      </p:sp>
      <p:sp>
        <p:nvSpPr>
          <p:cNvPr id="91" name="Oval 101"/>
          <p:cNvSpPr>
            <a:spLocks noChangeArrowheads="1"/>
          </p:cNvSpPr>
          <p:nvPr/>
        </p:nvSpPr>
        <p:spPr bwMode="auto">
          <a:xfrm>
            <a:off x="7620000" y="6428042"/>
            <a:ext cx="76200" cy="76200"/>
          </a:xfrm>
          <a:prstGeom prst="ellipse">
            <a:avLst/>
          </a:prstGeom>
          <a:solidFill>
            <a:schemeClr val="bg1"/>
          </a:solidFill>
          <a:ln w="9525">
            <a:solidFill>
              <a:schemeClr val="tx1"/>
            </a:solidFill>
            <a:round/>
            <a:headEnd/>
            <a:tailEnd/>
          </a:ln>
        </p:spPr>
        <p:txBody>
          <a:bodyPr wrap="none" anchor="ctr"/>
          <a:lstStyle/>
          <a:p>
            <a:endParaRPr lang="tr-TR">
              <a:latin typeface="Calibri" pitchFamily="34" charset="0"/>
            </a:endParaRPr>
          </a:p>
        </p:txBody>
      </p:sp>
      <p:sp>
        <p:nvSpPr>
          <p:cNvPr id="92" name="Oval 102"/>
          <p:cNvSpPr>
            <a:spLocks noChangeArrowheads="1"/>
          </p:cNvSpPr>
          <p:nvPr/>
        </p:nvSpPr>
        <p:spPr bwMode="auto">
          <a:xfrm>
            <a:off x="6881813" y="6428042"/>
            <a:ext cx="76200" cy="76200"/>
          </a:xfrm>
          <a:prstGeom prst="ellipse">
            <a:avLst/>
          </a:prstGeom>
          <a:solidFill>
            <a:schemeClr val="bg1"/>
          </a:solidFill>
          <a:ln w="9525">
            <a:solidFill>
              <a:schemeClr val="tx1"/>
            </a:solidFill>
            <a:round/>
            <a:headEnd/>
            <a:tailEnd/>
          </a:ln>
        </p:spPr>
        <p:txBody>
          <a:bodyPr wrap="none" anchor="ctr"/>
          <a:lstStyle/>
          <a:p>
            <a:endParaRPr lang="tr-TR">
              <a:latin typeface="Calibri" pitchFamily="34" charset="0"/>
            </a:endParaRPr>
          </a:p>
        </p:txBody>
      </p:sp>
      <p:sp>
        <p:nvSpPr>
          <p:cNvPr id="93" name="Oval 103"/>
          <p:cNvSpPr>
            <a:spLocks noChangeArrowheads="1"/>
          </p:cNvSpPr>
          <p:nvPr/>
        </p:nvSpPr>
        <p:spPr bwMode="auto">
          <a:xfrm>
            <a:off x="6137275" y="6428042"/>
            <a:ext cx="76200" cy="76200"/>
          </a:xfrm>
          <a:prstGeom prst="ellipse">
            <a:avLst/>
          </a:prstGeom>
          <a:solidFill>
            <a:schemeClr val="bg1"/>
          </a:solidFill>
          <a:ln w="9525">
            <a:solidFill>
              <a:schemeClr val="tx1"/>
            </a:solidFill>
            <a:round/>
            <a:headEnd/>
            <a:tailEnd/>
          </a:ln>
        </p:spPr>
        <p:txBody>
          <a:bodyPr wrap="none" anchor="ctr"/>
          <a:lstStyle/>
          <a:p>
            <a:endParaRPr lang="tr-TR">
              <a:latin typeface="Calibri" pitchFamily="34" charset="0"/>
            </a:endParaRPr>
          </a:p>
        </p:txBody>
      </p:sp>
      <p:sp>
        <p:nvSpPr>
          <p:cNvPr id="94" name="Text Box 106"/>
          <p:cNvSpPr txBox="1">
            <a:spLocks noChangeArrowheads="1"/>
          </p:cNvSpPr>
          <p:nvPr/>
        </p:nvSpPr>
        <p:spPr bwMode="auto">
          <a:xfrm>
            <a:off x="4565650" y="6101017"/>
            <a:ext cx="381000" cy="366712"/>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0</a:t>
            </a:r>
          </a:p>
        </p:txBody>
      </p:sp>
      <p:sp>
        <p:nvSpPr>
          <p:cNvPr id="95" name="Text Box 107"/>
          <p:cNvSpPr txBox="1">
            <a:spLocks noChangeArrowheads="1"/>
          </p:cNvSpPr>
          <p:nvPr/>
        </p:nvSpPr>
        <p:spPr bwMode="auto">
          <a:xfrm>
            <a:off x="5299075" y="6107367"/>
            <a:ext cx="381000" cy="366712"/>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1</a:t>
            </a:r>
          </a:p>
        </p:txBody>
      </p:sp>
      <p:sp>
        <p:nvSpPr>
          <p:cNvPr id="96" name="Text Box 108"/>
          <p:cNvSpPr txBox="1">
            <a:spLocks noChangeArrowheads="1"/>
          </p:cNvSpPr>
          <p:nvPr/>
        </p:nvSpPr>
        <p:spPr bwMode="auto">
          <a:xfrm>
            <a:off x="6037263" y="6102604"/>
            <a:ext cx="3810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a:t>
            </a:r>
          </a:p>
        </p:txBody>
      </p:sp>
      <p:sp>
        <p:nvSpPr>
          <p:cNvPr id="97" name="Text Box 109"/>
          <p:cNvSpPr txBox="1">
            <a:spLocks noChangeArrowheads="1"/>
          </p:cNvSpPr>
          <p:nvPr/>
        </p:nvSpPr>
        <p:spPr bwMode="auto">
          <a:xfrm>
            <a:off x="6783388" y="6080379"/>
            <a:ext cx="3810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3</a:t>
            </a:r>
          </a:p>
        </p:txBody>
      </p:sp>
      <p:sp>
        <p:nvSpPr>
          <p:cNvPr id="98" name="Text Box 110"/>
          <p:cNvSpPr txBox="1">
            <a:spLocks noChangeArrowheads="1"/>
          </p:cNvSpPr>
          <p:nvPr/>
        </p:nvSpPr>
        <p:spPr bwMode="auto">
          <a:xfrm>
            <a:off x="7529513" y="6093079"/>
            <a:ext cx="3810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4</a:t>
            </a:r>
          </a:p>
        </p:txBody>
      </p:sp>
      <p:sp>
        <p:nvSpPr>
          <p:cNvPr id="99" name="Text Box 111"/>
          <p:cNvSpPr txBox="1">
            <a:spLocks noChangeArrowheads="1"/>
          </p:cNvSpPr>
          <p:nvPr/>
        </p:nvSpPr>
        <p:spPr bwMode="auto">
          <a:xfrm>
            <a:off x="3781425" y="6089904"/>
            <a:ext cx="3810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-1</a:t>
            </a:r>
          </a:p>
        </p:txBody>
      </p:sp>
      <p:sp>
        <p:nvSpPr>
          <p:cNvPr id="100" name="Text Box 112"/>
          <p:cNvSpPr txBox="1">
            <a:spLocks noChangeArrowheads="1"/>
          </p:cNvSpPr>
          <p:nvPr/>
        </p:nvSpPr>
        <p:spPr bwMode="auto">
          <a:xfrm>
            <a:off x="3043238" y="6085142"/>
            <a:ext cx="381000" cy="366712"/>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a:t>
            </a:r>
          </a:p>
        </p:txBody>
      </p:sp>
      <p:sp>
        <p:nvSpPr>
          <p:cNvPr id="101" name="Text Box 113"/>
          <p:cNvSpPr txBox="1">
            <a:spLocks noChangeArrowheads="1"/>
          </p:cNvSpPr>
          <p:nvPr/>
        </p:nvSpPr>
        <p:spPr bwMode="auto">
          <a:xfrm>
            <a:off x="2339975" y="6080379"/>
            <a:ext cx="3810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-3</a:t>
            </a:r>
          </a:p>
        </p:txBody>
      </p:sp>
      <p:sp>
        <p:nvSpPr>
          <p:cNvPr id="102" name="Line 114"/>
          <p:cNvSpPr>
            <a:spLocks noChangeShapeType="1"/>
          </p:cNvSpPr>
          <p:nvPr/>
        </p:nvSpPr>
        <p:spPr bwMode="auto">
          <a:xfrm>
            <a:off x="4019550" y="6472492"/>
            <a:ext cx="1371600" cy="0"/>
          </a:xfrm>
          <a:prstGeom prst="line">
            <a:avLst/>
          </a:prstGeom>
          <a:noFill/>
          <a:ln w="38100">
            <a:solidFill>
              <a:srgbClr val="FF0000"/>
            </a:solidFill>
            <a:round/>
            <a:headEnd/>
            <a:tailEnd/>
          </a:ln>
        </p:spPr>
        <p:txBody>
          <a:bodyPr wrap="none" anchor="ctr"/>
          <a:lstStyle/>
          <a:p>
            <a:endParaRPr lang="tr-TR">
              <a:latin typeface="Calibri" pitchFamily="34" charset="0"/>
            </a:endParaRPr>
          </a:p>
        </p:txBody>
      </p:sp>
      <p:grpSp>
        <p:nvGrpSpPr>
          <p:cNvPr id="103" name="Group 125"/>
          <p:cNvGrpSpPr>
            <a:grpSpLocks/>
          </p:cNvGrpSpPr>
          <p:nvPr/>
        </p:nvGrpSpPr>
        <p:grpSpPr bwMode="auto">
          <a:xfrm>
            <a:off x="7208838" y="6426454"/>
            <a:ext cx="474662" cy="76200"/>
            <a:chOff x="4464" y="3840"/>
            <a:chExt cx="299" cy="48"/>
          </a:xfrm>
        </p:grpSpPr>
        <p:sp>
          <p:nvSpPr>
            <p:cNvPr id="104" name="Line 105"/>
            <p:cNvSpPr>
              <a:spLocks noChangeShapeType="1"/>
            </p:cNvSpPr>
            <p:nvPr/>
          </p:nvSpPr>
          <p:spPr bwMode="auto">
            <a:xfrm>
              <a:off x="4512" y="3862"/>
              <a:ext cx="240"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sp>
          <p:nvSpPr>
            <p:cNvPr id="105" name="Oval 117"/>
            <p:cNvSpPr>
              <a:spLocks noChangeArrowheads="1"/>
            </p:cNvSpPr>
            <p:nvPr/>
          </p:nvSpPr>
          <p:spPr bwMode="auto">
            <a:xfrm>
              <a:off x="4464" y="3840"/>
              <a:ext cx="48" cy="4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106" name="Oval 118"/>
            <p:cNvSpPr>
              <a:spLocks noChangeArrowheads="1"/>
            </p:cNvSpPr>
            <p:nvPr/>
          </p:nvSpPr>
          <p:spPr bwMode="auto">
            <a:xfrm>
              <a:off x="4715" y="3840"/>
              <a:ext cx="48" cy="4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grpSp>
        <p:nvGrpSpPr>
          <p:cNvPr id="107" name="Group 120"/>
          <p:cNvGrpSpPr>
            <a:grpSpLocks/>
          </p:cNvGrpSpPr>
          <p:nvPr/>
        </p:nvGrpSpPr>
        <p:grpSpPr bwMode="auto">
          <a:xfrm>
            <a:off x="5826125" y="6412167"/>
            <a:ext cx="1044575" cy="76200"/>
            <a:chOff x="4275" y="3787"/>
            <a:chExt cx="658" cy="48"/>
          </a:xfrm>
        </p:grpSpPr>
        <p:sp>
          <p:nvSpPr>
            <p:cNvPr id="108" name="Line 115"/>
            <p:cNvSpPr>
              <a:spLocks noChangeShapeType="1"/>
            </p:cNvSpPr>
            <p:nvPr/>
          </p:nvSpPr>
          <p:spPr bwMode="auto">
            <a:xfrm>
              <a:off x="4309" y="3821"/>
              <a:ext cx="624" cy="0"/>
            </a:xfrm>
            <a:prstGeom prst="line">
              <a:avLst/>
            </a:prstGeom>
            <a:noFill/>
            <a:ln w="38100">
              <a:solidFill>
                <a:srgbClr val="FF0000"/>
              </a:solidFill>
              <a:round/>
              <a:headEnd/>
              <a:tailEnd/>
            </a:ln>
          </p:spPr>
          <p:txBody>
            <a:bodyPr wrap="none" anchor="ctr"/>
            <a:lstStyle/>
            <a:p>
              <a:endParaRPr lang="tr-TR">
                <a:latin typeface="Calibri" pitchFamily="34" charset="0"/>
              </a:endParaRPr>
            </a:p>
          </p:txBody>
        </p:sp>
        <p:sp>
          <p:nvSpPr>
            <p:cNvPr id="109" name="Oval 119"/>
            <p:cNvSpPr>
              <a:spLocks noChangeArrowheads="1"/>
            </p:cNvSpPr>
            <p:nvPr/>
          </p:nvSpPr>
          <p:spPr bwMode="auto">
            <a:xfrm>
              <a:off x="4275" y="3787"/>
              <a:ext cx="48" cy="4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pSp>
      <p:grpSp>
        <p:nvGrpSpPr>
          <p:cNvPr id="110" name="Group 122"/>
          <p:cNvGrpSpPr>
            <a:grpSpLocks/>
          </p:cNvGrpSpPr>
          <p:nvPr/>
        </p:nvGrpSpPr>
        <p:grpSpPr bwMode="auto">
          <a:xfrm>
            <a:off x="2584450" y="6426454"/>
            <a:ext cx="698500" cy="76200"/>
            <a:chOff x="3928" y="3840"/>
            <a:chExt cx="440" cy="48"/>
          </a:xfrm>
        </p:grpSpPr>
        <p:sp>
          <p:nvSpPr>
            <p:cNvPr id="111" name="Oval 116"/>
            <p:cNvSpPr>
              <a:spLocks noChangeArrowheads="1"/>
            </p:cNvSpPr>
            <p:nvPr/>
          </p:nvSpPr>
          <p:spPr bwMode="auto">
            <a:xfrm>
              <a:off x="4320" y="3840"/>
              <a:ext cx="48" cy="48"/>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112" name="Line 121"/>
            <p:cNvSpPr>
              <a:spLocks noChangeShapeType="1"/>
            </p:cNvSpPr>
            <p:nvPr/>
          </p:nvSpPr>
          <p:spPr bwMode="auto">
            <a:xfrm>
              <a:off x="3928" y="3866"/>
              <a:ext cx="432" cy="0"/>
            </a:xfrm>
            <a:prstGeom prst="line">
              <a:avLst/>
            </a:prstGeom>
            <a:noFill/>
            <a:ln w="38100">
              <a:solidFill>
                <a:srgbClr val="FF0000"/>
              </a:solidFill>
              <a:round/>
              <a:headEnd/>
              <a:tailEnd/>
            </a:ln>
          </p:spPr>
          <p:txBody>
            <a:bodyPr wrap="none" anchor="ctr"/>
            <a:lstStyle/>
            <a:p>
              <a:endParaRPr lang="tr-TR">
                <a:latin typeface="Calibri" pitchFamily="34" charset="0"/>
              </a:endParaRPr>
            </a:p>
          </p:txBody>
        </p:sp>
      </p:grpSp>
      <p:grpSp>
        <p:nvGrpSpPr>
          <p:cNvPr id="113" name="Group 130"/>
          <p:cNvGrpSpPr>
            <a:grpSpLocks/>
          </p:cNvGrpSpPr>
          <p:nvPr/>
        </p:nvGrpSpPr>
        <p:grpSpPr bwMode="auto">
          <a:xfrm>
            <a:off x="5864223" y="5615352"/>
            <a:ext cx="607320" cy="784118"/>
            <a:chOff x="3712" y="3572"/>
            <a:chExt cx="424" cy="550"/>
          </a:xfrm>
        </p:grpSpPr>
        <p:graphicFrame>
          <p:nvGraphicFramePr>
            <p:cNvPr id="114" name="Object 128"/>
            <p:cNvGraphicFramePr>
              <a:graphicFrameLocks noChangeAspect="1"/>
            </p:cNvGraphicFramePr>
            <p:nvPr/>
          </p:nvGraphicFramePr>
          <p:xfrm>
            <a:off x="4048" y="3572"/>
            <a:ext cx="88" cy="247"/>
          </p:xfrm>
          <a:graphic>
            <a:graphicData uri="http://schemas.openxmlformats.org/presentationml/2006/ole">
              <mc:AlternateContent xmlns:mc="http://schemas.openxmlformats.org/markup-compatibility/2006">
                <mc:Choice xmlns:v="urn:schemas-microsoft-com:vml" Requires="v">
                  <p:oleObj spid="_x0000_s9251" name="Denklem" r:id="rId13" imgW="139680" imgH="393480" progId="Equation.3">
                    <p:embed/>
                  </p:oleObj>
                </mc:Choice>
                <mc:Fallback>
                  <p:oleObj name="Denklem" r:id="rId13" imgW="139680" imgH="393480" progId="Equation.3">
                    <p:embed/>
                    <p:pic>
                      <p:nvPicPr>
                        <p:cNvPr id="9223" name="Object 1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48" y="3572"/>
                          <a:ext cx="88" cy="24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5" name="Freeform 129"/>
            <p:cNvSpPr>
              <a:spLocks/>
            </p:cNvSpPr>
            <p:nvPr/>
          </p:nvSpPr>
          <p:spPr bwMode="auto">
            <a:xfrm>
              <a:off x="3712" y="3648"/>
              <a:ext cx="320" cy="474"/>
            </a:xfrm>
            <a:custGeom>
              <a:avLst/>
              <a:gdLst>
                <a:gd name="T0" fmla="*/ 320 w 320"/>
                <a:gd name="T1" fmla="*/ 0 h 474"/>
                <a:gd name="T2" fmla="*/ 100 w 320"/>
                <a:gd name="T3" fmla="*/ 118 h 474"/>
                <a:gd name="T4" fmla="*/ 0 w 320"/>
                <a:gd name="T5" fmla="*/ 474 h 474"/>
                <a:gd name="T6" fmla="*/ 0 60000 65536"/>
                <a:gd name="T7" fmla="*/ 0 60000 65536"/>
                <a:gd name="T8" fmla="*/ 0 60000 65536"/>
                <a:gd name="T9" fmla="*/ 0 w 320"/>
                <a:gd name="T10" fmla="*/ 0 h 474"/>
                <a:gd name="T11" fmla="*/ 320 w 320"/>
                <a:gd name="T12" fmla="*/ 474 h 474"/>
              </a:gdLst>
              <a:ahLst/>
              <a:cxnLst>
                <a:cxn ang="T6">
                  <a:pos x="T0" y="T1"/>
                </a:cxn>
                <a:cxn ang="T7">
                  <a:pos x="T2" y="T3"/>
                </a:cxn>
                <a:cxn ang="T8">
                  <a:pos x="T4" y="T5"/>
                </a:cxn>
              </a:cxnLst>
              <a:rect l="T9" t="T10" r="T11" b="T12"/>
              <a:pathLst>
                <a:path w="320" h="474">
                  <a:moveTo>
                    <a:pt x="320" y="0"/>
                  </a:moveTo>
                  <a:lnTo>
                    <a:pt x="100" y="118"/>
                  </a:lnTo>
                  <a:lnTo>
                    <a:pt x="0" y="474"/>
                  </a:lnTo>
                </a:path>
              </a:pathLst>
            </a:custGeom>
            <a:noFill/>
            <a:ln w="9525">
              <a:solidFill>
                <a:srgbClr val="FF0000"/>
              </a:solidFill>
              <a:round/>
              <a:headEnd/>
              <a:tailEnd type="triangle" w="med" len="med"/>
            </a:ln>
          </p:spPr>
          <p:txBody>
            <a:bodyPr wrap="none" anchor="ctr"/>
            <a:lstStyle/>
            <a:p>
              <a:endParaRPr lang="tr-TR">
                <a:latin typeface="Calibri" pitchFamily="34" charset="0"/>
              </a:endParaRPr>
            </a:p>
          </p:txBody>
        </p:sp>
      </p:grpSp>
      <p:grpSp>
        <p:nvGrpSpPr>
          <p:cNvPr id="116" name="Group 133"/>
          <p:cNvGrpSpPr>
            <a:grpSpLocks/>
          </p:cNvGrpSpPr>
          <p:nvPr/>
        </p:nvGrpSpPr>
        <p:grpSpPr bwMode="auto">
          <a:xfrm>
            <a:off x="7250117" y="5648936"/>
            <a:ext cx="618496" cy="748946"/>
            <a:chOff x="4567" y="3620"/>
            <a:chExt cx="433" cy="524"/>
          </a:xfrm>
        </p:grpSpPr>
        <p:graphicFrame>
          <p:nvGraphicFramePr>
            <p:cNvPr id="117" name="Object 131"/>
            <p:cNvGraphicFramePr>
              <a:graphicFrameLocks noChangeAspect="1"/>
            </p:cNvGraphicFramePr>
            <p:nvPr/>
          </p:nvGraphicFramePr>
          <p:xfrm>
            <a:off x="4912" y="3620"/>
            <a:ext cx="88" cy="249"/>
          </p:xfrm>
          <a:graphic>
            <a:graphicData uri="http://schemas.openxmlformats.org/presentationml/2006/ole">
              <mc:AlternateContent xmlns:mc="http://schemas.openxmlformats.org/markup-compatibility/2006">
                <mc:Choice xmlns:v="urn:schemas-microsoft-com:vml" Requires="v">
                  <p:oleObj spid="_x0000_s9252" name="Denklem" r:id="rId15" imgW="139680" imgH="393480" progId="Equation.3">
                    <p:embed/>
                  </p:oleObj>
                </mc:Choice>
                <mc:Fallback>
                  <p:oleObj name="Denklem" r:id="rId15" imgW="139680" imgH="393480" progId="Equation.3">
                    <p:embed/>
                    <p:pic>
                      <p:nvPicPr>
                        <p:cNvPr id="9222" name="Object 13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12" y="3620"/>
                          <a:ext cx="88" cy="24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8" name="Freeform 132"/>
            <p:cNvSpPr>
              <a:spLocks/>
            </p:cNvSpPr>
            <p:nvPr/>
          </p:nvSpPr>
          <p:spPr bwMode="auto">
            <a:xfrm>
              <a:off x="4567" y="3674"/>
              <a:ext cx="329" cy="470"/>
            </a:xfrm>
            <a:custGeom>
              <a:avLst/>
              <a:gdLst>
                <a:gd name="T0" fmla="*/ 329 w 329"/>
                <a:gd name="T1" fmla="*/ 0 h 470"/>
                <a:gd name="T2" fmla="*/ 78 w 329"/>
                <a:gd name="T3" fmla="*/ 137 h 470"/>
                <a:gd name="T4" fmla="*/ 0 w 329"/>
                <a:gd name="T5" fmla="*/ 470 h 470"/>
                <a:gd name="T6" fmla="*/ 0 60000 65536"/>
                <a:gd name="T7" fmla="*/ 0 60000 65536"/>
                <a:gd name="T8" fmla="*/ 0 60000 65536"/>
                <a:gd name="T9" fmla="*/ 0 w 329"/>
                <a:gd name="T10" fmla="*/ 0 h 470"/>
                <a:gd name="T11" fmla="*/ 329 w 329"/>
                <a:gd name="T12" fmla="*/ 470 h 470"/>
              </a:gdLst>
              <a:ahLst/>
              <a:cxnLst>
                <a:cxn ang="T6">
                  <a:pos x="T0" y="T1"/>
                </a:cxn>
                <a:cxn ang="T7">
                  <a:pos x="T2" y="T3"/>
                </a:cxn>
                <a:cxn ang="T8">
                  <a:pos x="T4" y="T5"/>
                </a:cxn>
              </a:cxnLst>
              <a:rect l="T9" t="T10" r="T11" b="T12"/>
              <a:pathLst>
                <a:path w="329" h="470">
                  <a:moveTo>
                    <a:pt x="329" y="0"/>
                  </a:moveTo>
                  <a:lnTo>
                    <a:pt x="78" y="137"/>
                  </a:lnTo>
                  <a:lnTo>
                    <a:pt x="0" y="470"/>
                  </a:lnTo>
                </a:path>
              </a:pathLst>
            </a:custGeom>
            <a:noFill/>
            <a:ln w="9525">
              <a:solidFill>
                <a:srgbClr val="FF0000"/>
              </a:solidFill>
              <a:round/>
              <a:headEnd/>
              <a:tailEnd type="triangle" w="med" len="med"/>
            </a:ln>
          </p:spPr>
          <p:txBody>
            <a:bodyPr wrap="none" anchor="ctr"/>
            <a:lstStyle/>
            <a:p>
              <a:endParaRPr lang="tr-TR">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100000"/>
                                  </p:iterate>
                                  <p:childTnLst>
                                    <p:set>
                                      <p:cBhvr>
                                        <p:cTn id="6" dur="1" fill="hold">
                                          <p:stCondLst>
                                            <p:cond delay="0"/>
                                          </p:stCondLst>
                                        </p:cTn>
                                        <p:tgtEl>
                                          <p:spTgt spid="8246"/>
                                        </p:tgtEl>
                                        <p:attrNameLst>
                                          <p:attrName>style.visibility</p:attrName>
                                        </p:attrNameLst>
                                      </p:cBhvr>
                                      <p:to>
                                        <p:strVal val="visible"/>
                                      </p:to>
                                    </p:set>
                                    <p:animEffect transition="in" filter="strips(upRight)">
                                      <p:cBhvr>
                                        <p:cTn id="7" dur="300"/>
                                        <p:tgtEl>
                                          <p:spTgt spid="82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wipe(left)">
                                      <p:cBhvr>
                                        <p:cTn id="12" dur="500"/>
                                        <p:tgtEl>
                                          <p:spTgt spid="7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8247"/>
                                        </p:tgtEl>
                                        <p:attrNameLst>
                                          <p:attrName>style.visibility</p:attrName>
                                        </p:attrNameLst>
                                      </p:cBhvr>
                                      <p:to>
                                        <p:strVal val="visible"/>
                                      </p:to>
                                    </p:set>
                                    <p:animEffect transition="in" filter="strips(upRight)">
                                      <p:cBhvr>
                                        <p:cTn id="17" dur="500"/>
                                        <p:tgtEl>
                                          <p:spTgt spid="824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48"/>
                                        </p:tgtEl>
                                        <p:attrNameLst>
                                          <p:attrName>style.visibility</p:attrName>
                                        </p:attrNameLst>
                                      </p:cBhvr>
                                      <p:to>
                                        <p:strVal val="visible"/>
                                      </p:to>
                                    </p:set>
                                    <p:animEffect transition="in" filter="wipe(left)">
                                      <p:cBhvr>
                                        <p:cTn id="22" dur="500"/>
                                        <p:tgtEl>
                                          <p:spTgt spid="824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8249"/>
                                        </p:tgtEl>
                                        <p:attrNameLst>
                                          <p:attrName>style.visibility</p:attrName>
                                        </p:attrNameLst>
                                      </p:cBhvr>
                                      <p:to>
                                        <p:strVal val="visible"/>
                                      </p:to>
                                    </p:set>
                                    <p:animEffect transition="in" filter="strips(upRight)">
                                      <p:cBhvr>
                                        <p:cTn id="27" dur="500"/>
                                        <p:tgtEl>
                                          <p:spTgt spid="824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8252"/>
                                        </p:tgtEl>
                                        <p:attrNameLst>
                                          <p:attrName>style.visibility</p:attrName>
                                        </p:attrNameLst>
                                      </p:cBhvr>
                                      <p:to>
                                        <p:strVal val="visible"/>
                                      </p:to>
                                    </p:set>
                                    <p:animEffect transition="in" filter="strips(upRight)">
                                      <p:cBhvr>
                                        <p:cTn id="32" dur="500"/>
                                        <p:tgtEl>
                                          <p:spTgt spid="8252"/>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8250"/>
                                        </p:tgtEl>
                                        <p:attrNameLst>
                                          <p:attrName>style.visibility</p:attrName>
                                        </p:attrNameLst>
                                      </p:cBhvr>
                                      <p:to>
                                        <p:strVal val="visible"/>
                                      </p:to>
                                    </p:set>
                                    <p:animEffect transition="in" filter="strips(upRight)">
                                      <p:cBhvr>
                                        <p:cTn id="37" dur="500"/>
                                        <p:tgtEl>
                                          <p:spTgt spid="825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8253"/>
                                        </p:tgtEl>
                                        <p:attrNameLst>
                                          <p:attrName>style.visibility</p:attrName>
                                        </p:attrNameLst>
                                      </p:cBhvr>
                                      <p:to>
                                        <p:strVal val="visible"/>
                                      </p:to>
                                    </p:set>
                                    <p:animEffect transition="in" filter="strips(upRight)">
                                      <p:cBhvr>
                                        <p:cTn id="42" dur="500"/>
                                        <p:tgtEl>
                                          <p:spTgt spid="8253"/>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8251"/>
                                        </p:tgtEl>
                                        <p:attrNameLst>
                                          <p:attrName>style.visibility</p:attrName>
                                        </p:attrNameLst>
                                      </p:cBhvr>
                                      <p:to>
                                        <p:strVal val="visible"/>
                                      </p:to>
                                    </p:set>
                                    <p:anim calcmode="lin" valueType="num">
                                      <p:cBhvr>
                                        <p:cTn id="47" dur="500" fill="hold"/>
                                        <p:tgtEl>
                                          <p:spTgt spid="8251"/>
                                        </p:tgtEl>
                                        <p:attrNameLst>
                                          <p:attrName>ppt_w</p:attrName>
                                        </p:attrNameLst>
                                      </p:cBhvr>
                                      <p:tavLst>
                                        <p:tav tm="0">
                                          <p:val>
                                            <p:fltVal val="0"/>
                                          </p:val>
                                        </p:tav>
                                        <p:tav tm="100000">
                                          <p:val>
                                            <p:strVal val="#ppt_w"/>
                                          </p:val>
                                        </p:tav>
                                      </p:tavLst>
                                    </p:anim>
                                    <p:anim calcmode="lin" valueType="num">
                                      <p:cBhvr>
                                        <p:cTn id="48" dur="500" fill="hold"/>
                                        <p:tgtEl>
                                          <p:spTgt spid="8251"/>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8" presetClass="entr" presetSubtype="3" fill="hold" nodeType="clickEffect">
                                  <p:stCondLst>
                                    <p:cond delay="0"/>
                                  </p:stCondLst>
                                  <p:childTnLst>
                                    <p:set>
                                      <p:cBhvr>
                                        <p:cTn id="52" dur="1" fill="hold">
                                          <p:stCondLst>
                                            <p:cond delay="0"/>
                                          </p:stCondLst>
                                        </p:cTn>
                                        <p:tgtEl>
                                          <p:spTgt spid="8254"/>
                                        </p:tgtEl>
                                        <p:attrNameLst>
                                          <p:attrName>style.visibility</p:attrName>
                                        </p:attrNameLst>
                                      </p:cBhvr>
                                      <p:to>
                                        <p:strVal val="visible"/>
                                      </p:to>
                                    </p:set>
                                    <p:animEffect transition="in" filter="strips(upRight)">
                                      <p:cBhvr>
                                        <p:cTn id="53" dur="500"/>
                                        <p:tgtEl>
                                          <p:spTgt spid="825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8255"/>
                                        </p:tgtEl>
                                        <p:attrNameLst>
                                          <p:attrName>style.visibility</p:attrName>
                                        </p:attrNameLst>
                                      </p:cBhvr>
                                      <p:to>
                                        <p:strVal val="visible"/>
                                      </p:to>
                                    </p:set>
                                    <p:animEffect transition="in" filter="wipe(left)">
                                      <p:cBhvr>
                                        <p:cTn id="58" dur="500"/>
                                        <p:tgtEl>
                                          <p:spTgt spid="8255"/>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3" fill="hold" grpId="0" nodeType="clickEffect">
                                  <p:stCondLst>
                                    <p:cond delay="0"/>
                                  </p:stCondLst>
                                  <p:childTnLst>
                                    <p:set>
                                      <p:cBhvr>
                                        <p:cTn id="62" dur="1" fill="hold">
                                          <p:stCondLst>
                                            <p:cond delay="0"/>
                                          </p:stCondLst>
                                        </p:cTn>
                                        <p:tgtEl>
                                          <p:spTgt spid="8257"/>
                                        </p:tgtEl>
                                        <p:attrNameLst>
                                          <p:attrName>style.visibility</p:attrName>
                                        </p:attrNameLst>
                                      </p:cBhvr>
                                      <p:to>
                                        <p:strVal val="visible"/>
                                      </p:to>
                                    </p:set>
                                    <p:animEffect transition="in" filter="strips(upRight)">
                                      <p:cBhvr>
                                        <p:cTn id="63" dur="500"/>
                                        <p:tgtEl>
                                          <p:spTgt spid="8257"/>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3" fill="hold" grpId="0" nodeType="clickEffect">
                                  <p:stCondLst>
                                    <p:cond delay="0"/>
                                  </p:stCondLst>
                                  <p:childTnLst>
                                    <p:set>
                                      <p:cBhvr>
                                        <p:cTn id="67" dur="1" fill="hold">
                                          <p:stCondLst>
                                            <p:cond delay="0"/>
                                          </p:stCondLst>
                                        </p:cTn>
                                        <p:tgtEl>
                                          <p:spTgt spid="8259"/>
                                        </p:tgtEl>
                                        <p:attrNameLst>
                                          <p:attrName>style.visibility</p:attrName>
                                        </p:attrNameLst>
                                      </p:cBhvr>
                                      <p:to>
                                        <p:strVal val="visible"/>
                                      </p:to>
                                    </p:set>
                                    <p:animEffect transition="in" filter="strips(upRight)">
                                      <p:cBhvr>
                                        <p:cTn id="68" dur="500"/>
                                        <p:tgtEl>
                                          <p:spTgt spid="8259"/>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3" fill="hold" grpId="0" nodeType="clickEffect">
                                  <p:stCondLst>
                                    <p:cond delay="0"/>
                                  </p:stCondLst>
                                  <p:childTnLst>
                                    <p:set>
                                      <p:cBhvr>
                                        <p:cTn id="72" dur="1" fill="hold">
                                          <p:stCondLst>
                                            <p:cond delay="0"/>
                                          </p:stCondLst>
                                        </p:cTn>
                                        <p:tgtEl>
                                          <p:spTgt spid="8256"/>
                                        </p:tgtEl>
                                        <p:attrNameLst>
                                          <p:attrName>style.visibility</p:attrName>
                                        </p:attrNameLst>
                                      </p:cBhvr>
                                      <p:to>
                                        <p:strVal val="visible"/>
                                      </p:to>
                                    </p:set>
                                    <p:animEffect transition="in" filter="strips(upRight)">
                                      <p:cBhvr>
                                        <p:cTn id="73" dur="500"/>
                                        <p:tgtEl>
                                          <p:spTgt spid="8256"/>
                                        </p:tgtEl>
                                      </p:cBhvr>
                                    </p:animEffect>
                                  </p:childTnLst>
                                </p:cTn>
                              </p:par>
                            </p:childTnLst>
                          </p:cTn>
                        </p:par>
                      </p:childTnLst>
                    </p:cTn>
                  </p:par>
                  <p:par>
                    <p:cTn id="74" fill="hold">
                      <p:stCondLst>
                        <p:cond delay="indefinite"/>
                      </p:stCondLst>
                      <p:childTnLst>
                        <p:par>
                          <p:cTn id="75" fill="hold">
                            <p:stCondLst>
                              <p:cond delay="0"/>
                            </p:stCondLst>
                            <p:childTnLst>
                              <p:par>
                                <p:cTn id="76" presetID="18" presetClass="entr" presetSubtype="3" fill="hold" grpId="0" nodeType="clickEffect">
                                  <p:stCondLst>
                                    <p:cond delay="0"/>
                                  </p:stCondLst>
                                  <p:childTnLst>
                                    <p:set>
                                      <p:cBhvr>
                                        <p:cTn id="77" dur="1" fill="hold">
                                          <p:stCondLst>
                                            <p:cond delay="0"/>
                                          </p:stCondLst>
                                        </p:cTn>
                                        <p:tgtEl>
                                          <p:spTgt spid="8260"/>
                                        </p:tgtEl>
                                        <p:attrNameLst>
                                          <p:attrName>style.visibility</p:attrName>
                                        </p:attrNameLst>
                                      </p:cBhvr>
                                      <p:to>
                                        <p:strVal val="visible"/>
                                      </p:to>
                                    </p:set>
                                    <p:animEffect transition="in" filter="strips(upRight)">
                                      <p:cBhvr>
                                        <p:cTn id="78" dur="500"/>
                                        <p:tgtEl>
                                          <p:spTgt spid="8260"/>
                                        </p:tgtEl>
                                      </p:cBhvr>
                                    </p:animEffect>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grpId="0" nodeType="clickEffect">
                                  <p:stCondLst>
                                    <p:cond delay="0"/>
                                  </p:stCondLst>
                                  <p:childTnLst>
                                    <p:set>
                                      <p:cBhvr>
                                        <p:cTn id="82" dur="1" fill="hold">
                                          <p:stCondLst>
                                            <p:cond delay="0"/>
                                          </p:stCondLst>
                                        </p:cTn>
                                        <p:tgtEl>
                                          <p:spTgt spid="8258"/>
                                        </p:tgtEl>
                                        <p:attrNameLst>
                                          <p:attrName>style.visibility</p:attrName>
                                        </p:attrNameLst>
                                      </p:cBhvr>
                                      <p:to>
                                        <p:strVal val="visible"/>
                                      </p:to>
                                    </p:set>
                                    <p:anim calcmode="lin" valueType="num">
                                      <p:cBhvr>
                                        <p:cTn id="83" dur="500" fill="hold"/>
                                        <p:tgtEl>
                                          <p:spTgt spid="8258"/>
                                        </p:tgtEl>
                                        <p:attrNameLst>
                                          <p:attrName>ppt_w</p:attrName>
                                        </p:attrNameLst>
                                      </p:cBhvr>
                                      <p:tavLst>
                                        <p:tav tm="0">
                                          <p:val>
                                            <p:fltVal val="0"/>
                                          </p:val>
                                        </p:tav>
                                        <p:tav tm="100000">
                                          <p:val>
                                            <p:strVal val="#ppt_w"/>
                                          </p:val>
                                        </p:tav>
                                      </p:tavLst>
                                    </p:anim>
                                    <p:anim calcmode="lin" valueType="num">
                                      <p:cBhvr>
                                        <p:cTn id="84" dur="500" fill="hold"/>
                                        <p:tgtEl>
                                          <p:spTgt spid="8258"/>
                                        </p:tgtEl>
                                        <p:attrNameLst>
                                          <p:attrName>ppt_h</p:attrName>
                                        </p:attrNameLst>
                                      </p:cBhvr>
                                      <p:tavLst>
                                        <p:tav tm="0">
                                          <p:val>
                                            <p:flt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8" presetClass="entr" presetSubtype="3" fill="hold" grpId="0" nodeType="clickEffect">
                                  <p:stCondLst>
                                    <p:cond delay="0"/>
                                  </p:stCondLst>
                                  <p:childTnLst>
                                    <p:set>
                                      <p:cBhvr>
                                        <p:cTn id="88" dur="1" fill="hold">
                                          <p:stCondLst>
                                            <p:cond delay="0"/>
                                          </p:stCondLst>
                                        </p:cTn>
                                        <p:tgtEl>
                                          <p:spTgt spid="8261"/>
                                        </p:tgtEl>
                                        <p:attrNameLst>
                                          <p:attrName>style.visibility</p:attrName>
                                        </p:attrNameLst>
                                      </p:cBhvr>
                                      <p:to>
                                        <p:strVal val="visible"/>
                                      </p:to>
                                    </p:set>
                                    <p:animEffect transition="in" filter="strips(upRight)">
                                      <p:cBhvr>
                                        <p:cTn id="89" dur="500"/>
                                        <p:tgtEl>
                                          <p:spTgt spid="8261"/>
                                        </p:tgtEl>
                                      </p:cBhvr>
                                    </p:animEffect>
                                  </p:childTnLst>
                                </p:cTn>
                              </p:par>
                            </p:childTnLst>
                          </p:cTn>
                        </p:par>
                      </p:childTnLst>
                    </p:cTn>
                  </p:par>
                  <p:par>
                    <p:cTn id="90" fill="hold">
                      <p:stCondLst>
                        <p:cond delay="indefinite"/>
                      </p:stCondLst>
                      <p:childTnLst>
                        <p:par>
                          <p:cTn id="91" fill="hold">
                            <p:stCondLst>
                              <p:cond delay="0"/>
                            </p:stCondLst>
                            <p:childTnLst>
                              <p:par>
                                <p:cTn id="92" presetID="18" presetClass="entr" presetSubtype="3" fill="hold" nodeType="clickEffect">
                                  <p:stCondLst>
                                    <p:cond delay="0"/>
                                  </p:stCondLst>
                                  <p:childTnLst>
                                    <p:set>
                                      <p:cBhvr>
                                        <p:cTn id="93" dur="1" fill="hold">
                                          <p:stCondLst>
                                            <p:cond delay="0"/>
                                          </p:stCondLst>
                                        </p:cTn>
                                        <p:tgtEl>
                                          <p:spTgt spid="8271"/>
                                        </p:tgtEl>
                                        <p:attrNameLst>
                                          <p:attrName>style.visibility</p:attrName>
                                        </p:attrNameLst>
                                      </p:cBhvr>
                                      <p:to>
                                        <p:strVal val="visible"/>
                                      </p:to>
                                    </p:set>
                                    <p:animEffect transition="in" filter="strips(upRight)">
                                      <p:cBhvr>
                                        <p:cTn id="94" dur="500"/>
                                        <p:tgtEl>
                                          <p:spTgt spid="8271"/>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8263"/>
                                        </p:tgtEl>
                                        <p:attrNameLst>
                                          <p:attrName>style.visibility</p:attrName>
                                        </p:attrNameLst>
                                      </p:cBhvr>
                                      <p:to>
                                        <p:strVal val="visible"/>
                                      </p:to>
                                    </p:set>
                                    <p:animEffect transition="in" filter="wipe(left)">
                                      <p:cBhvr>
                                        <p:cTn id="99" dur="500"/>
                                        <p:tgtEl>
                                          <p:spTgt spid="8263"/>
                                        </p:tgtEl>
                                      </p:cBhvr>
                                    </p:animEffect>
                                  </p:childTnLst>
                                </p:cTn>
                              </p:par>
                            </p:childTnLst>
                          </p:cTn>
                        </p:par>
                      </p:childTnLst>
                    </p:cTn>
                  </p:par>
                  <p:par>
                    <p:cTn id="100" fill="hold">
                      <p:stCondLst>
                        <p:cond delay="indefinite"/>
                      </p:stCondLst>
                      <p:childTnLst>
                        <p:par>
                          <p:cTn id="101" fill="hold">
                            <p:stCondLst>
                              <p:cond delay="0"/>
                            </p:stCondLst>
                            <p:childTnLst>
                              <p:par>
                                <p:cTn id="102" presetID="18" presetClass="entr" presetSubtype="3" fill="hold" grpId="0" nodeType="clickEffect">
                                  <p:stCondLst>
                                    <p:cond delay="0"/>
                                  </p:stCondLst>
                                  <p:childTnLst>
                                    <p:set>
                                      <p:cBhvr>
                                        <p:cTn id="103" dur="1" fill="hold">
                                          <p:stCondLst>
                                            <p:cond delay="0"/>
                                          </p:stCondLst>
                                        </p:cTn>
                                        <p:tgtEl>
                                          <p:spTgt spid="8265"/>
                                        </p:tgtEl>
                                        <p:attrNameLst>
                                          <p:attrName>style.visibility</p:attrName>
                                        </p:attrNameLst>
                                      </p:cBhvr>
                                      <p:to>
                                        <p:strVal val="visible"/>
                                      </p:to>
                                    </p:set>
                                    <p:animEffect transition="in" filter="strips(upRight)">
                                      <p:cBhvr>
                                        <p:cTn id="104" dur="500"/>
                                        <p:tgtEl>
                                          <p:spTgt spid="8265"/>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3" fill="hold" grpId="0" nodeType="clickEffect">
                                  <p:stCondLst>
                                    <p:cond delay="0"/>
                                  </p:stCondLst>
                                  <p:childTnLst>
                                    <p:set>
                                      <p:cBhvr>
                                        <p:cTn id="108" dur="1" fill="hold">
                                          <p:stCondLst>
                                            <p:cond delay="0"/>
                                          </p:stCondLst>
                                        </p:cTn>
                                        <p:tgtEl>
                                          <p:spTgt spid="8267"/>
                                        </p:tgtEl>
                                        <p:attrNameLst>
                                          <p:attrName>style.visibility</p:attrName>
                                        </p:attrNameLst>
                                      </p:cBhvr>
                                      <p:to>
                                        <p:strVal val="visible"/>
                                      </p:to>
                                    </p:set>
                                    <p:animEffect transition="in" filter="strips(upRight)">
                                      <p:cBhvr>
                                        <p:cTn id="109" dur="500"/>
                                        <p:tgtEl>
                                          <p:spTgt spid="8267"/>
                                        </p:tgtEl>
                                      </p:cBhvr>
                                    </p:animEffect>
                                  </p:childTnLst>
                                </p:cTn>
                              </p:par>
                            </p:childTnLst>
                          </p:cTn>
                        </p:par>
                      </p:childTnLst>
                    </p:cTn>
                  </p:par>
                  <p:par>
                    <p:cTn id="110" fill="hold">
                      <p:stCondLst>
                        <p:cond delay="indefinite"/>
                      </p:stCondLst>
                      <p:childTnLst>
                        <p:par>
                          <p:cTn id="111" fill="hold">
                            <p:stCondLst>
                              <p:cond delay="0"/>
                            </p:stCondLst>
                            <p:childTnLst>
                              <p:par>
                                <p:cTn id="112" presetID="18" presetClass="entr" presetSubtype="3" fill="hold" grpId="0" nodeType="clickEffect">
                                  <p:stCondLst>
                                    <p:cond delay="0"/>
                                  </p:stCondLst>
                                  <p:childTnLst>
                                    <p:set>
                                      <p:cBhvr>
                                        <p:cTn id="113" dur="1" fill="hold">
                                          <p:stCondLst>
                                            <p:cond delay="0"/>
                                          </p:stCondLst>
                                        </p:cTn>
                                        <p:tgtEl>
                                          <p:spTgt spid="8264"/>
                                        </p:tgtEl>
                                        <p:attrNameLst>
                                          <p:attrName>style.visibility</p:attrName>
                                        </p:attrNameLst>
                                      </p:cBhvr>
                                      <p:to>
                                        <p:strVal val="visible"/>
                                      </p:to>
                                    </p:set>
                                    <p:animEffect transition="in" filter="strips(upRight)">
                                      <p:cBhvr>
                                        <p:cTn id="114" dur="500"/>
                                        <p:tgtEl>
                                          <p:spTgt spid="8264"/>
                                        </p:tgtEl>
                                      </p:cBhvr>
                                    </p:animEffect>
                                  </p:childTnLst>
                                </p:cTn>
                              </p:par>
                            </p:childTnLst>
                          </p:cTn>
                        </p:par>
                      </p:childTnLst>
                    </p:cTn>
                  </p:par>
                  <p:par>
                    <p:cTn id="115" fill="hold">
                      <p:stCondLst>
                        <p:cond delay="indefinite"/>
                      </p:stCondLst>
                      <p:childTnLst>
                        <p:par>
                          <p:cTn id="116" fill="hold">
                            <p:stCondLst>
                              <p:cond delay="0"/>
                            </p:stCondLst>
                            <p:childTnLst>
                              <p:par>
                                <p:cTn id="117" presetID="18" presetClass="entr" presetSubtype="3" fill="hold" grpId="0" nodeType="clickEffect">
                                  <p:stCondLst>
                                    <p:cond delay="0"/>
                                  </p:stCondLst>
                                  <p:childTnLst>
                                    <p:set>
                                      <p:cBhvr>
                                        <p:cTn id="118" dur="1" fill="hold">
                                          <p:stCondLst>
                                            <p:cond delay="0"/>
                                          </p:stCondLst>
                                        </p:cTn>
                                        <p:tgtEl>
                                          <p:spTgt spid="8268"/>
                                        </p:tgtEl>
                                        <p:attrNameLst>
                                          <p:attrName>style.visibility</p:attrName>
                                        </p:attrNameLst>
                                      </p:cBhvr>
                                      <p:to>
                                        <p:strVal val="visible"/>
                                      </p:to>
                                    </p:set>
                                    <p:animEffect transition="in" filter="strips(upRight)">
                                      <p:cBhvr>
                                        <p:cTn id="119" dur="500"/>
                                        <p:tgtEl>
                                          <p:spTgt spid="8268"/>
                                        </p:tgtEl>
                                      </p:cBhvr>
                                    </p:animEffect>
                                  </p:childTnLst>
                                </p:cTn>
                              </p:par>
                            </p:childTnLst>
                          </p:cTn>
                        </p:par>
                      </p:childTnLst>
                    </p:cTn>
                  </p:par>
                  <p:par>
                    <p:cTn id="120" fill="hold">
                      <p:stCondLst>
                        <p:cond delay="indefinite"/>
                      </p:stCondLst>
                      <p:childTnLst>
                        <p:par>
                          <p:cTn id="121" fill="hold">
                            <p:stCondLst>
                              <p:cond delay="0"/>
                            </p:stCondLst>
                            <p:childTnLst>
                              <p:par>
                                <p:cTn id="122" presetID="23" presetClass="entr" presetSubtype="16" fill="hold" grpId="0" nodeType="clickEffect">
                                  <p:stCondLst>
                                    <p:cond delay="0"/>
                                  </p:stCondLst>
                                  <p:childTnLst>
                                    <p:set>
                                      <p:cBhvr>
                                        <p:cTn id="123" dur="1" fill="hold">
                                          <p:stCondLst>
                                            <p:cond delay="0"/>
                                          </p:stCondLst>
                                        </p:cTn>
                                        <p:tgtEl>
                                          <p:spTgt spid="8266"/>
                                        </p:tgtEl>
                                        <p:attrNameLst>
                                          <p:attrName>style.visibility</p:attrName>
                                        </p:attrNameLst>
                                      </p:cBhvr>
                                      <p:to>
                                        <p:strVal val="visible"/>
                                      </p:to>
                                    </p:set>
                                    <p:anim calcmode="lin" valueType="num">
                                      <p:cBhvr>
                                        <p:cTn id="124" dur="500" fill="hold"/>
                                        <p:tgtEl>
                                          <p:spTgt spid="8266"/>
                                        </p:tgtEl>
                                        <p:attrNameLst>
                                          <p:attrName>ppt_w</p:attrName>
                                        </p:attrNameLst>
                                      </p:cBhvr>
                                      <p:tavLst>
                                        <p:tav tm="0">
                                          <p:val>
                                            <p:fltVal val="0"/>
                                          </p:val>
                                        </p:tav>
                                        <p:tav tm="100000">
                                          <p:val>
                                            <p:strVal val="#ppt_w"/>
                                          </p:val>
                                        </p:tav>
                                      </p:tavLst>
                                    </p:anim>
                                    <p:anim calcmode="lin" valueType="num">
                                      <p:cBhvr>
                                        <p:cTn id="125" dur="500" fill="hold"/>
                                        <p:tgtEl>
                                          <p:spTgt spid="8266"/>
                                        </p:tgtEl>
                                        <p:attrNameLst>
                                          <p:attrName>ppt_h</p:attrName>
                                        </p:attrNameLst>
                                      </p:cBhvr>
                                      <p:tavLst>
                                        <p:tav tm="0">
                                          <p:val>
                                            <p:fltVal val="0"/>
                                          </p:val>
                                        </p:tav>
                                        <p:tav tm="100000">
                                          <p:val>
                                            <p:strVal val="#ppt_h"/>
                                          </p:val>
                                        </p:tav>
                                      </p:tavLst>
                                    </p:anim>
                                  </p:childTnLst>
                                </p:cTn>
                              </p:par>
                            </p:childTnLst>
                          </p:cTn>
                        </p:par>
                      </p:childTnLst>
                    </p:cTn>
                  </p:par>
                  <p:par>
                    <p:cTn id="126" fill="hold">
                      <p:stCondLst>
                        <p:cond delay="indefinite"/>
                      </p:stCondLst>
                      <p:childTnLst>
                        <p:par>
                          <p:cTn id="127" fill="hold">
                            <p:stCondLst>
                              <p:cond delay="0"/>
                            </p:stCondLst>
                            <p:childTnLst>
                              <p:par>
                                <p:cTn id="128" presetID="18" presetClass="entr" presetSubtype="3" fill="hold" grpId="0" nodeType="clickEffect">
                                  <p:stCondLst>
                                    <p:cond delay="0"/>
                                  </p:stCondLst>
                                  <p:childTnLst>
                                    <p:set>
                                      <p:cBhvr>
                                        <p:cTn id="129" dur="1" fill="hold">
                                          <p:stCondLst>
                                            <p:cond delay="0"/>
                                          </p:stCondLst>
                                        </p:cTn>
                                        <p:tgtEl>
                                          <p:spTgt spid="8269"/>
                                        </p:tgtEl>
                                        <p:attrNameLst>
                                          <p:attrName>style.visibility</p:attrName>
                                        </p:attrNameLst>
                                      </p:cBhvr>
                                      <p:to>
                                        <p:strVal val="visible"/>
                                      </p:to>
                                    </p:set>
                                    <p:animEffect transition="in" filter="strips(upRight)">
                                      <p:cBhvr>
                                        <p:cTn id="130" dur="500"/>
                                        <p:tgtEl>
                                          <p:spTgt spid="8269"/>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3" fill="hold" nodeType="clickEffect">
                                  <p:stCondLst>
                                    <p:cond delay="0"/>
                                  </p:stCondLst>
                                  <p:childTnLst>
                                    <p:set>
                                      <p:cBhvr>
                                        <p:cTn id="134" dur="1" fill="hold">
                                          <p:stCondLst>
                                            <p:cond delay="0"/>
                                          </p:stCondLst>
                                        </p:cTn>
                                        <p:tgtEl>
                                          <p:spTgt spid="8272"/>
                                        </p:tgtEl>
                                        <p:attrNameLst>
                                          <p:attrName>style.visibility</p:attrName>
                                        </p:attrNameLst>
                                      </p:cBhvr>
                                      <p:to>
                                        <p:strVal val="visible"/>
                                      </p:to>
                                    </p:set>
                                    <p:animEffect transition="in" filter="strips(upRight)">
                                      <p:cBhvr>
                                        <p:cTn id="135" dur="500"/>
                                        <p:tgtEl>
                                          <p:spTgt spid="8272"/>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8273"/>
                                        </p:tgtEl>
                                        <p:attrNameLst>
                                          <p:attrName>style.visibility</p:attrName>
                                        </p:attrNameLst>
                                      </p:cBhvr>
                                      <p:to>
                                        <p:strVal val="visible"/>
                                      </p:to>
                                    </p:set>
                                    <p:animEffect transition="in" filter="wipe(left)">
                                      <p:cBhvr>
                                        <p:cTn id="140" dur="500"/>
                                        <p:tgtEl>
                                          <p:spTgt spid="8273"/>
                                        </p:tgtEl>
                                      </p:cBhvr>
                                    </p:animEffect>
                                  </p:childTnLst>
                                </p:cTn>
                              </p:par>
                            </p:childTnLst>
                          </p:cTn>
                        </p:par>
                      </p:childTnLst>
                    </p:cTn>
                  </p:par>
                  <p:par>
                    <p:cTn id="141" fill="hold">
                      <p:stCondLst>
                        <p:cond delay="indefinite"/>
                      </p:stCondLst>
                      <p:childTnLst>
                        <p:par>
                          <p:cTn id="142" fill="hold">
                            <p:stCondLst>
                              <p:cond delay="0"/>
                            </p:stCondLst>
                            <p:childTnLst>
                              <p:par>
                                <p:cTn id="143" presetID="18" presetClass="entr" presetSubtype="3" fill="hold" grpId="0" nodeType="clickEffect">
                                  <p:stCondLst>
                                    <p:cond delay="0"/>
                                  </p:stCondLst>
                                  <p:childTnLst>
                                    <p:set>
                                      <p:cBhvr>
                                        <p:cTn id="144" dur="1" fill="hold">
                                          <p:stCondLst>
                                            <p:cond delay="0"/>
                                          </p:stCondLst>
                                        </p:cTn>
                                        <p:tgtEl>
                                          <p:spTgt spid="8274"/>
                                        </p:tgtEl>
                                        <p:attrNameLst>
                                          <p:attrName>style.visibility</p:attrName>
                                        </p:attrNameLst>
                                      </p:cBhvr>
                                      <p:to>
                                        <p:strVal val="visible"/>
                                      </p:to>
                                    </p:set>
                                    <p:animEffect transition="in" filter="strips(upRight)">
                                      <p:cBhvr>
                                        <p:cTn id="145" dur="500"/>
                                        <p:tgtEl>
                                          <p:spTgt spid="8274"/>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3" fill="hold" grpId="0" nodeType="clickEffect">
                                  <p:stCondLst>
                                    <p:cond delay="0"/>
                                  </p:stCondLst>
                                  <p:childTnLst>
                                    <p:set>
                                      <p:cBhvr>
                                        <p:cTn id="149" dur="1" fill="hold">
                                          <p:stCondLst>
                                            <p:cond delay="0"/>
                                          </p:stCondLst>
                                        </p:cTn>
                                        <p:tgtEl>
                                          <p:spTgt spid="8275"/>
                                        </p:tgtEl>
                                        <p:attrNameLst>
                                          <p:attrName>style.visibility</p:attrName>
                                        </p:attrNameLst>
                                      </p:cBhvr>
                                      <p:to>
                                        <p:strVal val="visible"/>
                                      </p:to>
                                    </p:set>
                                    <p:animEffect transition="in" filter="strips(upRight)">
                                      <p:cBhvr>
                                        <p:cTn id="150" dur="500"/>
                                        <p:tgtEl>
                                          <p:spTgt spid="8275"/>
                                        </p:tgtEl>
                                      </p:cBhvr>
                                    </p:animEffect>
                                  </p:childTnLst>
                                </p:cTn>
                              </p:par>
                            </p:childTnLst>
                          </p:cTn>
                        </p:par>
                      </p:childTnLst>
                    </p:cTn>
                  </p:par>
                  <p:par>
                    <p:cTn id="151" fill="hold">
                      <p:stCondLst>
                        <p:cond delay="indefinite"/>
                      </p:stCondLst>
                      <p:childTnLst>
                        <p:par>
                          <p:cTn id="152" fill="hold">
                            <p:stCondLst>
                              <p:cond delay="0"/>
                            </p:stCondLst>
                            <p:childTnLst>
                              <p:par>
                                <p:cTn id="153" presetID="18" presetClass="entr" presetSubtype="3" fill="hold" grpId="0" nodeType="clickEffect">
                                  <p:stCondLst>
                                    <p:cond delay="0"/>
                                  </p:stCondLst>
                                  <p:childTnLst>
                                    <p:set>
                                      <p:cBhvr>
                                        <p:cTn id="154" dur="1" fill="hold">
                                          <p:stCondLst>
                                            <p:cond delay="0"/>
                                          </p:stCondLst>
                                        </p:cTn>
                                        <p:tgtEl>
                                          <p:spTgt spid="8276"/>
                                        </p:tgtEl>
                                        <p:attrNameLst>
                                          <p:attrName>style.visibility</p:attrName>
                                        </p:attrNameLst>
                                      </p:cBhvr>
                                      <p:to>
                                        <p:strVal val="visible"/>
                                      </p:to>
                                    </p:set>
                                    <p:animEffect transition="in" filter="strips(upRight)">
                                      <p:cBhvr>
                                        <p:cTn id="155" dur="500"/>
                                        <p:tgtEl>
                                          <p:spTgt spid="8276"/>
                                        </p:tgtEl>
                                      </p:cBhvr>
                                    </p:animEffect>
                                  </p:childTnLst>
                                </p:cTn>
                              </p:par>
                            </p:childTnLst>
                          </p:cTn>
                        </p:par>
                      </p:childTnLst>
                    </p:cTn>
                  </p:par>
                  <p:par>
                    <p:cTn id="156" fill="hold">
                      <p:stCondLst>
                        <p:cond delay="indefinite"/>
                      </p:stCondLst>
                      <p:childTnLst>
                        <p:par>
                          <p:cTn id="157" fill="hold">
                            <p:stCondLst>
                              <p:cond delay="0"/>
                            </p:stCondLst>
                            <p:childTnLst>
                              <p:par>
                                <p:cTn id="158" presetID="18" presetClass="entr" presetSubtype="3" fill="hold" grpId="0" nodeType="clickEffect">
                                  <p:stCondLst>
                                    <p:cond delay="0"/>
                                  </p:stCondLst>
                                  <p:childTnLst>
                                    <p:set>
                                      <p:cBhvr>
                                        <p:cTn id="159" dur="1" fill="hold">
                                          <p:stCondLst>
                                            <p:cond delay="0"/>
                                          </p:stCondLst>
                                        </p:cTn>
                                        <p:tgtEl>
                                          <p:spTgt spid="8277"/>
                                        </p:tgtEl>
                                        <p:attrNameLst>
                                          <p:attrName>style.visibility</p:attrName>
                                        </p:attrNameLst>
                                      </p:cBhvr>
                                      <p:to>
                                        <p:strVal val="visible"/>
                                      </p:to>
                                    </p:set>
                                    <p:animEffect transition="in" filter="strips(upRight)">
                                      <p:cBhvr>
                                        <p:cTn id="160" dur="500"/>
                                        <p:tgtEl>
                                          <p:spTgt spid="8277"/>
                                        </p:tgtEl>
                                      </p:cBhvr>
                                    </p:animEffect>
                                  </p:childTnLst>
                                </p:cTn>
                              </p:par>
                            </p:childTnLst>
                          </p:cTn>
                        </p:par>
                      </p:childTnLst>
                    </p:cTn>
                  </p:par>
                  <p:par>
                    <p:cTn id="161" fill="hold">
                      <p:stCondLst>
                        <p:cond delay="indefinite"/>
                      </p:stCondLst>
                      <p:childTnLst>
                        <p:par>
                          <p:cTn id="162" fill="hold">
                            <p:stCondLst>
                              <p:cond delay="0"/>
                            </p:stCondLst>
                            <p:childTnLst>
                              <p:par>
                                <p:cTn id="163" presetID="23" presetClass="entr" presetSubtype="16" fill="hold" grpId="0" nodeType="clickEffect">
                                  <p:stCondLst>
                                    <p:cond delay="0"/>
                                  </p:stCondLst>
                                  <p:childTnLst>
                                    <p:set>
                                      <p:cBhvr>
                                        <p:cTn id="164" dur="1" fill="hold">
                                          <p:stCondLst>
                                            <p:cond delay="0"/>
                                          </p:stCondLst>
                                        </p:cTn>
                                        <p:tgtEl>
                                          <p:spTgt spid="8278"/>
                                        </p:tgtEl>
                                        <p:attrNameLst>
                                          <p:attrName>style.visibility</p:attrName>
                                        </p:attrNameLst>
                                      </p:cBhvr>
                                      <p:to>
                                        <p:strVal val="visible"/>
                                      </p:to>
                                    </p:set>
                                    <p:anim calcmode="lin" valueType="num">
                                      <p:cBhvr>
                                        <p:cTn id="165" dur="500" fill="hold"/>
                                        <p:tgtEl>
                                          <p:spTgt spid="8278"/>
                                        </p:tgtEl>
                                        <p:attrNameLst>
                                          <p:attrName>ppt_w</p:attrName>
                                        </p:attrNameLst>
                                      </p:cBhvr>
                                      <p:tavLst>
                                        <p:tav tm="0">
                                          <p:val>
                                            <p:fltVal val="0"/>
                                          </p:val>
                                        </p:tav>
                                        <p:tav tm="100000">
                                          <p:val>
                                            <p:strVal val="#ppt_w"/>
                                          </p:val>
                                        </p:tav>
                                      </p:tavLst>
                                    </p:anim>
                                    <p:anim calcmode="lin" valueType="num">
                                      <p:cBhvr>
                                        <p:cTn id="166" dur="500" fill="hold"/>
                                        <p:tgtEl>
                                          <p:spTgt spid="8278"/>
                                        </p:tgtEl>
                                        <p:attrNameLst>
                                          <p:attrName>ppt_h</p:attrName>
                                        </p:attrNameLst>
                                      </p:cBhvr>
                                      <p:tavLst>
                                        <p:tav tm="0">
                                          <p:val>
                                            <p:fltVal val="0"/>
                                          </p:val>
                                        </p:tav>
                                        <p:tav tm="100000">
                                          <p:val>
                                            <p:strVal val="#ppt_h"/>
                                          </p:val>
                                        </p:tav>
                                      </p:tavLst>
                                    </p:anim>
                                  </p:childTnLst>
                                </p:cTn>
                              </p:par>
                            </p:childTnLst>
                          </p:cTn>
                        </p:par>
                      </p:childTnLst>
                    </p:cTn>
                  </p:par>
                  <p:par>
                    <p:cTn id="167" fill="hold">
                      <p:stCondLst>
                        <p:cond delay="indefinite"/>
                      </p:stCondLst>
                      <p:childTnLst>
                        <p:par>
                          <p:cTn id="168" fill="hold">
                            <p:stCondLst>
                              <p:cond delay="0"/>
                            </p:stCondLst>
                            <p:childTnLst>
                              <p:par>
                                <p:cTn id="169" presetID="18" presetClass="entr" presetSubtype="3" fill="hold" grpId="0" nodeType="clickEffect">
                                  <p:stCondLst>
                                    <p:cond delay="0"/>
                                  </p:stCondLst>
                                  <p:childTnLst>
                                    <p:set>
                                      <p:cBhvr>
                                        <p:cTn id="170" dur="1" fill="hold">
                                          <p:stCondLst>
                                            <p:cond delay="0"/>
                                          </p:stCondLst>
                                        </p:cTn>
                                        <p:tgtEl>
                                          <p:spTgt spid="8280"/>
                                        </p:tgtEl>
                                        <p:attrNameLst>
                                          <p:attrName>style.visibility</p:attrName>
                                        </p:attrNameLst>
                                      </p:cBhvr>
                                      <p:to>
                                        <p:strVal val="visible"/>
                                      </p:to>
                                    </p:set>
                                    <p:animEffect transition="in" filter="strips(upRight)">
                                      <p:cBhvr>
                                        <p:cTn id="171" dur="500"/>
                                        <p:tgtEl>
                                          <p:spTgt spid="8280"/>
                                        </p:tgtEl>
                                      </p:cBhvr>
                                    </p:animEffect>
                                  </p:childTnLst>
                                </p:cTn>
                              </p:par>
                            </p:childTnLst>
                          </p:cTn>
                        </p:par>
                      </p:childTnLst>
                    </p:cTn>
                  </p:par>
                  <p:par>
                    <p:cTn id="172" fill="hold">
                      <p:stCondLst>
                        <p:cond delay="indefinite"/>
                      </p:stCondLst>
                      <p:childTnLst>
                        <p:par>
                          <p:cTn id="173" fill="hold">
                            <p:stCondLst>
                              <p:cond delay="0"/>
                            </p:stCondLst>
                            <p:childTnLst>
                              <p:par>
                                <p:cTn id="174" presetID="18" presetClass="entr" presetSubtype="3" fill="hold" grpId="0" nodeType="clickEffect">
                                  <p:stCondLst>
                                    <p:cond delay="0"/>
                                  </p:stCondLst>
                                  <p:childTnLst>
                                    <p:set>
                                      <p:cBhvr>
                                        <p:cTn id="175" dur="1" fill="hold">
                                          <p:stCondLst>
                                            <p:cond delay="0"/>
                                          </p:stCondLst>
                                        </p:cTn>
                                        <p:tgtEl>
                                          <p:spTgt spid="8279"/>
                                        </p:tgtEl>
                                        <p:attrNameLst>
                                          <p:attrName>style.visibility</p:attrName>
                                        </p:attrNameLst>
                                      </p:cBhvr>
                                      <p:to>
                                        <p:strVal val="visible"/>
                                      </p:to>
                                    </p:set>
                                    <p:animEffect transition="in" filter="strips(upRight)">
                                      <p:cBhvr>
                                        <p:cTn id="176" dur="500"/>
                                        <p:tgtEl>
                                          <p:spTgt spid="8279"/>
                                        </p:tgtEl>
                                      </p:cBhvr>
                                    </p:animEffect>
                                  </p:childTnLst>
                                </p:cTn>
                              </p:par>
                            </p:childTnLst>
                          </p:cTn>
                        </p:par>
                      </p:childTnLst>
                    </p:cTn>
                  </p:par>
                  <p:par>
                    <p:cTn id="177" fill="hold">
                      <p:stCondLst>
                        <p:cond delay="indefinite"/>
                      </p:stCondLst>
                      <p:childTnLst>
                        <p:par>
                          <p:cTn id="178" fill="hold">
                            <p:stCondLst>
                              <p:cond delay="0"/>
                            </p:stCondLst>
                            <p:childTnLst>
                              <p:par>
                                <p:cTn id="179" presetID="4" presetClass="entr" presetSubtype="16" fill="hold" grpId="0" nodeType="clickEffect">
                                  <p:stCondLst>
                                    <p:cond delay="0"/>
                                  </p:stCondLst>
                                  <p:childTnLst>
                                    <p:set>
                                      <p:cBhvr>
                                        <p:cTn id="180" dur="1" fill="hold">
                                          <p:stCondLst>
                                            <p:cond delay="0"/>
                                          </p:stCondLst>
                                        </p:cTn>
                                        <p:tgtEl>
                                          <p:spTgt spid="8328"/>
                                        </p:tgtEl>
                                        <p:attrNameLst>
                                          <p:attrName>style.visibility</p:attrName>
                                        </p:attrNameLst>
                                      </p:cBhvr>
                                      <p:to>
                                        <p:strVal val="visible"/>
                                      </p:to>
                                    </p:set>
                                    <p:animEffect transition="in" filter="box(in)">
                                      <p:cBhvr>
                                        <p:cTn id="181" dur="500"/>
                                        <p:tgtEl>
                                          <p:spTgt spid="8328"/>
                                        </p:tgtEl>
                                      </p:cBhvr>
                                    </p:animEffect>
                                  </p:childTnLst>
                                </p:cTn>
                              </p:par>
                            </p:childTnLst>
                          </p:cTn>
                        </p:par>
                      </p:childTnLst>
                    </p:cTn>
                  </p:par>
                  <p:par>
                    <p:cTn id="182" fill="hold">
                      <p:stCondLst>
                        <p:cond delay="indefinite"/>
                      </p:stCondLst>
                      <p:childTnLst>
                        <p:par>
                          <p:cTn id="183" fill="hold">
                            <p:stCondLst>
                              <p:cond delay="0"/>
                            </p:stCondLst>
                            <p:childTnLst>
                              <p:par>
                                <p:cTn id="184" presetID="4" presetClass="entr" presetSubtype="16" fill="hold" grpId="0" nodeType="clickEffect">
                                  <p:stCondLst>
                                    <p:cond delay="0"/>
                                  </p:stCondLst>
                                  <p:childTnLst>
                                    <p:set>
                                      <p:cBhvr>
                                        <p:cTn id="185" dur="1" fill="hold">
                                          <p:stCondLst>
                                            <p:cond delay="0"/>
                                          </p:stCondLst>
                                        </p:cTn>
                                        <p:tgtEl>
                                          <p:spTgt spid="8329"/>
                                        </p:tgtEl>
                                        <p:attrNameLst>
                                          <p:attrName>style.visibility</p:attrName>
                                        </p:attrNameLst>
                                      </p:cBhvr>
                                      <p:to>
                                        <p:strVal val="visible"/>
                                      </p:to>
                                    </p:set>
                                    <p:animEffect transition="in" filter="box(in)">
                                      <p:cBhvr>
                                        <p:cTn id="186" dur="500"/>
                                        <p:tgtEl>
                                          <p:spTgt spid="8329"/>
                                        </p:tgtEl>
                                      </p:cBhvr>
                                    </p:animEffect>
                                  </p:childTnLst>
                                </p:cTn>
                              </p:par>
                            </p:childTnLst>
                          </p:cTn>
                        </p:par>
                      </p:childTnLst>
                    </p:cTn>
                  </p:par>
                  <p:par>
                    <p:cTn id="187" fill="hold">
                      <p:stCondLst>
                        <p:cond delay="indefinite"/>
                      </p:stCondLst>
                      <p:childTnLst>
                        <p:par>
                          <p:cTn id="188" fill="hold">
                            <p:stCondLst>
                              <p:cond delay="0"/>
                            </p:stCondLst>
                            <p:childTnLst>
                              <p:par>
                                <p:cTn id="189" presetID="4" presetClass="entr" presetSubtype="16" fill="hold" grpId="0" nodeType="clickEffect">
                                  <p:stCondLst>
                                    <p:cond delay="0"/>
                                  </p:stCondLst>
                                  <p:childTnLst>
                                    <p:set>
                                      <p:cBhvr>
                                        <p:cTn id="190" dur="1" fill="hold">
                                          <p:stCondLst>
                                            <p:cond delay="0"/>
                                          </p:stCondLst>
                                        </p:cTn>
                                        <p:tgtEl>
                                          <p:spTgt spid="8330"/>
                                        </p:tgtEl>
                                        <p:attrNameLst>
                                          <p:attrName>style.visibility</p:attrName>
                                        </p:attrNameLst>
                                      </p:cBhvr>
                                      <p:to>
                                        <p:strVal val="visible"/>
                                      </p:to>
                                    </p:set>
                                    <p:animEffect transition="in" filter="box(in)">
                                      <p:cBhvr>
                                        <p:cTn id="191" dur="500"/>
                                        <p:tgtEl>
                                          <p:spTgt spid="8330"/>
                                        </p:tgtEl>
                                      </p:cBhvr>
                                    </p:animEffect>
                                  </p:childTnLst>
                                </p:cTn>
                              </p:par>
                            </p:childTnLst>
                          </p:cTn>
                        </p:par>
                      </p:childTnLst>
                    </p:cTn>
                  </p:par>
                  <p:par>
                    <p:cTn id="192" fill="hold">
                      <p:stCondLst>
                        <p:cond delay="indefinite"/>
                      </p:stCondLst>
                      <p:childTnLst>
                        <p:par>
                          <p:cTn id="193" fill="hold">
                            <p:stCondLst>
                              <p:cond delay="0"/>
                            </p:stCondLst>
                            <p:childTnLst>
                              <p:par>
                                <p:cTn id="194" presetID="4" presetClass="entr" presetSubtype="16" fill="hold" grpId="0" nodeType="clickEffect">
                                  <p:stCondLst>
                                    <p:cond delay="0"/>
                                  </p:stCondLst>
                                  <p:childTnLst>
                                    <p:set>
                                      <p:cBhvr>
                                        <p:cTn id="195" dur="1" fill="hold">
                                          <p:stCondLst>
                                            <p:cond delay="0"/>
                                          </p:stCondLst>
                                        </p:cTn>
                                        <p:tgtEl>
                                          <p:spTgt spid="8331"/>
                                        </p:tgtEl>
                                        <p:attrNameLst>
                                          <p:attrName>style.visibility</p:attrName>
                                        </p:attrNameLst>
                                      </p:cBhvr>
                                      <p:to>
                                        <p:strVal val="visible"/>
                                      </p:to>
                                    </p:set>
                                    <p:animEffect transition="in" filter="box(in)">
                                      <p:cBhvr>
                                        <p:cTn id="196" dur="500"/>
                                        <p:tgtEl>
                                          <p:spTgt spid="8331"/>
                                        </p:tgtEl>
                                      </p:cBhvr>
                                    </p:animEffect>
                                  </p:childTnLst>
                                </p:cTn>
                              </p:par>
                            </p:childTnLst>
                          </p:cTn>
                        </p:par>
                      </p:childTnLst>
                    </p:cTn>
                  </p:par>
                  <p:par>
                    <p:cTn id="197" fill="hold">
                      <p:stCondLst>
                        <p:cond delay="indefinite"/>
                      </p:stCondLst>
                      <p:childTnLst>
                        <p:par>
                          <p:cTn id="198" fill="hold">
                            <p:stCondLst>
                              <p:cond delay="0"/>
                            </p:stCondLst>
                            <p:childTnLst>
                              <p:par>
                                <p:cTn id="199" presetID="22" presetClass="entr" presetSubtype="8" fill="hold" grpId="0" nodeType="clickEffect">
                                  <p:stCondLst>
                                    <p:cond delay="0"/>
                                  </p:stCondLst>
                                  <p:childTnLst>
                                    <p:set>
                                      <p:cBhvr>
                                        <p:cTn id="200" dur="1" fill="hold">
                                          <p:stCondLst>
                                            <p:cond delay="0"/>
                                          </p:stCondLst>
                                        </p:cTn>
                                        <p:tgtEl>
                                          <p:spTgt spid="79"/>
                                        </p:tgtEl>
                                        <p:attrNameLst>
                                          <p:attrName>style.visibility</p:attrName>
                                        </p:attrNameLst>
                                      </p:cBhvr>
                                      <p:to>
                                        <p:strVal val="visible"/>
                                      </p:to>
                                    </p:set>
                                    <p:animEffect transition="in" filter="wipe(left)">
                                      <p:cBhvr>
                                        <p:cTn id="201" dur="500"/>
                                        <p:tgtEl>
                                          <p:spTgt spid="79"/>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8" fill="hold" nodeType="clickEffect">
                                  <p:stCondLst>
                                    <p:cond delay="0"/>
                                  </p:stCondLst>
                                  <p:childTnLst>
                                    <p:set>
                                      <p:cBhvr>
                                        <p:cTn id="205" dur="1" fill="hold">
                                          <p:stCondLst>
                                            <p:cond delay="0"/>
                                          </p:stCondLst>
                                        </p:cTn>
                                        <p:tgtEl>
                                          <p:spTgt spid="80"/>
                                        </p:tgtEl>
                                        <p:attrNameLst>
                                          <p:attrName>style.visibility</p:attrName>
                                        </p:attrNameLst>
                                      </p:cBhvr>
                                      <p:to>
                                        <p:strVal val="visible"/>
                                      </p:to>
                                    </p:set>
                                    <p:animEffect transition="in" filter="wipe(left)">
                                      <p:cBhvr>
                                        <p:cTn id="206" dur="3000"/>
                                        <p:tgtEl>
                                          <p:spTgt spid="80"/>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grpId="0" nodeType="clickEffect">
                                  <p:stCondLst>
                                    <p:cond delay="0"/>
                                  </p:stCondLst>
                                  <p:childTnLst>
                                    <p:set>
                                      <p:cBhvr>
                                        <p:cTn id="210" dur="1" fill="hold">
                                          <p:stCondLst>
                                            <p:cond delay="0"/>
                                          </p:stCondLst>
                                        </p:cTn>
                                        <p:tgtEl>
                                          <p:spTgt spid="84"/>
                                        </p:tgtEl>
                                        <p:attrNameLst>
                                          <p:attrName>style.visibility</p:attrName>
                                        </p:attrNameLst>
                                      </p:cBhvr>
                                      <p:to>
                                        <p:strVal val="visible"/>
                                      </p:to>
                                    </p:set>
                                    <p:animEffect transition="in" filter="wipe(left)">
                                      <p:cBhvr>
                                        <p:cTn id="211" dur="500"/>
                                        <p:tgtEl>
                                          <p:spTgt spid="84"/>
                                        </p:tgtEl>
                                      </p:cBhvr>
                                    </p:animEffect>
                                  </p:childTnLst>
                                </p:cTn>
                              </p:par>
                            </p:childTnLst>
                          </p:cTn>
                        </p:par>
                      </p:childTnLst>
                    </p:cTn>
                  </p:par>
                  <p:par>
                    <p:cTn id="212" fill="hold">
                      <p:stCondLst>
                        <p:cond delay="indefinite"/>
                      </p:stCondLst>
                      <p:childTnLst>
                        <p:par>
                          <p:cTn id="213" fill="hold">
                            <p:stCondLst>
                              <p:cond delay="0"/>
                            </p:stCondLst>
                            <p:childTnLst>
                              <p:par>
                                <p:cTn id="214" presetID="18" presetClass="entr" presetSubtype="3" fill="hold" grpId="0" nodeType="clickEffect">
                                  <p:stCondLst>
                                    <p:cond delay="0"/>
                                  </p:stCondLst>
                                  <p:childTnLst>
                                    <p:set>
                                      <p:cBhvr>
                                        <p:cTn id="215" dur="1" fill="hold">
                                          <p:stCondLst>
                                            <p:cond delay="0"/>
                                          </p:stCondLst>
                                        </p:cTn>
                                        <p:tgtEl>
                                          <p:spTgt spid="87"/>
                                        </p:tgtEl>
                                        <p:attrNameLst>
                                          <p:attrName>style.visibility</p:attrName>
                                        </p:attrNameLst>
                                      </p:cBhvr>
                                      <p:to>
                                        <p:strVal val="visible"/>
                                      </p:to>
                                    </p:set>
                                    <p:animEffect transition="in" filter="strips(upRight)">
                                      <p:cBhvr>
                                        <p:cTn id="216" dur="500"/>
                                        <p:tgtEl>
                                          <p:spTgt spid="87"/>
                                        </p:tgtEl>
                                      </p:cBhvr>
                                    </p:animEffec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grpId="0" nodeType="clickEffect">
                                  <p:stCondLst>
                                    <p:cond delay="0"/>
                                  </p:stCondLst>
                                  <p:childTnLst>
                                    <p:set>
                                      <p:cBhvr>
                                        <p:cTn id="220" dur="1" fill="hold">
                                          <p:stCondLst>
                                            <p:cond delay="499"/>
                                          </p:stCondLst>
                                        </p:cTn>
                                        <p:tgtEl>
                                          <p:spTgt spid="94"/>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18" presetClass="entr" presetSubtype="3" fill="hold" grpId="0" nodeType="clickEffect">
                                  <p:stCondLst>
                                    <p:cond delay="0"/>
                                  </p:stCondLst>
                                  <p:childTnLst>
                                    <p:set>
                                      <p:cBhvr>
                                        <p:cTn id="224" dur="1" fill="hold">
                                          <p:stCondLst>
                                            <p:cond delay="0"/>
                                          </p:stCondLst>
                                        </p:cTn>
                                        <p:tgtEl>
                                          <p:spTgt spid="90"/>
                                        </p:tgtEl>
                                        <p:attrNameLst>
                                          <p:attrName>style.visibility</p:attrName>
                                        </p:attrNameLst>
                                      </p:cBhvr>
                                      <p:to>
                                        <p:strVal val="visible"/>
                                      </p:to>
                                    </p:set>
                                    <p:animEffect transition="in" filter="strips(upRight)">
                                      <p:cBhvr>
                                        <p:cTn id="225" dur="500"/>
                                        <p:tgtEl>
                                          <p:spTgt spid="90"/>
                                        </p:tgtEl>
                                      </p:cBhvr>
                                    </p:animEffect>
                                  </p:childTnLst>
                                </p:cTn>
                              </p:par>
                            </p:childTnLst>
                          </p:cTn>
                        </p:par>
                      </p:childTnLst>
                    </p:cTn>
                  </p:par>
                  <p:par>
                    <p:cTn id="226" fill="hold">
                      <p:stCondLst>
                        <p:cond delay="indefinite"/>
                      </p:stCondLst>
                      <p:childTnLst>
                        <p:par>
                          <p:cTn id="227" fill="hold">
                            <p:stCondLst>
                              <p:cond delay="0"/>
                            </p:stCondLst>
                            <p:childTnLst>
                              <p:par>
                                <p:cTn id="228" presetID="1" presetClass="entr" presetSubtype="0" fill="hold" grpId="0" nodeType="clickEffect">
                                  <p:stCondLst>
                                    <p:cond delay="0"/>
                                  </p:stCondLst>
                                  <p:childTnLst>
                                    <p:set>
                                      <p:cBhvr>
                                        <p:cTn id="229" dur="1" fill="hold">
                                          <p:stCondLst>
                                            <p:cond delay="499"/>
                                          </p:stCondLst>
                                        </p:cTn>
                                        <p:tgtEl>
                                          <p:spTgt spid="95"/>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8" presetClass="entr" presetSubtype="3" fill="hold" grpId="0" nodeType="clickEffect">
                                  <p:stCondLst>
                                    <p:cond delay="0"/>
                                  </p:stCondLst>
                                  <p:childTnLst>
                                    <p:set>
                                      <p:cBhvr>
                                        <p:cTn id="233" dur="1" fill="hold">
                                          <p:stCondLst>
                                            <p:cond delay="0"/>
                                          </p:stCondLst>
                                        </p:cTn>
                                        <p:tgtEl>
                                          <p:spTgt spid="93"/>
                                        </p:tgtEl>
                                        <p:attrNameLst>
                                          <p:attrName>style.visibility</p:attrName>
                                        </p:attrNameLst>
                                      </p:cBhvr>
                                      <p:to>
                                        <p:strVal val="visible"/>
                                      </p:to>
                                    </p:set>
                                    <p:animEffect transition="in" filter="strips(upRight)">
                                      <p:cBhvr>
                                        <p:cTn id="234" dur="500"/>
                                        <p:tgtEl>
                                          <p:spTgt spid="93"/>
                                        </p:tgtEl>
                                      </p:cBhvr>
                                    </p:animEffec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499"/>
                                          </p:stCondLst>
                                        </p:cTn>
                                        <p:tgtEl>
                                          <p:spTgt spid="96"/>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8" presetClass="entr" presetSubtype="3" fill="hold" grpId="0" nodeType="clickEffect">
                                  <p:stCondLst>
                                    <p:cond delay="0"/>
                                  </p:stCondLst>
                                  <p:childTnLst>
                                    <p:set>
                                      <p:cBhvr>
                                        <p:cTn id="242" dur="1" fill="hold">
                                          <p:stCondLst>
                                            <p:cond delay="0"/>
                                          </p:stCondLst>
                                        </p:cTn>
                                        <p:tgtEl>
                                          <p:spTgt spid="92"/>
                                        </p:tgtEl>
                                        <p:attrNameLst>
                                          <p:attrName>style.visibility</p:attrName>
                                        </p:attrNameLst>
                                      </p:cBhvr>
                                      <p:to>
                                        <p:strVal val="visible"/>
                                      </p:to>
                                    </p:set>
                                    <p:animEffect transition="in" filter="strips(upRight)">
                                      <p:cBhvr>
                                        <p:cTn id="243" dur="500"/>
                                        <p:tgtEl>
                                          <p:spTgt spid="92"/>
                                        </p:tgtEl>
                                      </p:cBhvr>
                                    </p:animEffect>
                                  </p:childTnLst>
                                </p:cTn>
                              </p:par>
                            </p:childTnLst>
                          </p:cTn>
                        </p:par>
                      </p:childTnLst>
                    </p:cTn>
                  </p:par>
                  <p:par>
                    <p:cTn id="244" fill="hold">
                      <p:stCondLst>
                        <p:cond delay="indefinite"/>
                      </p:stCondLst>
                      <p:childTnLst>
                        <p:par>
                          <p:cTn id="245" fill="hold">
                            <p:stCondLst>
                              <p:cond delay="0"/>
                            </p:stCondLst>
                            <p:childTnLst>
                              <p:par>
                                <p:cTn id="246" presetID="1" presetClass="entr" presetSubtype="0" fill="hold" grpId="0" nodeType="clickEffect">
                                  <p:stCondLst>
                                    <p:cond delay="0"/>
                                  </p:stCondLst>
                                  <p:childTnLst>
                                    <p:set>
                                      <p:cBhvr>
                                        <p:cTn id="247" dur="1" fill="hold">
                                          <p:stCondLst>
                                            <p:cond delay="499"/>
                                          </p:stCondLst>
                                        </p:cTn>
                                        <p:tgtEl>
                                          <p:spTgt spid="97"/>
                                        </p:tgtEl>
                                        <p:attrNameLst>
                                          <p:attrName>style.visibility</p:attrName>
                                        </p:attrNameLst>
                                      </p:cBhvr>
                                      <p:to>
                                        <p:strVal val="visible"/>
                                      </p:to>
                                    </p:set>
                                  </p:childTnLst>
                                </p:cTn>
                              </p:par>
                            </p:childTnLst>
                          </p:cTn>
                        </p:par>
                      </p:childTnLst>
                    </p:cTn>
                  </p:par>
                  <p:par>
                    <p:cTn id="248" fill="hold">
                      <p:stCondLst>
                        <p:cond delay="indefinite"/>
                      </p:stCondLst>
                      <p:childTnLst>
                        <p:par>
                          <p:cTn id="249" fill="hold">
                            <p:stCondLst>
                              <p:cond delay="0"/>
                            </p:stCondLst>
                            <p:childTnLst>
                              <p:par>
                                <p:cTn id="250" presetID="18" presetClass="entr" presetSubtype="3" fill="hold" grpId="0" nodeType="clickEffect">
                                  <p:stCondLst>
                                    <p:cond delay="0"/>
                                  </p:stCondLst>
                                  <p:childTnLst>
                                    <p:set>
                                      <p:cBhvr>
                                        <p:cTn id="251" dur="1" fill="hold">
                                          <p:stCondLst>
                                            <p:cond delay="0"/>
                                          </p:stCondLst>
                                        </p:cTn>
                                        <p:tgtEl>
                                          <p:spTgt spid="91"/>
                                        </p:tgtEl>
                                        <p:attrNameLst>
                                          <p:attrName>style.visibility</p:attrName>
                                        </p:attrNameLst>
                                      </p:cBhvr>
                                      <p:to>
                                        <p:strVal val="visible"/>
                                      </p:to>
                                    </p:set>
                                    <p:animEffect transition="in" filter="strips(upRight)">
                                      <p:cBhvr>
                                        <p:cTn id="252" dur="500"/>
                                        <p:tgtEl>
                                          <p:spTgt spid="91"/>
                                        </p:tgtEl>
                                      </p:cBhvr>
                                    </p:animEffect>
                                  </p:childTnLst>
                                </p:cTn>
                              </p:par>
                            </p:childTnLst>
                          </p:cTn>
                        </p:par>
                      </p:childTnLst>
                    </p:cTn>
                  </p:par>
                  <p:par>
                    <p:cTn id="253" fill="hold">
                      <p:stCondLst>
                        <p:cond delay="indefinite"/>
                      </p:stCondLst>
                      <p:childTnLst>
                        <p:par>
                          <p:cTn id="254" fill="hold">
                            <p:stCondLst>
                              <p:cond delay="0"/>
                            </p:stCondLst>
                            <p:childTnLst>
                              <p:par>
                                <p:cTn id="255" presetID="1" presetClass="entr" presetSubtype="0" fill="hold" grpId="0" nodeType="clickEffect">
                                  <p:stCondLst>
                                    <p:cond delay="0"/>
                                  </p:stCondLst>
                                  <p:childTnLst>
                                    <p:set>
                                      <p:cBhvr>
                                        <p:cTn id="256" dur="1" fill="hold">
                                          <p:stCondLst>
                                            <p:cond delay="499"/>
                                          </p:stCondLst>
                                        </p:cTn>
                                        <p:tgtEl>
                                          <p:spTgt spid="98"/>
                                        </p:tgtEl>
                                        <p:attrNameLst>
                                          <p:attrName>style.visibility</p:attrName>
                                        </p:attrNameLst>
                                      </p:cBhvr>
                                      <p:to>
                                        <p:strVal val="visible"/>
                                      </p:to>
                                    </p:set>
                                  </p:childTnLst>
                                </p:cTn>
                              </p:par>
                            </p:childTnLst>
                          </p:cTn>
                        </p:par>
                      </p:childTnLst>
                    </p:cTn>
                  </p:par>
                  <p:par>
                    <p:cTn id="257" fill="hold">
                      <p:stCondLst>
                        <p:cond delay="indefinite"/>
                      </p:stCondLst>
                      <p:childTnLst>
                        <p:par>
                          <p:cTn id="258" fill="hold">
                            <p:stCondLst>
                              <p:cond delay="0"/>
                            </p:stCondLst>
                            <p:childTnLst>
                              <p:par>
                                <p:cTn id="259" presetID="18" presetClass="entr" presetSubtype="3" fill="hold" grpId="0" nodeType="clickEffect">
                                  <p:stCondLst>
                                    <p:cond delay="0"/>
                                  </p:stCondLst>
                                  <p:childTnLst>
                                    <p:set>
                                      <p:cBhvr>
                                        <p:cTn id="260" dur="1" fill="hold">
                                          <p:stCondLst>
                                            <p:cond delay="0"/>
                                          </p:stCondLst>
                                        </p:cTn>
                                        <p:tgtEl>
                                          <p:spTgt spid="89"/>
                                        </p:tgtEl>
                                        <p:attrNameLst>
                                          <p:attrName>style.visibility</p:attrName>
                                        </p:attrNameLst>
                                      </p:cBhvr>
                                      <p:to>
                                        <p:strVal val="visible"/>
                                      </p:to>
                                    </p:set>
                                    <p:animEffect transition="in" filter="strips(upRight)">
                                      <p:cBhvr>
                                        <p:cTn id="261" dur="500"/>
                                        <p:tgtEl>
                                          <p:spTgt spid="89"/>
                                        </p:tgtEl>
                                      </p:cBhvr>
                                    </p:animEffec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499"/>
                                          </p:stCondLst>
                                        </p:cTn>
                                        <p:tgtEl>
                                          <p:spTgt spid="99"/>
                                        </p:tgtEl>
                                        <p:attrNameLst>
                                          <p:attrName>style.visibility</p:attrName>
                                        </p:attrNameLst>
                                      </p:cBhvr>
                                      <p:to>
                                        <p:strVal val="visible"/>
                                      </p:to>
                                    </p:set>
                                  </p:childTnLst>
                                </p:cTn>
                              </p:par>
                            </p:childTnLst>
                          </p:cTn>
                        </p:par>
                      </p:childTnLst>
                    </p:cTn>
                  </p:par>
                  <p:par>
                    <p:cTn id="266" fill="hold">
                      <p:stCondLst>
                        <p:cond delay="indefinite"/>
                      </p:stCondLst>
                      <p:childTnLst>
                        <p:par>
                          <p:cTn id="267" fill="hold">
                            <p:stCondLst>
                              <p:cond delay="0"/>
                            </p:stCondLst>
                            <p:childTnLst>
                              <p:par>
                                <p:cTn id="268" presetID="18" presetClass="entr" presetSubtype="3" fill="hold" grpId="0" nodeType="clickEffect">
                                  <p:stCondLst>
                                    <p:cond delay="0"/>
                                  </p:stCondLst>
                                  <p:childTnLst>
                                    <p:set>
                                      <p:cBhvr>
                                        <p:cTn id="269" dur="1" fill="hold">
                                          <p:stCondLst>
                                            <p:cond delay="0"/>
                                          </p:stCondLst>
                                        </p:cTn>
                                        <p:tgtEl>
                                          <p:spTgt spid="88"/>
                                        </p:tgtEl>
                                        <p:attrNameLst>
                                          <p:attrName>style.visibility</p:attrName>
                                        </p:attrNameLst>
                                      </p:cBhvr>
                                      <p:to>
                                        <p:strVal val="visible"/>
                                      </p:to>
                                    </p:set>
                                    <p:animEffect transition="in" filter="strips(upRight)">
                                      <p:cBhvr>
                                        <p:cTn id="270" dur="500"/>
                                        <p:tgtEl>
                                          <p:spTgt spid="88"/>
                                        </p:tgtEl>
                                      </p:cBhvr>
                                    </p:animEffect>
                                  </p:childTnLst>
                                </p:cTn>
                              </p:par>
                            </p:childTnLst>
                          </p:cTn>
                        </p:par>
                      </p:childTnLst>
                    </p:cTn>
                  </p:par>
                  <p:par>
                    <p:cTn id="271" fill="hold">
                      <p:stCondLst>
                        <p:cond delay="indefinite"/>
                      </p:stCondLst>
                      <p:childTnLst>
                        <p:par>
                          <p:cTn id="272" fill="hold">
                            <p:stCondLst>
                              <p:cond delay="0"/>
                            </p:stCondLst>
                            <p:childTnLst>
                              <p:par>
                                <p:cTn id="273" presetID="1" presetClass="entr" presetSubtype="0" fill="hold" grpId="0" nodeType="clickEffect">
                                  <p:stCondLst>
                                    <p:cond delay="0"/>
                                  </p:stCondLst>
                                  <p:childTnLst>
                                    <p:set>
                                      <p:cBhvr>
                                        <p:cTn id="274" dur="1" fill="hold">
                                          <p:stCondLst>
                                            <p:cond delay="499"/>
                                          </p:stCondLst>
                                        </p:cTn>
                                        <p:tgtEl>
                                          <p:spTgt spid="100"/>
                                        </p:tgtEl>
                                        <p:attrNameLst>
                                          <p:attrName>style.visibility</p:attrName>
                                        </p:attrNameLst>
                                      </p:cBhvr>
                                      <p:to>
                                        <p:strVal val="visible"/>
                                      </p:to>
                                    </p:set>
                                  </p:childTnLst>
                                </p:cTn>
                              </p:par>
                            </p:childTnLst>
                          </p:cTn>
                        </p:par>
                      </p:childTnLst>
                    </p:cTn>
                  </p:par>
                  <p:par>
                    <p:cTn id="275" fill="hold">
                      <p:stCondLst>
                        <p:cond delay="indefinite"/>
                      </p:stCondLst>
                      <p:childTnLst>
                        <p:par>
                          <p:cTn id="276" fill="hold">
                            <p:stCondLst>
                              <p:cond delay="0"/>
                            </p:stCondLst>
                            <p:childTnLst>
                              <p:par>
                                <p:cTn id="277" presetID="18" presetClass="entr" presetSubtype="3" fill="hold" grpId="0" nodeType="clickEffect">
                                  <p:stCondLst>
                                    <p:cond delay="0"/>
                                  </p:stCondLst>
                                  <p:childTnLst>
                                    <p:set>
                                      <p:cBhvr>
                                        <p:cTn id="278" dur="1" fill="hold">
                                          <p:stCondLst>
                                            <p:cond delay="0"/>
                                          </p:stCondLst>
                                        </p:cTn>
                                        <p:tgtEl>
                                          <p:spTgt spid="86"/>
                                        </p:tgtEl>
                                        <p:attrNameLst>
                                          <p:attrName>style.visibility</p:attrName>
                                        </p:attrNameLst>
                                      </p:cBhvr>
                                      <p:to>
                                        <p:strVal val="visible"/>
                                      </p:to>
                                    </p:set>
                                    <p:animEffect transition="in" filter="strips(upRight)">
                                      <p:cBhvr>
                                        <p:cTn id="279" dur="500"/>
                                        <p:tgtEl>
                                          <p:spTgt spid="86"/>
                                        </p:tgtEl>
                                      </p:cBhvr>
                                    </p:animEffect>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grpId="0" nodeType="clickEffect">
                                  <p:stCondLst>
                                    <p:cond delay="0"/>
                                  </p:stCondLst>
                                  <p:childTnLst>
                                    <p:set>
                                      <p:cBhvr>
                                        <p:cTn id="283" dur="1" fill="hold">
                                          <p:stCondLst>
                                            <p:cond delay="499"/>
                                          </p:stCondLst>
                                        </p:cTn>
                                        <p:tgtEl>
                                          <p:spTgt spid="101"/>
                                        </p:tgtEl>
                                        <p:attrNameLst>
                                          <p:attrName>style.visibility</p:attrName>
                                        </p:attrNameLst>
                                      </p:cBhvr>
                                      <p:to>
                                        <p:strVal val="visible"/>
                                      </p:to>
                                    </p:set>
                                  </p:childTnLst>
                                </p:cTn>
                              </p:par>
                            </p:childTnLst>
                          </p:cTn>
                        </p:par>
                      </p:childTnLst>
                    </p:cTn>
                  </p:par>
                  <p:par>
                    <p:cTn id="284" fill="hold">
                      <p:stCondLst>
                        <p:cond delay="indefinite"/>
                      </p:stCondLst>
                      <p:childTnLst>
                        <p:par>
                          <p:cTn id="285" fill="hold">
                            <p:stCondLst>
                              <p:cond delay="0"/>
                            </p:stCondLst>
                            <p:childTnLst>
                              <p:par>
                                <p:cTn id="286" presetID="18" presetClass="entr" presetSubtype="3" fill="hold" grpId="0" nodeType="clickEffect">
                                  <p:stCondLst>
                                    <p:cond delay="0"/>
                                  </p:stCondLst>
                                  <p:childTnLst>
                                    <p:set>
                                      <p:cBhvr>
                                        <p:cTn id="287" dur="1" fill="hold">
                                          <p:stCondLst>
                                            <p:cond delay="0"/>
                                          </p:stCondLst>
                                        </p:cTn>
                                        <p:tgtEl>
                                          <p:spTgt spid="85"/>
                                        </p:tgtEl>
                                        <p:attrNameLst>
                                          <p:attrName>style.visibility</p:attrName>
                                        </p:attrNameLst>
                                      </p:cBhvr>
                                      <p:to>
                                        <p:strVal val="visible"/>
                                      </p:to>
                                    </p:set>
                                    <p:animEffect transition="in" filter="strips(upRight)">
                                      <p:cBhvr>
                                        <p:cTn id="288" dur="500"/>
                                        <p:tgtEl>
                                          <p:spTgt spid="85"/>
                                        </p:tgtEl>
                                      </p:cBhvr>
                                    </p:animEffect>
                                  </p:childTnLst>
                                </p:cTn>
                              </p:par>
                            </p:childTnLst>
                          </p:cTn>
                        </p:par>
                      </p:childTnLst>
                    </p:cTn>
                  </p:par>
                  <p:par>
                    <p:cTn id="289" fill="hold">
                      <p:stCondLst>
                        <p:cond delay="indefinite"/>
                      </p:stCondLst>
                      <p:childTnLst>
                        <p:par>
                          <p:cTn id="290" fill="hold">
                            <p:stCondLst>
                              <p:cond delay="0"/>
                            </p:stCondLst>
                            <p:childTnLst>
                              <p:par>
                                <p:cTn id="291" presetID="23" presetClass="entr" presetSubtype="16" fill="hold" grpId="0" nodeType="clickEffect">
                                  <p:stCondLst>
                                    <p:cond delay="0"/>
                                  </p:stCondLst>
                                  <p:childTnLst>
                                    <p:set>
                                      <p:cBhvr>
                                        <p:cTn id="292" dur="1" fill="hold">
                                          <p:stCondLst>
                                            <p:cond delay="0"/>
                                          </p:stCondLst>
                                        </p:cTn>
                                        <p:tgtEl>
                                          <p:spTgt spid="102"/>
                                        </p:tgtEl>
                                        <p:attrNameLst>
                                          <p:attrName>style.visibility</p:attrName>
                                        </p:attrNameLst>
                                      </p:cBhvr>
                                      <p:to>
                                        <p:strVal val="visible"/>
                                      </p:to>
                                    </p:set>
                                    <p:anim calcmode="lin" valueType="num">
                                      <p:cBhvr>
                                        <p:cTn id="293" dur="500" fill="hold"/>
                                        <p:tgtEl>
                                          <p:spTgt spid="102"/>
                                        </p:tgtEl>
                                        <p:attrNameLst>
                                          <p:attrName>ppt_w</p:attrName>
                                        </p:attrNameLst>
                                      </p:cBhvr>
                                      <p:tavLst>
                                        <p:tav tm="0">
                                          <p:val>
                                            <p:fltVal val="0"/>
                                          </p:val>
                                        </p:tav>
                                        <p:tav tm="100000">
                                          <p:val>
                                            <p:strVal val="#ppt_w"/>
                                          </p:val>
                                        </p:tav>
                                      </p:tavLst>
                                    </p:anim>
                                    <p:anim calcmode="lin" valueType="num">
                                      <p:cBhvr>
                                        <p:cTn id="294" dur="500" fill="hold"/>
                                        <p:tgtEl>
                                          <p:spTgt spid="102"/>
                                        </p:tgtEl>
                                        <p:attrNameLst>
                                          <p:attrName>ppt_h</p:attrName>
                                        </p:attrNameLst>
                                      </p:cBhvr>
                                      <p:tavLst>
                                        <p:tav tm="0">
                                          <p:val>
                                            <p:fltVal val="0"/>
                                          </p:val>
                                        </p:tav>
                                        <p:tav tm="100000">
                                          <p:val>
                                            <p:strVal val="#ppt_h"/>
                                          </p:val>
                                        </p:tav>
                                      </p:tavLst>
                                    </p:anim>
                                  </p:childTnLst>
                                </p:cTn>
                              </p:par>
                            </p:childTnLst>
                          </p:cTn>
                        </p:par>
                      </p:childTnLst>
                    </p:cTn>
                  </p:par>
                  <p:par>
                    <p:cTn id="295" fill="hold">
                      <p:stCondLst>
                        <p:cond delay="indefinite"/>
                      </p:stCondLst>
                      <p:childTnLst>
                        <p:par>
                          <p:cTn id="296" fill="hold">
                            <p:stCondLst>
                              <p:cond delay="0"/>
                            </p:stCondLst>
                            <p:childTnLst>
                              <p:par>
                                <p:cTn id="297" presetID="23" presetClass="entr" presetSubtype="16" fill="hold" nodeType="clickEffect">
                                  <p:stCondLst>
                                    <p:cond delay="0"/>
                                  </p:stCondLst>
                                  <p:childTnLst>
                                    <p:set>
                                      <p:cBhvr>
                                        <p:cTn id="298" dur="1" fill="hold">
                                          <p:stCondLst>
                                            <p:cond delay="0"/>
                                          </p:stCondLst>
                                        </p:cTn>
                                        <p:tgtEl>
                                          <p:spTgt spid="107"/>
                                        </p:tgtEl>
                                        <p:attrNameLst>
                                          <p:attrName>style.visibility</p:attrName>
                                        </p:attrNameLst>
                                      </p:cBhvr>
                                      <p:to>
                                        <p:strVal val="visible"/>
                                      </p:to>
                                    </p:set>
                                    <p:anim calcmode="lin" valueType="num">
                                      <p:cBhvr>
                                        <p:cTn id="299" dur="500" fill="hold"/>
                                        <p:tgtEl>
                                          <p:spTgt spid="107"/>
                                        </p:tgtEl>
                                        <p:attrNameLst>
                                          <p:attrName>ppt_w</p:attrName>
                                        </p:attrNameLst>
                                      </p:cBhvr>
                                      <p:tavLst>
                                        <p:tav tm="0">
                                          <p:val>
                                            <p:fltVal val="0"/>
                                          </p:val>
                                        </p:tav>
                                        <p:tav tm="100000">
                                          <p:val>
                                            <p:strVal val="#ppt_w"/>
                                          </p:val>
                                        </p:tav>
                                      </p:tavLst>
                                    </p:anim>
                                    <p:anim calcmode="lin" valueType="num">
                                      <p:cBhvr>
                                        <p:cTn id="300" dur="500" fill="hold"/>
                                        <p:tgtEl>
                                          <p:spTgt spid="107"/>
                                        </p:tgtEl>
                                        <p:attrNameLst>
                                          <p:attrName>ppt_h</p:attrName>
                                        </p:attrNameLst>
                                      </p:cBhvr>
                                      <p:tavLst>
                                        <p:tav tm="0">
                                          <p:val>
                                            <p:fltVal val="0"/>
                                          </p:val>
                                        </p:tav>
                                        <p:tav tm="100000">
                                          <p:val>
                                            <p:strVal val="#ppt_h"/>
                                          </p:val>
                                        </p:tav>
                                      </p:tavLst>
                                    </p:anim>
                                  </p:childTnLst>
                                </p:cTn>
                              </p:par>
                            </p:childTnLst>
                          </p:cTn>
                        </p:par>
                      </p:childTnLst>
                    </p:cTn>
                  </p:par>
                  <p:par>
                    <p:cTn id="301" fill="hold">
                      <p:stCondLst>
                        <p:cond delay="indefinite"/>
                      </p:stCondLst>
                      <p:childTnLst>
                        <p:par>
                          <p:cTn id="302" fill="hold">
                            <p:stCondLst>
                              <p:cond delay="0"/>
                            </p:stCondLst>
                            <p:childTnLst>
                              <p:par>
                                <p:cTn id="303" presetID="22" presetClass="entr" presetSubtype="1" fill="hold" nodeType="clickEffect">
                                  <p:stCondLst>
                                    <p:cond delay="0"/>
                                  </p:stCondLst>
                                  <p:childTnLst>
                                    <p:set>
                                      <p:cBhvr>
                                        <p:cTn id="304" dur="1" fill="hold">
                                          <p:stCondLst>
                                            <p:cond delay="0"/>
                                          </p:stCondLst>
                                        </p:cTn>
                                        <p:tgtEl>
                                          <p:spTgt spid="113"/>
                                        </p:tgtEl>
                                        <p:attrNameLst>
                                          <p:attrName>style.visibility</p:attrName>
                                        </p:attrNameLst>
                                      </p:cBhvr>
                                      <p:to>
                                        <p:strVal val="visible"/>
                                      </p:to>
                                    </p:set>
                                    <p:animEffect transition="in" filter="wipe(up)">
                                      <p:cBhvr>
                                        <p:cTn id="305" dur="500"/>
                                        <p:tgtEl>
                                          <p:spTgt spid="113"/>
                                        </p:tgtEl>
                                      </p:cBhvr>
                                    </p:animEffect>
                                  </p:childTnLst>
                                </p:cTn>
                              </p:par>
                            </p:childTnLst>
                          </p:cTn>
                        </p:par>
                      </p:childTnLst>
                    </p:cTn>
                  </p:par>
                  <p:par>
                    <p:cTn id="306" fill="hold">
                      <p:stCondLst>
                        <p:cond delay="indefinite"/>
                      </p:stCondLst>
                      <p:childTnLst>
                        <p:par>
                          <p:cTn id="307" fill="hold">
                            <p:stCondLst>
                              <p:cond delay="0"/>
                            </p:stCondLst>
                            <p:childTnLst>
                              <p:par>
                                <p:cTn id="308" presetID="23" presetClass="entr" presetSubtype="16" fill="hold" nodeType="clickEffect">
                                  <p:stCondLst>
                                    <p:cond delay="0"/>
                                  </p:stCondLst>
                                  <p:childTnLst>
                                    <p:set>
                                      <p:cBhvr>
                                        <p:cTn id="309" dur="1" fill="hold">
                                          <p:stCondLst>
                                            <p:cond delay="0"/>
                                          </p:stCondLst>
                                        </p:cTn>
                                        <p:tgtEl>
                                          <p:spTgt spid="110"/>
                                        </p:tgtEl>
                                        <p:attrNameLst>
                                          <p:attrName>style.visibility</p:attrName>
                                        </p:attrNameLst>
                                      </p:cBhvr>
                                      <p:to>
                                        <p:strVal val="visible"/>
                                      </p:to>
                                    </p:set>
                                    <p:anim calcmode="lin" valueType="num">
                                      <p:cBhvr>
                                        <p:cTn id="310" dur="500" fill="hold"/>
                                        <p:tgtEl>
                                          <p:spTgt spid="110"/>
                                        </p:tgtEl>
                                        <p:attrNameLst>
                                          <p:attrName>ppt_w</p:attrName>
                                        </p:attrNameLst>
                                      </p:cBhvr>
                                      <p:tavLst>
                                        <p:tav tm="0">
                                          <p:val>
                                            <p:fltVal val="0"/>
                                          </p:val>
                                        </p:tav>
                                        <p:tav tm="100000">
                                          <p:val>
                                            <p:strVal val="#ppt_w"/>
                                          </p:val>
                                        </p:tav>
                                      </p:tavLst>
                                    </p:anim>
                                    <p:anim calcmode="lin" valueType="num">
                                      <p:cBhvr>
                                        <p:cTn id="311" dur="500" fill="hold"/>
                                        <p:tgtEl>
                                          <p:spTgt spid="110"/>
                                        </p:tgtEl>
                                        <p:attrNameLst>
                                          <p:attrName>ppt_h</p:attrName>
                                        </p:attrNameLst>
                                      </p:cBhvr>
                                      <p:tavLst>
                                        <p:tav tm="0">
                                          <p:val>
                                            <p:fltVal val="0"/>
                                          </p:val>
                                        </p:tav>
                                        <p:tav tm="100000">
                                          <p:val>
                                            <p:strVal val="#ppt_h"/>
                                          </p:val>
                                        </p:tav>
                                      </p:tavLst>
                                    </p:anim>
                                  </p:childTnLst>
                                </p:cTn>
                              </p:par>
                            </p:childTnLst>
                          </p:cTn>
                        </p:par>
                      </p:childTnLst>
                    </p:cTn>
                  </p:par>
                  <p:par>
                    <p:cTn id="312" fill="hold">
                      <p:stCondLst>
                        <p:cond delay="indefinite"/>
                      </p:stCondLst>
                      <p:childTnLst>
                        <p:par>
                          <p:cTn id="313" fill="hold">
                            <p:stCondLst>
                              <p:cond delay="0"/>
                            </p:stCondLst>
                            <p:childTnLst>
                              <p:par>
                                <p:cTn id="314" presetID="23" presetClass="entr" presetSubtype="16" fill="hold" nodeType="clickEffect">
                                  <p:stCondLst>
                                    <p:cond delay="0"/>
                                  </p:stCondLst>
                                  <p:childTnLst>
                                    <p:set>
                                      <p:cBhvr>
                                        <p:cTn id="315" dur="1" fill="hold">
                                          <p:stCondLst>
                                            <p:cond delay="0"/>
                                          </p:stCondLst>
                                        </p:cTn>
                                        <p:tgtEl>
                                          <p:spTgt spid="103"/>
                                        </p:tgtEl>
                                        <p:attrNameLst>
                                          <p:attrName>style.visibility</p:attrName>
                                        </p:attrNameLst>
                                      </p:cBhvr>
                                      <p:to>
                                        <p:strVal val="visible"/>
                                      </p:to>
                                    </p:set>
                                    <p:anim calcmode="lin" valueType="num">
                                      <p:cBhvr>
                                        <p:cTn id="316" dur="500" fill="hold"/>
                                        <p:tgtEl>
                                          <p:spTgt spid="103"/>
                                        </p:tgtEl>
                                        <p:attrNameLst>
                                          <p:attrName>ppt_w</p:attrName>
                                        </p:attrNameLst>
                                      </p:cBhvr>
                                      <p:tavLst>
                                        <p:tav tm="0">
                                          <p:val>
                                            <p:fltVal val="0"/>
                                          </p:val>
                                        </p:tav>
                                        <p:tav tm="100000">
                                          <p:val>
                                            <p:strVal val="#ppt_w"/>
                                          </p:val>
                                        </p:tav>
                                      </p:tavLst>
                                    </p:anim>
                                    <p:anim calcmode="lin" valueType="num">
                                      <p:cBhvr>
                                        <p:cTn id="317" dur="500" fill="hold"/>
                                        <p:tgtEl>
                                          <p:spTgt spid="103"/>
                                        </p:tgtEl>
                                        <p:attrNameLst>
                                          <p:attrName>ppt_h</p:attrName>
                                        </p:attrNameLst>
                                      </p:cBhvr>
                                      <p:tavLst>
                                        <p:tav tm="0">
                                          <p:val>
                                            <p:fltVal val="0"/>
                                          </p:val>
                                        </p:tav>
                                        <p:tav tm="100000">
                                          <p:val>
                                            <p:strVal val="#ppt_h"/>
                                          </p:val>
                                        </p:tav>
                                      </p:tavLst>
                                    </p:anim>
                                  </p:childTnLst>
                                </p:cTn>
                              </p:par>
                            </p:childTnLst>
                          </p:cTn>
                        </p:par>
                      </p:childTnLst>
                    </p:cTn>
                  </p:par>
                  <p:par>
                    <p:cTn id="318" fill="hold">
                      <p:stCondLst>
                        <p:cond delay="indefinite"/>
                      </p:stCondLst>
                      <p:childTnLst>
                        <p:par>
                          <p:cTn id="319" fill="hold">
                            <p:stCondLst>
                              <p:cond delay="0"/>
                            </p:stCondLst>
                            <p:childTnLst>
                              <p:par>
                                <p:cTn id="320" presetID="22" presetClass="entr" presetSubtype="1" fill="hold" nodeType="clickEffect">
                                  <p:stCondLst>
                                    <p:cond delay="0"/>
                                  </p:stCondLst>
                                  <p:childTnLst>
                                    <p:set>
                                      <p:cBhvr>
                                        <p:cTn id="321" dur="1" fill="hold">
                                          <p:stCondLst>
                                            <p:cond delay="0"/>
                                          </p:stCondLst>
                                        </p:cTn>
                                        <p:tgtEl>
                                          <p:spTgt spid="116"/>
                                        </p:tgtEl>
                                        <p:attrNameLst>
                                          <p:attrName>style.visibility</p:attrName>
                                        </p:attrNameLst>
                                      </p:cBhvr>
                                      <p:to>
                                        <p:strVal val="visible"/>
                                      </p:to>
                                    </p:set>
                                    <p:animEffect transition="in" filter="wipe(up)">
                                      <p:cBhvr>
                                        <p:cTn id="322"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46" grpId="0" autoUpdateAnimBg="0"/>
      <p:bldP spid="8248" grpId="0" animBg="1"/>
      <p:bldP spid="8250" grpId="0" animBg="1"/>
      <p:bldP spid="8249" grpId="0" animBg="1"/>
      <p:bldP spid="8251" grpId="0" animBg="1"/>
      <p:bldP spid="8252" grpId="0" autoUpdateAnimBg="0"/>
      <p:bldP spid="8253" grpId="0" autoUpdateAnimBg="0"/>
      <p:bldP spid="8255" grpId="0" animBg="1"/>
      <p:bldP spid="8256" grpId="0" animBg="1"/>
      <p:bldP spid="8257" grpId="0" animBg="1"/>
      <p:bldP spid="8258" grpId="0" animBg="1"/>
      <p:bldP spid="8259" grpId="0" autoUpdateAnimBg="0"/>
      <p:bldP spid="8260" grpId="0" autoUpdateAnimBg="0"/>
      <p:bldP spid="8261" grpId="0" animBg="1"/>
      <p:bldP spid="8263" grpId="0" animBg="1"/>
      <p:bldP spid="8264" grpId="0" animBg="1"/>
      <p:bldP spid="8265" grpId="0" animBg="1"/>
      <p:bldP spid="8266" grpId="0" animBg="1"/>
      <p:bldP spid="8267" grpId="0" autoUpdateAnimBg="0"/>
      <p:bldP spid="8268" grpId="0" autoUpdateAnimBg="0"/>
      <p:bldP spid="8269" grpId="0" animBg="1"/>
      <p:bldP spid="8273" grpId="0" animBg="1"/>
      <p:bldP spid="8274" grpId="0" animBg="1"/>
      <p:bldP spid="8275" grpId="0" autoUpdateAnimBg="0"/>
      <p:bldP spid="8276" grpId="0" animBg="1"/>
      <p:bldP spid="8277" grpId="0" autoUpdateAnimBg="0"/>
      <p:bldP spid="8278" grpId="0" animBg="1"/>
      <p:bldP spid="8279" grpId="0" animBg="1"/>
      <p:bldP spid="8280" grpId="0" animBg="1"/>
      <p:bldP spid="8328" grpId="0" animBg="1"/>
      <p:bldP spid="8329" grpId="0" animBg="1"/>
      <p:bldP spid="8330" grpId="0" animBg="1"/>
      <p:bldP spid="8331" grpId="0" animBg="1"/>
      <p:bldP spid="78" grpId="0"/>
      <p:bldP spid="79"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utoUpdateAnimBg="0"/>
      <p:bldP spid="95" grpId="0" autoUpdateAnimBg="0"/>
      <p:bldP spid="96" grpId="0" autoUpdateAnimBg="0"/>
      <p:bldP spid="97" grpId="0" autoUpdateAnimBg="0"/>
      <p:bldP spid="98" grpId="0" autoUpdateAnimBg="0"/>
      <p:bldP spid="99" grpId="0" autoUpdateAnimBg="0"/>
      <p:bldP spid="100" grpId="0" autoUpdateAnimBg="0"/>
      <p:bldP spid="101" grpId="0" autoUpdateAnimBg="0"/>
      <p:bldP spid="10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5250" y="158750"/>
            <a:ext cx="8869363" cy="915988"/>
          </a:xfrm>
          <a:prstGeom prst="rect">
            <a:avLst/>
          </a:prstGeom>
          <a:noFill/>
          <a:ln w="9525">
            <a:noFill/>
            <a:miter lim="800000"/>
            <a:headEnd/>
            <a:tailEnd/>
          </a:ln>
        </p:spPr>
        <p:txBody>
          <a:bodyPr>
            <a:spAutoFit/>
          </a:bodyPr>
          <a:lstStyle/>
          <a:p>
            <a:pPr algn="just">
              <a:spcBef>
                <a:spcPct val="50000"/>
              </a:spcBef>
            </a:pPr>
            <a:r>
              <a:rPr lang="tr-TR" sz="1800" b="1" dirty="0">
                <a:solidFill>
                  <a:schemeClr val="tx2"/>
                </a:solidFill>
                <a:latin typeface="Calibri" pitchFamily="34" charset="0"/>
              </a:rPr>
              <a:t>Sonsuzluk.</a:t>
            </a:r>
            <a:r>
              <a:rPr lang="tr-TR" sz="1800" b="1" dirty="0">
                <a:solidFill>
                  <a:srgbClr val="0000FF"/>
                </a:solidFill>
                <a:latin typeface="Calibri" pitchFamily="34" charset="0"/>
              </a:rPr>
              <a:t> Reel sayılar sistemi </a:t>
            </a:r>
            <a:r>
              <a:rPr lang="tr-TR" sz="1800" dirty="0">
                <a:solidFill>
                  <a:srgbClr val="0000FF"/>
                </a:solidFill>
                <a:latin typeface="Calibri" pitchFamily="34" charset="0"/>
              </a:rPr>
              <a:t>ℝ</a:t>
            </a:r>
            <a:r>
              <a:rPr lang="tr-TR" sz="1800" b="1" dirty="0">
                <a:solidFill>
                  <a:srgbClr val="0000FF"/>
                </a:solidFill>
                <a:latin typeface="Calibri" pitchFamily="34" charset="0"/>
              </a:rPr>
              <a:t> ye her reel sayıdan büyük olduğu kabul edilen  </a:t>
            </a:r>
            <a:r>
              <a:rPr lang="tr-TR" sz="1800" b="1" dirty="0">
                <a:solidFill>
                  <a:srgbClr val="FF0000"/>
                </a:solidFill>
                <a:latin typeface="Calibri" pitchFamily="34" charset="0"/>
                <a:sym typeface="Symbol" pitchFamily="18" charset="2"/>
              </a:rPr>
              <a:t></a:t>
            </a:r>
            <a:r>
              <a:rPr lang="tr-TR" sz="1800" b="1" dirty="0">
                <a:solidFill>
                  <a:srgbClr val="0000FF"/>
                </a:solidFill>
                <a:latin typeface="Calibri" pitchFamily="34" charset="0"/>
                <a:sym typeface="Symbol" pitchFamily="18" charset="2"/>
              </a:rPr>
              <a:t> (</a:t>
            </a:r>
            <a:r>
              <a:rPr lang="tr-TR" sz="1800" b="1" dirty="0">
                <a:solidFill>
                  <a:srgbClr val="FF0000"/>
                </a:solidFill>
                <a:latin typeface="Calibri" pitchFamily="34" charset="0"/>
                <a:sym typeface="Symbol" pitchFamily="18" charset="2"/>
              </a:rPr>
              <a:t>sonsuz</a:t>
            </a:r>
            <a:r>
              <a:rPr lang="tr-TR" sz="1800" b="1" dirty="0">
                <a:solidFill>
                  <a:srgbClr val="0000FF"/>
                </a:solidFill>
                <a:latin typeface="Calibri" pitchFamily="34" charset="0"/>
                <a:sym typeface="Symbol" pitchFamily="18" charset="2"/>
              </a:rPr>
              <a:t>) sembolü  ve  her reel sayıdan küçük olduğu kabul edilen - (</a:t>
            </a:r>
            <a:r>
              <a:rPr lang="tr-TR" sz="1800" b="1" dirty="0">
                <a:solidFill>
                  <a:srgbClr val="FF0000"/>
                </a:solidFill>
                <a:latin typeface="Calibri" pitchFamily="34" charset="0"/>
                <a:sym typeface="Symbol" pitchFamily="18" charset="2"/>
              </a:rPr>
              <a:t>eksi</a:t>
            </a:r>
            <a:r>
              <a:rPr lang="tr-TR" sz="1800" b="1" dirty="0">
                <a:solidFill>
                  <a:srgbClr val="0000FF"/>
                </a:solidFill>
                <a:latin typeface="Calibri" pitchFamily="34" charset="0"/>
                <a:sym typeface="Symbol" pitchFamily="18" charset="2"/>
              </a:rPr>
              <a:t> </a:t>
            </a:r>
            <a:r>
              <a:rPr lang="tr-TR" sz="1800" b="1" dirty="0">
                <a:solidFill>
                  <a:srgbClr val="FF0000"/>
                </a:solidFill>
                <a:latin typeface="Calibri" pitchFamily="34" charset="0"/>
                <a:sym typeface="Symbol" pitchFamily="18" charset="2"/>
              </a:rPr>
              <a:t>sonsuz</a:t>
            </a:r>
            <a:r>
              <a:rPr lang="tr-TR" sz="1800" b="1" dirty="0">
                <a:solidFill>
                  <a:srgbClr val="0000FF"/>
                </a:solidFill>
                <a:latin typeface="Calibri" pitchFamily="34" charset="0"/>
                <a:sym typeface="Symbol" pitchFamily="18" charset="2"/>
              </a:rPr>
              <a:t>) </a:t>
            </a:r>
            <a:r>
              <a:rPr lang="tr-TR" sz="1800" b="1" dirty="0" smtClean="0">
                <a:solidFill>
                  <a:srgbClr val="0000FF"/>
                </a:solidFill>
                <a:latin typeface="Calibri" pitchFamily="34" charset="0"/>
                <a:sym typeface="Symbol" pitchFamily="18" charset="2"/>
              </a:rPr>
              <a:t>sembolü </a:t>
            </a:r>
            <a:r>
              <a:rPr lang="tr-TR" sz="1800" b="1" dirty="0">
                <a:solidFill>
                  <a:srgbClr val="0000FF"/>
                </a:solidFill>
                <a:latin typeface="Calibri" pitchFamily="34" charset="0"/>
                <a:sym typeface="Symbol" pitchFamily="18" charset="2"/>
              </a:rPr>
              <a:t>katılarak </a:t>
            </a:r>
            <a:r>
              <a:rPr lang="tr-TR" sz="1800" b="1" dirty="0">
                <a:solidFill>
                  <a:srgbClr val="FF0000"/>
                </a:solidFill>
                <a:latin typeface="Calibri" pitchFamily="34" charset="0"/>
                <a:sym typeface="Symbol" pitchFamily="18" charset="2"/>
              </a:rPr>
              <a:t>sonsuz aralıklar </a:t>
            </a:r>
            <a:r>
              <a:rPr lang="tr-TR" sz="1800" b="1" dirty="0">
                <a:solidFill>
                  <a:srgbClr val="0000FF"/>
                </a:solidFill>
                <a:latin typeface="Calibri" pitchFamily="34" charset="0"/>
                <a:sym typeface="Symbol" pitchFamily="18" charset="2"/>
              </a:rPr>
              <a:t>tanımlanır:</a:t>
            </a:r>
          </a:p>
        </p:txBody>
      </p:sp>
      <p:sp>
        <p:nvSpPr>
          <p:cNvPr id="28" name="Metin kutusu 27"/>
          <p:cNvSpPr txBox="1"/>
          <p:nvPr/>
        </p:nvSpPr>
        <p:spPr>
          <a:xfrm>
            <a:off x="251520" y="1166630"/>
            <a:ext cx="936104" cy="369332"/>
          </a:xfrm>
          <a:prstGeom prst="rect">
            <a:avLst/>
          </a:prstGeom>
          <a:noFill/>
        </p:spPr>
        <p:txBody>
          <a:bodyPr wrap="square" rtlCol="0">
            <a:spAutoFit/>
          </a:bodyPr>
          <a:lstStyle/>
          <a:p>
            <a:r>
              <a:rPr lang="tr-TR" sz="1800" i="1" dirty="0" smtClean="0">
                <a:solidFill>
                  <a:srgbClr val="0000FF"/>
                </a:solidFill>
                <a:latin typeface="Calibri" pitchFamily="34" charset="0"/>
              </a:rPr>
              <a:t>a </a:t>
            </a:r>
            <a:r>
              <a:rPr lang="tr-TR" sz="1800" dirty="0">
                <a:solidFill>
                  <a:srgbClr val="0000FF"/>
                </a:solidFill>
                <a:latin typeface="Calibri" pitchFamily="34" charset="0"/>
                <a:sym typeface="Symbol" pitchFamily="18" charset="2"/>
              </a:rPr>
              <a:t></a:t>
            </a:r>
            <a:r>
              <a:rPr lang="tr-TR" sz="1800" i="1" dirty="0">
                <a:solidFill>
                  <a:srgbClr val="0000FF"/>
                </a:solidFill>
                <a:latin typeface="Calibri" pitchFamily="34" charset="0"/>
                <a:sym typeface="Symbol" pitchFamily="18" charset="2"/>
              </a:rPr>
              <a:t> </a:t>
            </a:r>
            <a:r>
              <a:rPr lang="tr-TR" sz="1800" dirty="0" smtClean="0">
                <a:solidFill>
                  <a:srgbClr val="0000FF"/>
                </a:solidFill>
                <a:latin typeface="Calibri" pitchFamily="34" charset="0"/>
              </a:rPr>
              <a:t>ℝ</a:t>
            </a:r>
            <a:endParaRPr lang="tr-TR" sz="1800" dirty="0"/>
          </a:p>
        </p:txBody>
      </p:sp>
      <p:graphicFrame>
        <p:nvGraphicFramePr>
          <p:cNvPr id="32" name="Object 48"/>
          <p:cNvGraphicFramePr>
            <a:graphicFrameLocks noChangeAspect="1"/>
          </p:cNvGraphicFramePr>
          <p:nvPr>
            <p:extLst>
              <p:ext uri="{D42A27DB-BD31-4B8C-83A1-F6EECF244321}">
                <p14:modId xmlns:p14="http://schemas.microsoft.com/office/powerpoint/2010/main" val="3425407011"/>
              </p:ext>
            </p:extLst>
          </p:nvPr>
        </p:nvGraphicFramePr>
        <p:xfrm>
          <a:off x="714375" y="1883855"/>
          <a:ext cx="1725613" cy="323850"/>
        </p:xfrm>
        <a:graphic>
          <a:graphicData uri="http://schemas.openxmlformats.org/presentationml/2006/ole">
            <mc:AlternateContent xmlns:mc="http://schemas.openxmlformats.org/markup-compatibility/2006">
              <mc:Choice xmlns:v="urn:schemas-microsoft-com:vml" Requires="v">
                <p:oleObj spid="_x0000_s10262" name="Denklem" r:id="rId3" imgW="1079280" imgH="203040" progId="Equation.3">
                  <p:embed/>
                </p:oleObj>
              </mc:Choice>
              <mc:Fallback>
                <p:oleObj name="Denklem" r:id="rId3" imgW="1079280" imgH="203040" progId="Equation.3">
                  <p:embed/>
                  <p:pic>
                    <p:nvPicPr>
                      <p:cNvPr id="28720" name="Object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75" y="1883855"/>
                        <a:ext cx="1725613"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Line 11"/>
          <p:cNvSpPr>
            <a:spLocks noChangeShapeType="1"/>
          </p:cNvSpPr>
          <p:nvPr/>
        </p:nvSpPr>
        <p:spPr bwMode="auto">
          <a:xfrm>
            <a:off x="3825875" y="1964817"/>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34" name="Oval 13"/>
          <p:cNvSpPr>
            <a:spLocks noChangeArrowheads="1"/>
          </p:cNvSpPr>
          <p:nvPr/>
        </p:nvSpPr>
        <p:spPr bwMode="auto">
          <a:xfrm>
            <a:off x="5807075" y="1929892"/>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35" name="Line 14"/>
          <p:cNvSpPr>
            <a:spLocks noChangeShapeType="1"/>
          </p:cNvSpPr>
          <p:nvPr/>
        </p:nvSpPr>
        <p:spPr bwMode="auto">
          <a:xfrm flipV="1">
            <a:off x="5865813" y="1971167"/>
            <a:ext cx="2590800"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sp>
        <p:nvSpPr>
          <p:cNvPr id="36" name="Text Box 15"/>
          <p:cNvSpPr txBox="1">
            <a:spLocks noChangeArrowheads="1"/>
          </p:cNvSpPr>
          <p:nvPr/>
        </p:nvSpPr>
        <p:spPr bwMode="auto">
          <a:xfrm>
            <a:off x="5695950" y="1536192"/>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a:t>
            </a:r>
          </a:p>
        </p:txBody>
      </p:sp>
      <p:sp>
        <p:nvSpPr>
          <p:cNvPr id="37" name="Line 18"/>
          <p:cNvSpPr>
            <a:spLocks noChangeShapeType="1"/>
          </p:cNvSpPr>
          <p:nvPr/>
        </p:nvSpPr>
        <p:spPr bwMode="auto">
          <a:xfrm>
            <a:off x="3776663" y="2930017"/>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38" name="Oval 20"/>
          <p:cNvSpPr>
            <a:spLocks noChangeArrowheads="1"/>
          </p:cNvSpPr>
          <p:nvPr/>
        </p:nvSpPr>
        <p:spPr bwMode="auto">
          <a:xfrm>
            <a:off x="5705475" y="2907792"/>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39" name="Line 21"/>
          <p:cNvSpPr>
            <a:spLocks noChangeShapeType="1"/>
          </p:cNvSpPr>
          <p:nvPr/>
        </p:nvSpPr>
        <p:spPr bwMode="auto">
          <a:xfrm>
            <a:off x="5764213" y="2936367"/>
            <a:ext cx="2651125"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sp>
        <p:nvSpPr>
          <p:cNvPr id="40" name="Text Box 22"/>
          <p:cNvSpPr txBox="1">
            <a:spLocks noChangeArrowheads="1"/>
          </p:cNvSpPr>
          <p:nvPr/>
        </p:nvSpPr>
        <p:spPr bwMode="auto">
          <a:xfrm>
            <a:off x="5594350" y="2501392"/>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a:t>
            </a:r>
          </a:p>
        </p:txBody>
      </p:sp>
      <p:sp>
        <p:nvSpPr>
          <p:cNvPr id="41" name="Oval 24"/>
          <p:cNvSpPr>
            <a:spLocks noChangeArrowheads="1"/>
          </p:cNvSpPr>
          <p:nvPr/>
        </p:nvSpPr>
        <p:spPr bwMode="auto">
          <a:xfrm>
            <a:off x="5672138" y="2883980"/>
            <a:ext cx="93662" cy="111125"/>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graphicFrame>
        <p:nvGraphicFramePr>
          <p:cNvPr id="42" name="Object 49"/>
          <p:cNvGraphicFramePr>
            <a:graphicFrameLocks noChangeAspect="1"/>
          </p:cNvGraphicFramePr>
          <p:nvPr>
            <p:extLst>
              <p:ext uri="{D42A27DB-BD31-4B8C-83A1-F6EECF244321}">
                <p14:modId xmlns:p14="http://schemas.microsoft.com/office/powerpoint/2010/main" val="4077150030"/>
              </p:ext>
            </p:extLst>
          </p:nvPr>
        </p:nvGraphicFramePr>
        <p:xfrm>
          <a:off x="701675" y="2771267"/>
          <a:ext cx="1706563" cy="323850"/>
        </p:xfrm>
        <a:graphic>
          <a:graphicData uri="http://schemas.openxmlformats.org/presentationml/2006/ole">
            <mc:AlternateContent xmlns:mc="http://schemas.openxmlformats.org/markup-compatibility/2006">
              <mc:Choice xmlns:v="urn:schemas-microsoft-com:vml" Requires="v">
                <p:oleObj spid="_x0000_s10263" name="Denklem" r:id="rId5" imgW="1066680" imgH="203040" progId="Equation.3">
                  <p:embed/>
                </p:oleObj>
              </mc:Choice>
              <mc:Fallback>
                <p:oleObj name="Denklem" r:id="rId5" imgW="1066680" imgH="203040" progId="Equation.3">
                  <p:embed/>
                  <p:pic>
                    <p:nvPicPr>
                      <p:cNvPr id="28721" name="Object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675" y="2771267"/>
                        <a:ext cx="1706563"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 name="Object 50"/>
          <p:cNvGraphicFramePr>
            <a:graphicFrameLocks noChangeAspect="1"/>
          </p:cNvGraphicFramePr>
          <p:nvPr>
            <p:extLst>
              <p:ext uri="{D42A27DB-BD31-4B8C-83A1-F6EECF244321}">
                <p14:modId xmlns:p14="http://schemas.microsoft.com/office/powerpoint/2010/main" val="1222082676"/>
              </p:ext>
            </p:extLst>
          </p:nvPr>
        </p:nvGraphicFramePr>
        <p:xfrm>
          <a:off x="730250" y="3834892"/>
          <a:ext cx="1889125" cy="323850"/>
        </p:xfrm>
        <a:graphic>
          <a:graphicData uri="http://schemas.openxmlformats.org/presentationml/2006/ole">
            <mc:AlternateContent xmlns:mc="http://schemas.openxmlformats.org/markup-compatibility/2006">
              <mc:Choice xmlns:v="urn:schemas-microsoft-com:vml" Requires="v">
                <p:oleObj spid="_x0000_s10264" name="Denklem" r:id="rId7" imgW="1180800" imgH="203040" progId="Equation.3">
                  <p:embed/>
                </p:oleObj>
              </mc:Choice>
              <mc:Fallback>
                <p:oleObj name="Denklem" r:id="rId7" imgW="1180800" imgH="203040" progId="Equation.3">
                  <p:embed/>
                  <p:pic>
                    <p:nvPicPr>
                      <p:cNvPr id="28722" name="Object 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250" y="3834892"/>
                        <a:ext cx="1889125"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Line 27"/>
          <p:cNvSpPr>
            <a:spLocks noChangeShapeType="1"/>
          </p:cNvSpPr>
          <p:nvPr/>
        </p:nvSpPr>
        <p:spPr bwMode="auto">
          <a:xfrm>
            <a:off x="3881438" y="3917442"/>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45" name="Oval 28"/>
          <p:cNvSpPr>
            <a:spLocks noChangeArrowheads="1"/>
          </p:cNvSpPr>
          <p:nvPr/>
        </p:nvSpPr>
        <p:spPr bwMode="auto">
          <a:xfrm>
            <a:off x="5803900" y="3887280"/>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46" name="Text Box 29"/>
          <p:cNvSpPr txBox="1">
            <a:spLocks noChangeArrowheads="1"/>
          </p:cNvSpPr>
          <p:nvPr/>
        </p:nvSpPr>
        <p:spPr bwMode="auto">
          <a:xfrm>
            <a:off x="5692775" y="3480880"/>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a:t>
            </a:r>
          </a:p>
        </p:txBody>
      </p:sp>
      <p:sp>
        <p:nvSpPr>
          <p:cNvPr id="47" name="Line 32"/>
          <p:cNvSpPr>
            <a:spLocks noChangeShapeType="1"/>
          </p:cNvSpPr>
          <p:nvPr/>
        </p:nvSpPr>
        <p:spPr bwMode="auto">
          <a:xfrm>
            <a:off x="3778250" y="3930142"/>
            <a:ext cx="2016125"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graphicFrame>
        <p:nvGraphicFramePr>
          <p:cNvPr id="48" name="Object 51"/>
          <p:cNvGraphicFramePr>
            <a:graphicFrameLocks noChangeAspect="1"/>
          </p:cNvGraphicFramePr>
          <p:nvPr>
            <p:extLst>
              <p:ext uri="{D42A27DB-BD31-4B8C-83A1-F6EECF244321}">
                <p14:modId xmlns:p14="http://schemas.microsoft.com/office/powerpoint/2010/main" val="1221052822"/>
              </p:ext>
            </p:extLst>
          </p:nvPr>
        </p:nvGraphicFramePr>
        <p:xfrm>
          <a:off x="823913" y="4882642"/>
          <a:ext cx="1889125" cy="323850"/>
        </p:xfrm>
        <a:graphic>
          <a:graphicData uri="http://schemas.openxmlformats.org/presentationml/2006/ole">
            <mc:AlternateContent xmlns:mc="http://schemas.openxmlformats.org/markup-compatibility/2006">
              <mc:Choice xmlns:v="urn:schemas-microsoft-com:vml" Requires="v">
                <p:oleObj spid="_x0000_s10265" name="Denklem" r:id="rId9" imgW="1180800" imgH="203040" progId="Equation.3">
                  <p:embed/>
                </p:oleObj>
              </mc:Choice>
              <mc:Fallback>
                <p:oleObj name="Denklem" r:id="rId9" imgW="1180800" imgH="203040" progId="Equation.3">
                  <p:embed/>
                  <p:pic>
                    <p:nvPicPr>
                      <p:cNvPr id="28723" name="Object 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3913" y="4882642"/>
                        <a:ext cx="1889125"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 name="Line 36"/>
          <p:cNvSpPr>
            <a:spLocks noChangeShapeType="1"/>
          </p:cNvSpPr>
          <p:nvPr/>
        </p:nvSpPr>
        <p:spPr bwMode="auto">
          <a:xfrm>
            <a:off x="3890963" y="4965192"/>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50" name="Oval 37"/>
          <p:cNvSpPr>
            <a:spLocks noChangeArrowheads="1"/>
          </p:cNvSpPr>
          <p:nvPr/>
        </p:nvSpPr>
        <p:spPr bwMode="auto">
          <a:xfrm>
            <a:off x="5895975" y="4923917"/>
            <a:ext cx="76200" cy="76200"/>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51" name="Oval 38"/>
          <p:cNvSpPr>
            <a:spLocks noChangeArrowheads="1"/>
          </p:cNvSpPr>
          <p:nvPr/>
        </p:nvSpPr>
        <p:spPr bwMode="auto">
          <a:xfrm>
            <a:off x="5897563" y="4927092"/>
            <a:ext cx="76200" cy="76200"/>
          </a:xfrm>
          <a:prstGeom prst="ellipse">
            <a:avLst/>
          </a:prstGeom>
          <a:solidFill>
            <a:srgbClr val="FF0000"/>
          </a:solidFill>
          <a:ln w="9525">
            <a:solidFill>
              <a:srgbClr val="FF0000"/>
            </a:solidFill>
            <a:round/>
            <a:headEnd/>
            <a:tailEnd/>
          </a:ln>
        </p:spPr>
        <p:txBody>
          <a:bodyPr wrap="none" anchor="ctr"/>
          <a:lstStyle/>
          <a:p>
            <a:endParaRPr lang="tr-TR">
              <a:latin typeface="Calibri" pitchFamily="34" charset="0"/>
            </a:endParaRPr>
          </a:p>
        </p:txBody>
      </p:sp>
      <p:sp>
        <p:nvSpPr>
          <p:cNvPr id="52" name="Text Box 39"/>
          <p:cNvSpPr txBox="1">
            <a:spLocks noChangeArrowheads="1"/>
          </p:cNvSpPr>
          <p:nvPr/>
        </p:nvSpPr>
        <p:spPr bwMode="auto">
          <a:xfrm>
            <a:off x="5795963" y="4507992"/>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a:t>
            </a:r>
          </a:p>
        </p:txBody>
      </p:sp>
      <p:sp>
        <p:nvSpPr>
          <p:cNvPr id="53" name="Line 40"/>
          <p:cNvSpPr>
            <a:spLocks noChangeShapeType="1"/>
          </p:cNvSpPr>
          <p:nvPr/>
        </p:nvSpPr>
        <p:spPr bwMode="auto">
          <a:xfrm>
            <a:off x="3890963" y="4965192"/>
            <a:ext cx="2016125"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graphicFrame>
        <p:nvGraphicFramePr>
          <p:cNvPr id="54" name="Object 47"/>
          <p:cNvGraphicFramePr>
            <a:graphicFrameLocks noChangeAspect="1"/>
          </p:cNvGraphicFramePr>
          <p:nvPr>
            <p:extLst>
              <p:ext uri="{D42A27DB-BD31-4B8C-83A1-F6EECF244321}">
                <p14:modId xmlns:p14="http://schemas.microsoft.com/office/powerpoint/2010/main" val="3645125340"/>
              </p:ext>
            </p:extLst>
          </p:nvPr>
        </p:nvGraphicFramePr>
        <p:xfrm>
          <a:off x="733038" y="5769446"/>
          <a:ext cx="2547937" cy="323850"/>
        </p:xfrm>
        <a:graphic>
          <a:graphicData uri="http://schemas.openxmlformats.org/presentationml/2006/ole">
            <mc:AlternateContent xmlns:mc="http://schemas.openxmlformats.org/markup-compatibility/2006">
              <mc:Choice xmlns:v="urn:schemas-microsoft-com:vml" Requires="v">
                <p:oleObj spid="_x0000_s10266" name="Denklem" r:id="rId11" imgW="1587240" imgH="203040" progId="Equation.3">
                  <p:embed/>
                </p:oleObj>
              </mc:Choice>
              <mc:Fallback>
                <p:oleObj name="Denklem" r:id="rId11" imgW="1587240" imgH="203040" progId="Equation.3">
                  <p:embed/>
                  <p:pic>
                    <p:nvPicPr>
                      <p:cNvPr id="29" name="Object 4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3038" y="5769446"/>
                        <a:ext cx="2547937" cy="323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 name="Line 4"/>
          <p:cNvSpPr>
            <a:spLocks noChangeShapeType="1"/>
          </p:cNvSpPr>
          <p:nvPr/>
        </p:nvSpPr>
        <p:spPr bwMode="auto">
          <a:xfrm>
            <a:off x="4038600" y="5851996"/>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sp>
        <p:nvSpPr>
          <p:cNvPr id="56" name="Line 7"/>
          <p:cNvSpPr>
            <a:spLocks noChangeShapeType="1"/>
          </p:cNvSpPr>
          <p:nvPr/>
        </p:nvSpPr>
        <p:spPr bwMode="auto">
          <a:xfrm>
            <a:off x="3886200" y="5851996"/>
            <a:ext cx="4800600" cy="0"/>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sp>
        <p:nvSpPr>
          <p:cNvPr id="57" name="Text Box 139"/>
          <p:cNvSpPr txBox="1">
            <a:spLocks noChangeArrowheads="1"/>
          </p:cNvSpPr>
          <p:nvPr/>
        </p:nvSpPr>
        <p:spPr bwMode="auto">
          <a:xfrm>
            <a:off x="3519324" y="6271365"/>
            <a:ext cx="1916771" cy="400110"/>
          </a:xfrm>
          <a:prstGeom prst="rect">
            <a:avLst/>
          </a:prstGeom>
          <a:noFill/>
          <a:ln w="9525">
            <a:solidFill>
              <a:srgbClr val="9900FF"/>
            </a:solidFill>
            <a:miter lim="800000"/>
            <a:headEnd/>
            <a:tailEnd/>
          </a:ln>
        </p:spPr>
        <p:txBody>
          <a:bodyPr wrap="square">
            <a:spAutoFit/>
          </a:bodyPr>
          <a:lstStyle/>
          <a:p>
            <a:pPr>
              <a:spcBef>
                <a:spcPct val="50000"/>
              </a:spcBef>
            </a:pPr>
            <a:r>
              <a:rPr lang="tr-TR" sz="1600" b="1" dirty="0">
                <a:solidFill>
                  <a:srgbClr val="FF00FF"/>
                </a:solidFill>
                <a:latin typeface="Calibri" pitchFamily="34" charset="0"/>
              </a:rPr>
              <a:t> </a:t>
            </a:r>
            <a:r>
              <a:rPr lang="tr-TR" sz="2000" b="1" dirty="0" smtClean="0">
                <a:solidFill>
                  <a:srgbClr val="7030A0"/>
                </a:solidFill>
                <a:latin typeface="Calibri" pitchFamily="34" charset="0"/>
              </a:rPr>
              <a:t>Sonsuz Aralıklar</a:t>
            </a:r>
            <a:endParaRPr lang="en-AU" sz="2000" b="1" dirty="0">
              <a:solidFill>
                <a:srgbClr val="7030A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100000"/>
                                  </p:iterate>
                                  <p:childTnLst>
                                    <p:set>
                                      <p:cBhvr>
                                        <p:cTn id="6" dur="1" fill="hold">
                                          <p:stCondLst>
                                            <p:cond delay="0"/>
                                          </p:stCondLst>
                                        </p:cTn>
                                        <p:tgtEl>
                                          <p:spTgt spid="9218"/>
                                        </p:tgtEl>
                                        <p:attrNameLst>
                                          <p:attrName>style.visibility</p:attrName>
                                        </p:attrNameLst>
                                      </p:cBhvr>
                                      <p:to>
                                        <p:strVal val="visible"/>
                                      </p:to>
                                    </p:set>
                                    <p:animEffect transition="in" filter="strips(upRight)">
                                      <p:cBhvr>
                                        <p:cTn id="7" dur="3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left)">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strips(upRight)">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left)">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strips(upRight)">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strips(upRight)">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p:cTn id="37" dur="500" fill="hold"/>
                                        <p:tgtEl>
                                          <p:spTgt spid="35"/>
                                        </p:tgtEl>
                                        <p:attrNameLst>
                                          <p:attrName>ppt_w</p:attrName>
                                        </p:attrNameLst>
                                      </p:cBhvr>
                                      <p:tavLst>
                                        <p:tav tm="0">
                                          <p:val>
                                            <p:fltVal val="0"/>
                                          </p:val>
                                        </p:tav>
                                        <p:tav tm="100000">
                                          <p:val>
                                            <p:strVal val="#ppt_w"/>
                                          </p:val>
                                        </p:tav>
                                      </p:tavLst>
                                    </p:anim>
                                    <p:anim calcmode="lin" valueType="num">
                                      <p:cBhvr>
                                        <p:cTn id="38" dur="500" fill="hold"/>
                                        <p:tgtEl>
                                          <p:spTgt spid="35"/>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8" presetClass="entr" presetSubtype="3" fill="hold" nodeType="click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strips(upRight)">
                                      <p:cBhvr>
                                        <p:cTn id="43" dur="500"/>
                                        <p:tgtEl>
                                          <p:spTgt spid="4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left)">
                                      <p:cBhvr>
                                        <p:cTn id="48" dur="500"/>
                                        <p:tgtEl>
                                          <p:spTgt spid="37"/>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3" fill="hold" grpId="0" nodeType="click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strips(upRight)">
                                      <p:cBhvr>
                                        <p:cTn id="53" dur="500"/>
                                        <p:tgtEl>
                                          <p:spTgt spid="38"/>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3" fill="hold" grpId="0" nodeType="click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strips(upRight)">
                                      <p:cBhvr>
                                        <p:cTn id="58" dur="500"/>
                                        <p:tgtEl>
                                          <p:spTgt spid="40"/>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39"/>
                                        </p:tgtEl>
                                        <p:attrNameLst>
                                          <p:attrName>style.visibility</p:attrName>
                                        </p:attrNameLst>
                                      </p:cBhvr>
                                      <p:to>
                                        <p:strVal val="visible"/>
                                      </p:to>
                                    </p:set>
                                    <p:anim calcmode="lin" valueType="num">
                                      <p:cBhvr>
                                        <p:cTn id="63" dur="500" fill="hold"/>
                                        <p:tgtEl>
                                          <p:spTgt spid="39"/>
                                        </p:tgtEl>
                                        <p:attrNameLst>
                                          <p:attrName>ppt_w</p:attrName>
                                        </p:attrNameLst>
                                      </p:cBhvr>
                                      <p:tavLst>
                                        <p:tav tm="0">
                                          <p:val>
                                            <p:fltVal val="0"/>
                                          </p:val>
                                        </p:tav>
                                        <p:tav tm="100000">
                                          <p:val>
                                            <p:strVal val="#ppt_w"/>
                                          </p:val>
                                        </p:tav>
                                      </p:tavLst>
                                    </p:anim>
                                    <p:anim calcmode="lin" valueType="num">
                                      <p:cBhvr>
                                        <p:cTn id="64" dur="500" fill="hold"/>
                                        <p:tgtEl>
                                          <p:spTgt spid="39"/>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8" presetClass="entr" presetSubtype="3" fill="hold" grpId="0" nodeType="click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strips(upRight)">
                                      <p:cBhvr>
                                        <p:cTn id="69" dur="500"/>
                                        <p:tgtEl>
                                          <p:spTgt spid="41"/>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3" fill="hold" nodeType="click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strips(upRight)">
                                      <p:cBhvr>
                                        <p:cTn id="74" dur="500"/>
                                        <p:tgtEl>
                                          <p:spTgt spid="43"/>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left)">
                                      <p:cBhvr>
                                        <p:cTn id="79" dur="500"/>
                                        <p:tgtEl>
                                          <p:spTgt spid="44"/>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3" fill="hold" grpId="0" nodeType="clickEffect">
                                  <p:stCondLst>
                                    <p:cond delay="0"/>
                                  </p:stCondLst>
                                  <p:childTnLst>
                                    <p:set>
                                      <p:cBhvr>
                                        <p:cTn id="83" dur="1" fill="hold">
                                          <p:stCondLst>
                                            <p:cond delay="0"/>
                                          </p:stCondLst>
                                        </p:cTn>
                                        <p:tgtEl>
                                          <p:spTgt spid="45"/>
                                        </p:tgtEl>
                                        <p:attrNameLst>
                                          <p:attrName>style.visibility</p:attrName>
                                        </p:attrNameLst>
                                      </p:cBhvr>
                                      <p:to>
                                        <p:strVal val="visible"/>
                                      </p:to>
                                    </p:set>
                                    <p:animEffect transition="in" filter="strips(upRight)">
                                      <p:cBhvr>
                                        <p:cTn id="84" dur="500"/>
                                        <p:tgtEl>
                                          <p:spTgt spid="45"/>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3" fill="hold" grpId="0" nodeType="clickEffect">
                                  <p:stCondLst>
                                    <p:cond delay="0"/>
                                  </p:stCondLst>
                                  <p:childTnLst>
                                    <p:set>
                                      <p:cBhvr>
                                        <p:cTn id="88" dur="1" fill="hold">
                                          <p:stCondLst>
                                            <p:cond delay="0"/>
                                          </p:stCondLst>
                                        </p:cTn>
                                        <p:tgtEl>
                                          <p:spTgt spid="46"/>
                                        </p:tgtEl>
                                        <p:attrNameLst>
                                          <p:attrName>style.visibility</p:attrName>
                                        </p:attrNameLst>
                                      </p:cBhvr>
                                      <p:to>
                                        <p:strVal val="visible"/>
                                      </p:to>
                                    </p:set>
                                    <p:animEffect transition="in" filter="strips(upRight)">
                                      <p:cBhvr>
                                        <p:cTn id="89" dur="500"/>
                                        <p:tgtEl>
                                          <p:spTgt spid="46"/>
                                        </p:tgtEl>
                                      </p:cBhvr>
                                    </p:animEffect>
                                  </p:childTnLst>
                                </p:cTn>
                              </p:par>
                            </p:childTnLst>
                          </p:cTn>
                        </p:par>
                      </p:childTnLst>
                    </p:cTn>
                  </p:par>
                  <p:par>
                    <p:cTn id="90" fill="hold">
                      <p:stCondLst>
                        <p:cond delay="indefinite"/>
                      </p:stCondLst>
                      <p:childTnLst>
                        <p:par>
                          <p:cTn id="91" fill="hold">
                            <p:stCondLst>
                              <p:cond delay="0"/>
                            </p:stCondLst>
                            <p:childTnLst>
                              <p:par>
                                <p:cTn id="92" presetID="23" presetClass="entr" presetSubtype="16" fill="hold" grpId="0" nodeType="click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500" fill="hold"/>
                                        <p:tgtEl>
                                          <p:spTgt spid="47"/>
                                        </p:tgtEl>
                                        <p:attrNameLst>
                                          <p:attrName>ppt_w</p:attrName>
                                        </p:attrNameLst>
                                      </p:cBhvr>
                                      <p:tavLst>
                                        <p:tav tm="0">
                                          <p:val>
                                            <p:fltVal val="0"/>
                                          </p:val>
                                        </p:tav>
                                        <p:tav tm="100000">
                                          <p:val>
                                            <p:strVal val="#ppt_w"/>
                                          </p:val>
                                        </p:tav>
                                      </p:tavLst>
                                    </p:anim>
                                    <p:anim calcmode="lin" valueType="num">
                                      <p:cBhvr>
                                        <p:cTn id="95" dur="500" fill="hold"/>
                                        <p:tgtEl>
                                          <p:spTgt spid="47"/>
                                        </p:tgtEl>
                                        <p:attrNameLst>
                                          <p:attrName>ppt_h</p:attrName>
                                        </p:attrNameLst>
                                      </p:cBhvr>
                                      <p:tavLst>
                                        <p:tav tm="0">
                                          <p:val>
                                            <p:fltVal val="0"/>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18" presetClass="entr" presetSubtype="3" fill="hold" nodeType="click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strips(upRight)">
                                      <p:cBhvr>
                                        <p:cTn id="100" dur="500"/>
                                        <p:tgtEl>
                                          <p:spTgt spid="48"/>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wipe(left)">
                                      <p:cBhvr>
                                        <p:cTn id="105" dur="500"/>
                                        <p:tgtEl>
                                          <p:spTgt spid="49"/>
                                        </p:tgtEl>
                                      </p:cBhvr>
                                    </p:animEffect>
                                  </p:childTnLst>
                                </p:cTn>
                              </p:par>
                            </p:childTnLst>
                          </p:cTn>
                        </p:par>
                      </p:childTnLst>
                    </p:cTn>
                  </p:par>
                  <p:par>
                    <p:cTn id="106" fill="hold">
                      <p:stCondLst>
                        <p:cond delay="indefinite"/>
                      </p:stCondLst>
                      <p:childTnLst>
                        <p:par>
                          <p:cTn id="107" fill="hold">
                            <p:stCondLst>
                              <p:cond delay="0"/>
                            </p:stCondLst>
                            <p:childTnLst>
                              <p:par>
                                <p:cTn id="108" presetID="18" presetClass="entr" presetSubtype="3" fill="hold" grpId="0" nodeType="clickEffect">
                                  <p:stCondLst>
                                    <p:cond delay="0"/>
                                  </p:stCondLst>
                                  <p:childTnLst>
                                    <p:set>
                                      <p:cBhvr>
                                        <p:cTn id="109" dur="1" fill="hold">
                                          <p:stCondLst>
                                            <p:cond delay="0"/>
                                          </p:stCondLst>
                                        </p:cTn>
                                        <p:tgtEl>
                                          <p:spTgt spid="50"/>
                                        </p:tgtEl>
                                        <p:attrNameLst>
                                          <p:attrName>style.visibility</p:attrName>
                                        </p:attrNameLst>
                                      </p:cBhvr>
                                      <p:to>
                                        <p:strVal val="visible"/>
                                      </p:to>
                                    </p:set>
                                    <p:animEffect transition="in" filter="strips(upRight)">
                                      <p:cBhvr>
                                        <p:cTn id="110" dur="500"/>
                                        <p:tgtEl>
                                          <p:spTgt spid="50"/>
                                        </p:tgtEl>
                                      </p:cBhvr>
                                    </p:animEffect>
                                  </p:childTnLst>
                                </p:cTn>
                              </p:par>
                            </p:childTnLst>
                          </p:cTn>
                        </p:par>
                      </p:childTnLst>
                    </p:cTn>
                  </p:par>
                  <p:par>
                    <p:cTn id="111" fill="hold">
                      <p:stCondLst>
                        <p:cond delay="indefinite"/>
                      </p:stCondLst>
                      <p:childTnLst>
                        <p:par>
                          <p:cTn id="112" fill="hold">
                            <p:stCondLst>
                              <p:cond delay="0"/>
                            </p:stCondLst>
                            <p:childTnLst>
                              <p:par>
                                <p:cTn id="113" presetID="18" presetClass="entr" presetSubtype="3" fill="hold" grpId="0" nodeType="clickEffect">
                                  <p:stCondLst>
                                    <p:cond delay="0"/>
                                  </p:stCondLst>
                                  <p:childTnLst>
                                    <p:set>
                                      <p:cBhvr>
                                        <p:cTn id="114" dur="1" fill="hold">
                                          <p:stCondLst>
                                            <p:cond delay="0"/>
                                          </p:stCondLst>
                                        </p:cTn>
                                        <p:tgtEl>
                                          <p:spTgt spid="52"/>
                                        </p:tgtEl>
                                        <p:attrNameLst>
                                          <p:attrName>style.visibility</p:attrName>
                                        </p:attrNameLst>
                                      </p:cBhvr>
                                      <p:to>
                                        <p:strVal val="visible"/>
                                      </p:to>
                                    </p:set>
                                    <p:animEffect transition="in" filter="strips(upRight)">
                                      <p:cBhvr>
                                        <p:cTn id="115" dur="500"/>
                                        <p:tgtEl>
                                          <p:spTgt spid="52"/>
                                        </p:tgtEl>
                                      </p:cBhvr>
                                    </p:animEffect>
                                  </p:childTnLst>
                                </p:cTn>
                              </p:par>
                            </p:childTnLst>
                          </p:cTn>
                        </p:par>
                      </p:childTnLst>
                    </p:cTn>
                  </p:par>
                  <p:par>
                    <p:cTn id="116" fill="hold">
                      <p:stCondLst>
                        <p:cond delay="indefinite"/>
                      </p:stCondLst>
                      <p:childTnLst>
                        <p:par>
                          <p:cTn id="117" fill="hold">
                            <p:stCondLst>
                              <p:cond delay="0"/>
                            </p:stCondLst>
                            <p:childTnLst>
                              <p:par>
                                <p:cTn id="118" presetID="23" presetClass="entr" presetSubtype="16" fill="hold" grpId="0" nodeType="clickEffect">
                                  <p:stCondLst>
                                    <p:cond delay="0"/>
                                  </p:stCondLst>
                                  <p:childTnLst>
                                    <p:set>
                                      <p:cBhvr>
                                        <p:cTn id="119" dur="1" fill="hold">
                                          <p:stCondLst>
                                            <p:cond delay="0"/>
                                          </p:stCondLst>
                                        </p:cTn>
                                        <p:tgtEl>
                                          <p:spTgt spid="53"/>
                                        </p:tgtEl>
                                        <p:attrNameLst>
                                          <p:attrName>style.visibility</p:attrName>
                                        </p:attrNameLst>
                                      </p:cBhvr>
                                      <p:to>
                                        <p:strVal val="visible"/>
                                      </p:to>
                                    </p:set>
                                    <p:anim calcmode="lin" valueType="num">
                                      <p:cBhvr>
                                        <p:cTn id="120" dur="500" fill="hold"/>
                                        <p:tgtEl>
                                          <p:spTgt spid="53"/>
                                        </p:tgtEl>
                                        <p:attrNameLst>
                                          <p:attrName>ppt_w</p:attrName>
                                        </p:attrNameLst>
                                      </p:cBhvr>
                                      <p:tavLst>
                                        <p:tav tm="0">
                                          <p:val>
                                            <p:fltVal val="0"/>
                                          </p:val>
                                        </p:tav>
                                        <p:tav tm="100000">
                                          <p:val>
                                            <p:strVal val="#ppt_w"/>
                                          </p:val>
                                        </p:tav>
                                      </p:tavLst>
                                    </p:anim>
                                    <p:anim calcmode="lin" valueType="num">
                                      <p:cBhvr>
                                        <p:cTn id="121" dur="500" fill="hold"/>
                                        <p:tgtEl>
                                          <p:spTgt spid="53"/>
                                        </p:tgtEl>
                                        <p:attrNameLst>
                                          <p:attrName>ppt_h</p:attrName>
                                        </p:attrNameLst>
                                      </p:cBhvr>
                                      <p:tavLst>
                                        <p:tav tm="0">
                                          <p:val>
                                            <p:fltVal val="0"/>
                                          </p:val>
                                        </p:tav>
                                        <p:tav tm="100000">
                                          <p:val>
                                            <p:strVal val="#ppt_h"/>
                                          </p:val>
                                        </p:tav>
                                      </p:tavLst>
                                    </p:anim>
                                  </p:childTnLst>
                                </p:cTn>
                              </p:par>
                            </p:childTnLst>
                          </p:cTn>
                        </p:par>
                      </p:childTnLst>
                    </p:cTn>
                  </p:par>
                  <p:par>
                    <p:cTn id="122" fill="hold">
                      <p:stCondLst>
                        <p:cond delay="indefinite"/>
                      </p:stCondLst>
                      <p:childTnLst>
                        <p:par>
                          <p:cTn id="123" fill="hold">
                            <p:stCondLst>
                              <p:cond delay="0"/>
                            </p:stCondLst>
                            <p:childTnLst>
                              <p:par>
                                <p:cTn id="124" presetID="18" presetClass="entr" presetSubtype="3" fill="hold" grpId="0" nodeType="clickEffect">
                                  <p:stCondLst>
                                    <p:cond delay="0"/>
                                  </p:stCondLst>
                                  <p:childTnLst>
                                    <p:set>
                                      <p:cBhvr>
                                        <p:cTn id="125" dur="1" fill="hold">
                                          <p:stCondLst>
                                            <p:cond delay="0"/>
                                          </p:stCondLst>
                                        </p:cTn>
                                        <p:tgtEl>
                                          <p:spTgt spid="51"/>
                                        </p:tgtEl>
                                        <p:attrNameLst>
                                          <p:attrName>style.visibility</p:attrName>
                                        </p:attrNameLst>
                                      </p:cBhvr>
                                      <p:to>
                                        <p:strVal val="visible"/>
                                      </p:to>
                                    </p:set>
                                    <p:animEffect transition="in" filter="strips(upRight)">
                                      <p:cBhvr>
                                        <p:cTn id="126" dur="500"/>
                                        <p:tgtEl>
                                          <p:spTgt spid="51"/>
                                        </p:tgtEl>
                                      </p:cBhvr>
                                    </p:animEffect>
                                  </p:childTnLst>
                                </p:cTn>
                              </p:par>
                            </p:childTnLst>
                          </p:cTn>
                        </p:par>
                      </p:childTnLst>
                    </p:cTn>
                  </p:par>
                  <p:par>
                    <p:cTn id="127" fill="hold">
                      <p:stCondLst>
                        <p:cond delay="indefinite"/>
                      </p:stCondLst>
                      <p:childTnLst>
                        <p:par>
                          <p:cTn id="128" fill="hold">
                            <p:stCondLst>
                              <p:cond delay="0"/>
                            </p:stCondLst>
                            <p:childTnLst>
                              <p:par>
                                <p:cTn id="129" presetID="18" presetClass="entr" presetSubtype="3" fill="hold" nodeType="clickEffect">
                                  <p:stCondLst>
                                    <p:cond delay="0"/>
                                  </p:stCondLst>
                                  <p:childTnLst>
                                    <p:set>
                                      <p:cBhvr>
                                        <p:cTn id="130" dur="1" fill="hold">
                                          <p:stCondLst>
                                            <p:cond delay="0"/>
                                          </p:stCondLst>
                                        </p:cTn>
                                        <p:tgtEl>
                                          <p:spTgt spid="54"/>
                                        </p:tgtEl>
                                        <p:attrNameLst>
                                          <p:attrName>style.visibility</p:attrName>
                                        </p:attrNameLst>
                                      </p:cBhvr>
                                      <p:to>
                                        <p:strVal val="visible"/>
                                      </p:to>
                                    </p:set>
                                    <p:animEffect transition="in" filter="strips(upRight)">
                                      <p:cBhvr>
                                        <p:cTn id="131" dur="500"/>
                                        <p:tgtEl>
                                          <p:spTgt spid="54"/>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55"/>
                                        </p:tgtEl>
                                        <p:attrNameLst>
                                          <p:attrName>style.visibility</p:attrName>
                                        </p:attrNameLst>
                                      </p:cBhvr>
                                      <p:to>
                                        <p:strVal val="visible"/>
                                      </p:to>
                                    </p:set>
                                    <p:animEffect transition="in" filter="wipe(left)">
                                      <p:cBhvr>
                                        <p:cTn id="136" dur="500"/>
                                        <p:tgtEl>
                                          <p:spTgt spid="55"/>
                                        </p:tgtEl>
                                      </p:cBhvr>
                                    </p:animEffect>
                                  </p:childTnLst>
                                </p:cTn>
                              </p:par>
                            </p:childTnLst>
                          </p:cTn>
                        </p:par>
                      </p:childTnLst>
                    </p:cTn>
                  </p:par>
                  <p:par>
                    <p:cTn id="137" fill="hold">
                      <p:stCondLst>
                        <p:cond delay="indefinite"/>
                      </p:stCondLst>
                      <p:childTnLst>
                        <p:par>
                          <p:cTn id="138" fill="hold">
                            <p:stCondLst>
                              <p:cond delay="0"/>
                            </p:stCondLst>
                            <p:childTnLst>
                              <p:par>
                                <p:cTn id="139" presetID="23" presetClass="entr" presetSubtype="16" fill="hold" grpId="0" nodeType="clickEffect">
                                  <p:stCondLst>
                                    <p:cond delay="0"/>
                                  </p:stCondLst>
                                  <p:childTnLst>
                                    <p:set>
                                      <p:cBhvr>
                                        <p:cTn id="140" dur="1" fill="hold">
                                          <p:stCondLst>
                                            <p:cond delay="0"/>
                                          </p:stCondLst>
                                        </p:cTn>
                                        <p:tgtEl>
                                          <p:spTgt spid="56"/>
                                        </p:tgtEl>
                                        <p:attrNameLst>
                                          <p:attrName>style.visibility</p:attrName>
                                        </p:attrNameLst>
                                      </p:cBhvr>
                                      <p:to>
                                        <p:strVal val="visible"/>
                                      </p:to>
                                    </p:set>
                                    <p:anim calcmode="lin" valueType="num">
                                      <p:cBhvr>
                                        <p:cTn id="141" dur="500" fill="hold"/>
                                        <p:tgtEl>
                                          <p:spTgt spid="56"/>
                                        </p:tgtEl>
                                        <p:attrNameLst>
                                          <p:attrName>ppt_w</p:attrName>
                                        </p:attrNameLst>
                                      </p:cBhvr>
                                      <p:tavLst>
                                        <p:tav tm="0">
                                          <p:val>
                                            <p:fltVal val="0"/>
                                          </p:val>
                                        </p:tav>
                                        <p:tav tm="100000">
                                          <p:val>
                                            <p:strVal val="#ppt_w"/>
                                          </p:val>
                                        </p:tav>
                                      </p:tavLst>
                                    </p:anim>
                                    <p:anim calcmode="lin" valueType="num">
                                      <p:cBhvr>
                                        <p:cTn id="142" dur="500" fill="hold"/>
                                        <p:tgtEl>
                                          <p:spTgt spid="56"/>
                                        </p:tgtEl>
                                        <p:attrNameLst>
                                          <p:attrName>ppt_h</p:attrName>
                                        </p:attrNameLst>
                                      </p:cBhvr>
                                      <p:tavLst>
                                        <p:tav tm="0">
                                          <p:val>
                                            <p:fltVal val="0"/>
                                          </p:val>
                                        </p:tav>
                                        <p:tav tm="100000">
                                          <p:val>
                                            <p:strVal val="#ppt_h"/>
                                          </p:val>
                                        </p:tav>
                                      </p:tavLst>
                                    </p:anim>
                                  </p:childTnLst>
                                </p:cTn>
                              </p:par>
                            </p:childTnLst>
                          </p:cTn>
                        </p:par>
                      </p:childTnLst>
                    </p:cTn>
                  </p:par>
                  <p:par>
                    <p:cTn id="143" fill="hold">
                      <p:stCondLst>
                        <p:cond delay="indefinite"/>
                      </p:stCondLst>
                      <p:childTnLst>
                        <p:par>
                          <p:cTn id="144" fill="hold">
                            <p:stCondLst>
                              <p:cond delay="0"/>
                            </p:stCondLst>
                            <p:childTnLst>
                              <p:par>
                                <p:cTn id="145" presetID="22" presetClass="entr" presetSubtype="8" fill="hold" grpId="0" nodeType="clickEffect">
                                  <p:stCondLst>
                                    <p:cond delay="0"/>
                                  </p:stCondLst>
                                  <p:childTnLst>
                                    <p:set>
                                      <p:cBhvr>
                                        <p:cTn id="146" dur="1" fill="hold">
                                          <p:stCondLst>
                                            <p:cond delay="0"/>
                                          </p:stCondLst>
                                        </p:cTn>
                                        <p:tgtEl>
                                          <p:spTgt spid="57"/>
                                        </p:tgtEl>
                                        <p:attrNameLst>
                                          <p:attrName>style.visibility</p:attrName>
                                        </p:attrNameLst>
                                      </p:cBhvr>
                                      <p:to>
                                        <p:strVal val="visible"/>
                                      </p:to>
                                    </p:set>
                                    <p:animEffect transition="in" filter="wipe(left)">
                                      <p:cBhvr>
                                        <p:cTn id="14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28" grpId="0"/>
      <p:bldP spid="33" grpId="0" animBg="1"/>
      <p:bldP spid="34" grpId="0" animBg="1"/>
      <p:bldP spid="35" grpId="0" animBg="1"/>
      <p:bldP spid="36" grpId="0" autoUpdateAnimBg="0"/>
      <p:bldP spid="37" grpId="0" animBg="1"/>
      <p:bldP spid="38" grpId="0" animBg="1"/>
      <p:bldP spid="39" grpId="0" animBg="1"/>
      <p:bldP spid="40" grpId="0" autoUpdateAnimBg="0"/>
      <p:bldP spid="41" grpId="0" animBg="1"/>
      <p:bldP spid="44" grpId="0" animBg="1"/>
      <p:bldP spid="45" grpId="0" animBg="1"/>
      <p:bldP spid="46" grpId="0" autoUpdateAnimBg="0"/>
      <p:bldP spid="47" grpId="0" animBg="1"/>
      <p:bldP spid="49" grpId="0" animBg="1"/>
      <p:bldP spid="50" grpId="0" animBg="1"/>
      <p:bldP spid="51" grpId="0" animBg="1"/>
      <p:bldP spid="52" grpId="0" autoUpdateAnimBg="0"/>
      <p:bldP spid="53" grpId="0" animBg="1"/>
      <p:bldP spid="55" grpId="0" animBg="1"/>
      <p:bldP spid="56" grpId="0" animBg="1"/>
      <p:bldP spid="5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74625" y="174625"/>
            <a:ext cx="8789988" cy="1190625"/>
          </a:xfrm>
          <a:prstGeom prst="rect">
            <a:avLst/>
          </a:prstGeom>
          <a:noFill/>
          <a:ln w="9525">
            <a:noFill/>
            <a:miter lim="800000"/>
            <a:headEnd/>
            <a:tailEnd/>
          </a:ln>
        </p:spPr>
        <p:txBody>
          <a:bodyPr>
            <a:spAutoFit/>
          </a:bodyPr>
          <a:lstStyle/>
          <a:p>
            <a:pPr algn="just">
              <a:spcBef>
                <a:spcPct val="50000"/>
              </a:spcBef>
            </a:pPr>
            <a:r>
              <a:rPr lang="tr-TR" sz="1800" b="1" dirty="0">
                <a:latin typeface="Calibri" pitchFamily="34" charset="0"/>
              </a:rPr>
              <a:t>Eşitsizlikler.</a:t>
            </a:r>
            <a:r>
              <a:rPr lang="tr-TR" sz="1800" b="1" dirty="0">
                <a:solidFill>
                  <a:srgbClr val="0000FF"/>
                </a:solidFill>
                <a:latin typeface="Calibri" pitchFamily="34" charset="0"/>
              </a:rPr>
              <a:t> Reel sayılar ile ilgili olarak verilen eşitsizliklerin çözüm kümesini </a:t>
            </a:r>
            <a:r>
              <a:rPr lang="tr-TR" sz="1800" b="1" dirty="0" smtClean="0">
                <a:solidFill>
                  <a:srgbClr val="0000FF"/>
                </a:solidFill>
                <a:latin typeface="Calibri" pitchFamily="34" charset="0"/>
              </a:rPr>
              <a:t>belirlemenin </a:t>
            </a:r>
            <a:r>
              <a:rPr lang="tr-TR" sz="1800" b="1" dirty="0">
                <a:solidFill>
                  <a:srgbClr val="0000FF"/>
                </a:solidFill>
                <a:latin typeface="Calibri" pitchFamily="34" charset="0"/>
              </a:rPr>
              <a:t>standart yöntemini daha önce belirtmiştik. Şimdi eşitsizlik çözümü için bazı </a:t>
            </a:r>
            <a:r>
              <a:rPr lang="tr-TR" sz="1800" b="1" dirty="0" smtClean="0">
                <a:solidFill>
                  <a:srgbClr val="0000FF"/>
                </a:solidFill>
                <a:latin typeface="Calibri" pitchFamily="34" charset="0"/>
              </a:rPr>
              <a:t>örnekler </a:t>
            </a:r>
            <a:r>
              <a:rPr lang="tr-TR" sz="1800" b="1" dirty="0">
                <a:solidFill>
                  <a:srgbClr val="0000FF"/>
                </a:solidFill>
                <a:latin typeface="Calibri" pitchFamily="34" charset="0"/>
              </a:rPr>
              <a:t>vereceğiz ve bir eşitsizliğin çözüm kümesinin aralıklar cinsinden ifade </a:t>
            </a:r>
            <a:r>
              <a:rPr lang="tr-TR" sz="1800" b="1" dirty="0" smtClean="0">
                <a:solidFill>
                  <a:srgbClr val="0000FF"/>
                </a:solidFill>
                <a:latin typeface="Calibri" pitchFamily="34" charset="0"/>
              </a:rPr>
              <a:t>edilebildiğini </a:t>
            </a:r>
            <a:r>
              <a:rPr lang="tr-TR" sz="1800" b="1" dirty="0">
                <a:solidFill>
                  <a:srgbClr val="0000FF"/>
                </a:solidFill>
                <a:latin typeface="Calibri" pitchFamily="34" charset="0"/>
              </a:rPr>
              <a:t>göreceğiz</a:t>
            </a:r>
            <a:endParaRPr lang="tr-TR" sz="1800" b="1" dirty="0">
              <a:solidFill>
                <a:srgbClr val="0000FF"/>
              </a:solidFill>
              <a:latin typeface="Calibri" pitchFamily="34" charset="0"/>
              <a:sym typeface="Symbol" pitchFamily="18" charset="2"/>
            </a:endParaRPr>
          </a:p>
        </p:txBody>
      </p:sp>
      <p:sp>
        <p:nvSpPr>
          <p:cNvPr id="27651" name="Text Box 3"/>
          <p:cNvSpPr txBox="1">
            <a:spLocks noChangeArrowheads="1"/>
          </p:cNvSpPr>
          <p:nvPr/>
        </p:nvSpPr>
        <p:spPr bwMode="auto">
          <a:xfrm>
            <a:off x="206375" y="1824038"/>
            <a:ext cx="8758238" cy="366712"/>
          </a:xfrm>
          <a:prstGeom prst="rect">
            <a:avLst/>
          </a:prstGeom>
          <a:noFill/>
          <a:ln w="9525">
            <a:noFill/>
            <a:miter lim="800000"/>
            <a:headEnd/>
            <a:tailEnd/>
          </a:ln>
        </p:spPr>
        <p:txBody>
          <a:bodyPr>
            <a:spAutoFit/>
          </a:bodyPr>
          <a:lstStyle/>
          <a:p>
            <a:pPr>
              <a:spcBef>
                <a:spcPct val="50000"/>
              </a:spcBef>
            </a:pPr>
            <a:r>
              <a:rPr lang="tr-TR" sz="1800" b="1" dirty="0">
                <a:solidFill>
                  <a:srgbClr val="FF0000"/>
                </a:solidFill>
                <a:latin typeface="Calibri" pitchFamily="34" charset="0"/>
              </a:rPr>
              <a:t>Örnek.</a:t>
            </a:r>
            <a:r>
              <a:rPr lang="tr-TR" sz="1800" dirty="0">
                <a:solidFill>
                  <a:srgbClr val="0000FF"/>
                </a:solidFill>
                <a:latin typeface="Calibri" pitchFamily="34" charset="0"/>
              </a:rPr>
              <a:t>  2</a:t>
            </a:r>
            <a:r>
              <a:rPr lang="tr-TR" sz="1800" i="1" dirty="0">
                <a:solidFill>
                  <a:srgbClr val="0000FF"/>
                </a:solidFill>
                <a:latin typeface="Calibri" pitchFamily="34" charset="0"/>
              </a:rPr>
              <a:t>x </a:t>
            </a:r>
            <a:r>
              <a:rPr lang="tr-TR" sz="1800" dirty="0">
                <a:solidFill>
                  <a:srgbClr val="0000FF"/>
                </a:solidFill>
                <a:latin typeface="Calibri" pitchFamily="34" charset="0"/>
              </a:rPr>
              <a:t>+ 1</a:t>
            </a:r>
            <a:r>
              <a:rPr lang="tr-TR" sz="1800" i="1" dirty="0">
                <a:solidFill>
                  <a:srgbClr val="0000FF"/>
                </a:solidFill>
                <a:latin typeface="Calibri" pitchFamily="34" charset="0"/>
              </a:rPr>
              <a:t> &lt; </a:t>
            </a:r>
            <a:r>
              <a:rPr lang="tr-TR" sz="1800" dirty="0">
                <a:solidFill>
                  <a:srgbClr val="0000FF"/>
                </a:solidFill>
                <a:latin typeface="Calibri" pitchFamily="34" charset="0"/>
              </a:rPr>
              <a:t>0</a:t>
            </a:r>
            <a:r>
              <a:rPr lang="tr-TR" sz="1800" i="1" dirty="0">
                <a:solidFill>
                  <a:srgbClr val="0000FF"/>
                </a:solidFill>
                <a:latin typeface="Calibri" pitchFamily="34" charset="0"/>
              </a:rPr>
              <a:t>  </a:t>
            </a:r>
            <a:r>
              <a:rPr lang="tr-TR" sz="1800" b="1" dirty="0">
                <a:solidFill>
                  <a:srgbClr val="0000FF"/>
                </a:solidFill>
                <a:latin typeface="Calibri" pitchFamily="34" charset="0"/>
              </a:rPr>
              <a:t>eşitsizliğini düşünelim.</a:t>
            </a:r>
          </a:p>
        </p:txBody>
      </p:sp>
      <p:sp>
        <p:nvSpPr>
          <p:cNvPr id="27652" name="Line 4"/>
          <p:cNvSpPr>
            <a:spLocks noChangeShapeType="1"/>
          </p:cNvSpPr>
          <p:nvPr/>
        </p:nvSpPr>
        <p:spPr bwMode="auto">
          <a:xfrm>
            <a:off x="685800" y="5226050"/>
            <a:ext cx="80010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grpSp>
        <p:nvGrpSpPr>
          <p:cNvPr id="2" name="Group 5"/>
          <p:cNvGrpSpPr>
            <a:grpSpLocks/>
          </p:cNvGrpSpPr>
          <p:nvPr/>
        </p:nvGrpSpPr>
        <p:grpSpPr bwMode="auto">
          <a:xfrm>
            <a:off x="3225800" y="4768850"/>
            <a:ext cx="695325" cy="482600"/>
            <a:chOff x="2032" y="1536"/>
            <a:chExt cx="438" cy="304"/>
          </a:xfrm>
        </p:grpSpPr>
        <p:sp>
          <p:nvSpPr>
            <p:cNvPr id="22543" name="Oval 6"/>
            <p:cNvSpPr>
              <a:spLocks noChangeArrowheads="1"/>
            </p:cNvSpPr>
            <p:nvPr/>
          </p:nvSpPr>
          <p:spPr bwMode="auto">
            <a:xfrm>
              <a:off x="2236" y="1792"/>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22544" name="Text Box 7"/>
            <p:cNvSpPr txBox="1">
              <a:spLocks noChangeArrowheads="1"/>
            </p:cNvSpPr>
            <p:nvPr/>
          </p:nvSpPr>
          <p:spPr bwMode="auto">
            <a:xfrm>
              <a:off x="2032" y="1536"/>
              <a:ext cx="438" cy="231"/>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-1/2</a:t>
              </a:r>
              <a:endParaRPr lang="en-AU" sz="1800">
                <a:latin typeface="Calibri" pitchFamily="34" charset="0"/>
              </a:endParaRPr>
            </a:p>
          </p:txBody>
        </p:sp>
      </p:grpSp>
      <p:sp>
        <p:nvSpPr>
          <p:cNvPr id="27656" name="Line 8"/>
          <p:cNvSpPr>
            <a:spLocks noChangeShapeType="1"/>
          </p:cNvSpPr>
          <p:nvPr/>
        </p:nvSpPr>
        <p:spPr bwMode="auto">
          <a:xfrm flipV="1">
            <a:off x="304800" y="5218113"/>
            <a:ext cx="3235325" cy="7937"/>
          </a:xfrm>
          <a:prstGeom prst="line">
            <a:avLst/>
          </a:prstGeom>
          <a:noFill/>
          <a:ln w="57150">
            <a:solidFill>
              <a:srgbClr val="FF0000"/>
            </a:solidFill>
            <a:round/>
            <a:headEnd/>
            <a:tailEnd/>
          </a:ln>
        </p:spPr>
        <p:txBody>
          <a:bodyPr wrap="none" anchor="ctr"/>
          <a:lstStyle/>
          <a:p>
            <a:endParaRPr lang="tr-TR">
              <a:latin typeface="Calibri" pitchFamily="34" charset="0"/>
            </a:endParaRPr>
          </a:p>
        </p:txBody>
      </p:sp>
      <p:grpSp>
        <p:nvGrpSpPr>
          <p:cNvPr id="3" name="Group 9"/>
          <p:cNvGrpSpPr>
            <a:grpSpLocks/>
          </p:cNvGrpSpPr>
          <p:nvPr/>
        </p:nvGrpSpPr>
        <p:grpSpPr bwMode="auto">
          <a:xfrm>
            <a:off x="4013200" y="4768850"/>
            <a:ext cx="381000" cy="482600"/>
            <a:chOff x="2528" y="1536"/>
            <a:chExt cx="240" cy="304"/>
          </a:xfrm>
        </p:grpSpPr>
        <p:sp>
          <p:nvSpPr>
            <p:cNvPr id="22541" name="Text Box 10"/>
            <p:cNvSpPr txBox="1">
              <a:spLocks noChangeArrowheads="1"/>
            </p:cNvSpPr>
            <p:nvPr/>
          </p:nvSpPr>
          <p:spPr bwMode="auto">
            <a:xfrm>
              <a:off x="2528" y="1536"/>
              <a:ext cx="240" cy="231"/>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0</a:t>
              </a:r>
              <a:endParaRPr lang="en-AU" sz="1800">
                <a:latin typeface="Calibri" pitchFamily="34" charset="0"/>
              </a:endParaRPr>
            </a:p>
          </p:txBody>
        </p:sp>
        <p:sp>
          <p:nvSpPr>
            <p:cNvPr id="22542" name="Oval 11"/>
            <p:cNvSpPr>
              <a:spLocks noChangeArrowheads="1"/>
            </p:cNvSpPr>
            <p:nvPr/>
          </p:nvSpPr>
          <p:spPr bwMode="auto">
            <a:xfrm>
              <a:off x="2592" y="1792"/>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grpSp>
      <p:grpSp>
        <p:nvGrpSpPr>
          <p:cNvPr id="4" name="Group 12"/>
          <p:cNvGrpSpPr>
            <a:grpSpLocks/>
          </p:cNvGrpSpPr>
          <p:nvPr/>
        </p:nvGrpSpPr>
        <p:grpSpPr bwMode="auto">
          <a:xfrm>
            <a:off x="5105400" y="4768850"/>
            <a:ext cx="381000" cy="508000"/>
            <a:chOff x="3216" y="1536"/>
            <a:chExt cx="240" cy="320"/>
          </a:xfrm>
        </p:grpSpPr>
        <p:sp>
          <p:nvSpPr>
            <p:cNvPr id="22539" name="Text Box 13"/>
            <p:cNvSpPr txBox="1">
              <a:spLocks noChangeArrowheads="1"/>
            </p:cNvSpPr>
            <p:nvPr/>
          </p:nvSpPr>
          <p:spPr bwMode="auto">
            <a:xfrm>
              <a:off x="3216" y="1536"/>
              <a:ext cx="240" cy="231"/>
            </a:xfrm>
            <a:prstGeom prst="rect">
              <a:avLst/>
            </a:prstGeom>
            <a:noFill/>
            <a:ln w="9525">
              <a:noFill/>
              <a:miter lim="800000"/>
              <a:headEnd/>
              <a:tailEnd/>
            </a:ln>
          </p:spPr>
          <p:txBody>
            <a:bodyPr>
              <a:spAutoFit/>
            </a:bodyPr>
            <a:lstStyle/>
            <a:p>
              <a:pPr>
                <a:spcBef>
                  <a:spcPct val="50000"/>
                </a:spcBef>
              </a:pPr>
              <a:r>
                <a:rPr lang="tr-TR" sz="1800">
                  <a:latin typeface="Calibri" pitchFamily="34" charset="0"/>
                </a:rPr>
                <a:t>1  </a:t>
              </a:r>
              <a:endParaRPr lang="en-AU" sz="1800">
                <a:latin typeface="Calibri" pitchFamily="34" charset="0"/>
              </a:endParaRPr>
            </a:p>
          </p:txBody>
        </p:sp>
        <p:sp>
          <p:nvSpPr>
            <p:cNvPr id="22540" name="Oval 14"/>
            <p:cNvSpPr>
              <a:spLocks noChangeArrowheads="1"/>
            </p:cNvSpPr>
            <p:nvPr/>
          </p:nvSpPr>
          <p:spPr bwMode="auto">
            <a:xfrm>
              <a:off x="3296" y="1808"/>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grpSp>
      <p:sp>
        <p:nvSpPr>
          <p:cNvPr id="41986" name="Text Box 2"/>
          <p:cNvSpPr txBox="1">
            <a:spLocks noChangeArrowheads="1"/>
          </p:cNvSpPr>
          <p:nvPr/>
        </p:nvSpPr>
        <p:spPr bwMode="auto">
          <a:xfrm>
            <a:off x="1116013" y="2466975"/>
            <a:ext cx="5338762" cy="366713"/>
          </a:xfrm>
          <a:prstGeom prst="rect">
            <a:avLst/>
          </a:prstGeom>
          <a:noFill/>
          <a:ln w="9525">
            <a:noFill/>
            <a:miter lim="800000"/>
            <a:headEnd/>
            <a:tailEnd/>
          </a:ln>
        </p:spPr>
        <p:txBody>
          <a:bodyPr>
            <a:spAutoFit/>
          </a:bodyPr>
          <a:lstStyle/>
          <a:p>
            <a:pPr>
              <a:spcBef>
                <a:spcPct val="50000"/>
              </a:spcBef>
            </a:pPr>
            <a:r>
              <a:rPr lang="tr-TR" sz="1800" dirty="0">
                <a:solidFill>
                  <a:srgbClr val="0000FF"/>
                </a:solidFill>
                <a:latin typeface="Calibri" pitchFamily="34" charset="0"/>
              </a:rPr>
              <a:t>	</a:t>
            </a:r>
            <a:r>
              <a:rPr lang="tr-TR" sz="1800" i="1" dirty="0">
                <a:solidFill>
                  <a:srgbClr val="0000FF"/>
                </a:solidFill>
                <a:latin typeface="Calibri" pitchFamily="34" charset="0"/>
              </a:rPr>
              <a:t> </a:t>
            </a:r>
            <a:r>
              <a:rPr lang="tr-TR" sz="1800" dirty="0">
                <a:solidFill>
                  <a:srgbClr val="0000FF"/>
                </a:solidFill>
                <a:latin typeface="Calibri" pitchFamily="34" charset="0"/>
              </a:rPr>
              <a:t>2</a:t>
            </a:r>
            <a:r>
              <a:rPr lang="tr-TR" sz="1800" i="1" dirty="0">
                <a:solidFill>
                  <a:srgbClr val="0000FF"/>
                </a:solidFill>
                <a:latin typeface="Calibri" pitchFamily="34" charset="0"/>
              </a:rPr>
              <a:t>x </a:t>
            </a:r>
            <a:r>
              <a:rPr lang="tr-TR" sz="1800" dirty="0">
                <a:solidFill>
                  <a:srgbClr val="0000FF"/>
                </a:solidFill>
                <a:latin typeface="Calibri" pitchFamily="34" charset="0"/>
              </a:rPr>
              <a:t>+</a:t>
            </a:r>
            <a:r>
              <a:rPr lang="tr-TR" sz="1800" i="1" dirty="0">
                <a:solidFill>
                  <a:srgbClr val="0000FF"/>
                </a:solidFill>
                <a:latin typeface="Calibri" pitchFamily="34" charset="0"/>
              </a:rPr>
              <a:t> </a:t>
            </a:r>
            <a:r>
              <a:rPr lang="tr-TR" sz="1800" dirty="0">
                <a:solidFill>
                  <a:srgbClr val="0000FF"/>
                </a:solidFill>
                <a:latin typeface="Calibri" pitchFamily="34" charset="0"/>
              </a:rPr>
              <a:t>1</a:t>
            </a:r>
            <a:r>
              <a:rPr lang="tr-TR" sz="1800" i="1" dirty="0">
                <a:solidFill>
                  <a:srgbClr val="0000FF"/>
                </a:solidFill>
                <a:latin typeface="Calibri" pitchFamily="34" charset="0"/>
              </a:rPr>
              <a:t> &lt; </a:t>
            </a:r>
            <a:r>
              <a:rPr lang="tr-TR" sz="1800" dirty="0">
                <a:solidFill>
                  <a:srgbClr val="0000FF"/>
                </a:solidFill>
                <a:latin typeface="Calibri" pitchFamily="34" charset="0"/>
              </a:rPr>
              <a:t>0</a:t>
            </a:r>
            <a:r>
              <a:rPr lang="tr-TR" sz="1800" i="1" dirty="0">
                <a:solidFill>
                  <a:srgbClr val="0000FF"/>
                </a:solidFill>
                <a:latin typeface="Calibri" pitchFamily="34" charset="0"/>
              </a:rPr>
              <a:t>  </a:t>
            </a:r>
            <a:r>
              <a:rPr lang="tr-TR" sz="1800" dirty="0">
                <a:solidFill>
                  <a:srgbClr val="0000FF"/>
                </a:solidFill>
                <a:latin typeface="Calibri" pitchFamily="34" charset="0"/>
                <a:sym typeface="Symbol" pitchFamily="18" charset="2"/>
              </a:rPr>
              <a:t>  </a:t>
            </a:r>
            <a:r>
              <a:rPr lang="tr-TR" sz="1800" dirty="0">
                <a:solidFill>
                  <a:srgbClr val="0000FF"/>
                </a:solidFill>
                <a:latin typeface="Calibri" pitchFamily="34" charset="0"/>
              </a:rPr>
              <a:t>2</a:t>
            </a:r>
            <a:r>
              <a:rPr lang="tr-TR" sz="1800" i="1" dirty="0">
                <a:solidFill>
                  <a:srgbClr val="0000FF"/>
                </a:solidFill>
                <a:latin typeface="Calibri" pitchFamily="34" charset="0"/>
              </a:rPr>
              <a:t>x &lt; </a:t>
            </a:r>
            <a:r>
              <a:rPr lang="tr-TR" sz="1800" dirty="0">
                <a:solidFill>
                  <a:srgbClr val="0000FF"/>
                </a:solidFill>
                <a:latin typeface="Calibri" pitchFamily="34" charset="0"/>
              </a:rPr>
              <a:t>-1</a:t>
            </a:r>
            <a:r>
              <a:rPr lang="tr-TR" sz="1800" i="1" dirty="0">
                <a:solidFill>
                  <a:srgbClr val="0000FF"/>
                </a:solidFill>
                <a:latin typeface="Calibri" pitchFamily="34" charset="0"/>
              </a:rPr>
              <a:t>  </a:t>
            </a:r>
            <a:r>
              <a:rPr lang="tr-TR" sz="1800" dirty="0">
                <a:solidFill>
                  <a:srgbClr val="0000FF"/>
                </a:solidFill>
                <a:latin typeface="Calibri" pitchFamily="34" charset="0"/>
                <a:sym typeface="Symbol" pitchFamily="18" charset="2"/>
              </a:rPr>
              <a:t>  </a:t>
            </a:r>
            <a:r>
              <a:rPr lang="tr-TR" sz="1800" i="1" dirty="0">
                <a:solidFill>
                  <a:srgbClr val="0000FF"/>
                </a:solidFill>
                <a:latin typeface="Calibri" pitchFamily="34" charset="0"/>
              </a:rPr>
              <a:t>x &lt; </a:t>
            </a:r>
            <a:r>
              <a:rPr lang="tr-TR" sz="1800" dirty="0">
                <a:solidFill>
                  <a:srgbClr val="0000FF"/>
                </a:solidFill>
                <a:latin typeface="Calibri" pitchFamily="34" charset="0"/>
              </a:rPr>
              <a:t>-1/2</a:t>
            </a:r>
            <a:r>
              <a:rPr lang="tr-TR" sz="1800" i="1" dirty="0">
                <a:solidFill>
                  <a:srgbClr val="0000FF"/>
                </a:solidFill>
                <a:latin typeface="Calibri" pitchFamily="34" charset="0"/>
              </a:rPr>
              <a:t>.</a:t>
            </a:r>
          </a:p>
        </p:txBody>
      </p:sp>
      <p:sp>
        <p:nvSpPr>
          <p:cNvPr id="41987" name="Text Box 3"/>
          <p:cNvSpPr txBox="1">
            <a:spLocks noChangeArrowheads="1"/>
          </p:cNvSpPr>
          <p:nvPr/>
        </p:nvSpPr>
        <p:spPr bwMode="auto">
          <a:xfrm>
            <a:off x="227013" y="3071813"/>
            <a:ext cx="8758237" cy="915987"/>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Yukarıdaki eşitsizlikler dizisindeki her eşitsizlik diğerine denktir ve son eşitsizliğin çözüm kümesinin</a:t>
            </a:r>
            <a:r>
              <a:rPr lang="tr-TR" sz="1800">
                <a:solidFill>
                  <a:srgbClr val="0000FF"/>
                </a:solidFill>
                <a:latin typeface="Calibri" pitchFamily="34" charset="0"/>
              </a:rPr>
              <a:t> </a:t>
            </a:r>
            <a:r>
              <a:rPr lang="tr-TR" sz="1800">
                <a:latin typeface="Calibri" pitchFamily="34" charset="0"/>
              </a:rPr>
              <a:t>(-</a:t>
            </a:r>
            <a:r>
              <a:rPr lang="tr-TR" sz="1800">
                <a:latin typeface="Calibri" pitchFamily="34" charset="0"/>
                <a:sym typeface="Symbol" pitchFamily="18" charset="2"/>
              </a:rPr>
              <a:t> , -1/2</a:t>
            </a:r>
            <a:r>
              <a:rPr lang="tr-TR" sz="1800">
                <a:latin typeface="Calibri" pitchFamily="34" charset="0"/>
              </a:rPr>
              <a:t>)</a:t>
            </a:r>
            <a:r>
              <a:rPr lang="tr-TR" sz="1800">
                <a:solidFill>
                  <a:srgbClr val="0000FF"/>
                </a:solidFill>
                <a:latin typeface="Calibri" pitchFamily="34" charset="0"/>
              </a:rPr>
              <a:t>  </a:t>
            </a:r>
            <a:r>
              <a:rPr lang="tr-TR" sz="1800" b="1">
                <a:solidFill>
                  <a:srgbClr val="0000FF"/>
                </a:solidFill>
                <a:latin typeface="Calibri" pitchFamily="34" charset="0"/>
              </a:rPr>
              <a:t>aralığı</a:t>
            </a:r>
            <a:r>
              <a:rPr lang="tr-TR" sz="1800">
                <a:solidFill>
                  <a:srgbClr val="0000FF"/>
                </a:solidFill>
                <a:latin typeface="Calibri" pitchFamily="34" charset="0"/>
              </a:rPr>
              <a:t> </a:t>
            </a:r>
            <a:r>
              <a:rPr lang="tr-TR" sz="1800" b="1">
                <a:solidFill>
                  <a:srgbClr val="0000FF"/>
                </a:solidFill>
                <a:latin typeface="Calibri" pitchFamily="34" charset="0"/>
              </a:rPr>
              <a:t>olduğu açıktır v</a:t>
            </a:r>
            <a:r>
              <a:rPr lang="tr-TR" sz="1800" b="1">
                <a:solidFill>
                  <a:srgbClr val="0000FF"/>
                </a:solidFill>
                <a:latin typeface="Calibri" pitchFamily="34" charset="0"/>
                <a:sym typeface="Symbol" pitchFamily="18" charset="2"/>
              </a:rPr>
              <a:t>e sayı ekseni üzerinde aşağıdaki gibi gösterilebilir.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100000"/>
                                  </p:iterate>
                                  <p:childTnLst>
                                    <p:set>
                                      <p:cBhvr>
                                        <p:cTn id="6" dur="1" fill="hold">
                                          <p:stCondLst>
                                            <p:cond delay="0"/>
                                          </p:stCondLst>
                                        </p:cTn>
                                        <p:tgtEl>
                                          <p:spTgt spid="27650"/>
                                        </p:tgtEl>
                                        <p:attrNameLst>
                                          <p:attrName>style.visibility</p:attrName>
                                        </p:attrNameLst>
                                      </p:cBhvr>
                                      <p:to>
                                        <p:strVal val="visible"/>
                                      </p:to>
                                    </p:set>
                                    <p:animEffect transition="in" filter="strips(upRight)">
                                      <p:cBhvr>
                                        <p:cTn id="7" dur="3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iterate type="wd">
                                    <p:tmPct val="100000"/>
                                  </p:iterate>
                                  <p:childTnLst>
                                    <p:set>
                                      <p:cBhvr>
                                        <p:cTn id="11" dur="1" fill="hold">
                                          <p:stCondLst>
                                            <p:cond delay="0"/>
                                          </p:stCondLst>
                                        </p:cTn>
                                        <p:tgtEl>
                                          <p:spTgt spid="27651"/>
                                        </p:tgtEl>
                                        <p:attrNameLst>
                                          <p:attrName>style.visibility</p:attrName>
                                        </p:attrNameLst>
                                      </p:cBhvr>
                                      <p:to>
                                        <p:strVal val="visible"/>
                                      </p:to>
                                    </p:set>
                                    <p:animEffect transition="in" filter="strips(upRight)">
                                      <p:cBhvr>
                                        <p:cTn id="12" dur="3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iterate type="wd">
                                    <p:tmPct val="100000"/>
                                  </p:iterate>
                                  <p:childTnLst>
                                    <p:set>
                                      <p:cBhvr>
                                        <p:cTn id="16" dur="1" fill="hold">
                                          <p:stCondLst>
                                            <p:cond delay="0"/>
                                          </p:stCondLst>
                                        </p:cTn>
                                        <p:tgtEl>
                                          <p:spTgt spid="41986"/>
                                        </p:tgtEl>
                                        <p:attrNameLst>
                                          <p:attrName>style.visibility</p:attrName>
                                        </p:attrNameLst>
                                      </p:cBhvr>
                                      <p:to>
                                        <p:strVal val="visible"/>
                                      </p:to>
                                    </p:set>
                                    <p:animEffect transition="in" filter="strips(upRight)">
                                      <p:cBhvr>
                                        <p:cTn id="17" dur="300"/>
                                        <p:tgtEl>
                                          <p:spTgt spid="4198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iterate type="wd">
                                    <p:tmPct val="100000"/>
                                  </p:iterate>
                                  <p:childTnLst>
                                    <p:set>
                                      <p:cBhvr>
                                        <p:cTn id="21" dur="1" fill="hold">
                                          <p:stCondLst>
                                            <p:cond delay="0"/>
                                          </p:stCondLst>
                                        </p:cTn>
                                        <p:tgtEl>
                                          <p:spTgt spid="41987"/>
                                        </p:tgtEl>
                                        <p:attrNameLst>
                                          <p:attrName>style.visibility</p:attrName>
                                        </p:attrNameLst>
                                      </p:cBhvr>
                                      <p:to>
                                        <p:strVal val="visible"/>
                                      </p:to>
                                    </p:set>
                                    <p:animEffect transition="in" filter="strips(upRight)">
                                      <p:cBhvr>
                                        <p:cTn id="22" dur="300"/>
                                        <p:tgtEl>
                                          <p:spTgt spid="4198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2"/>
                                        </p:tgtEl>
                                        <p:attrNameLst>
                                          <p:attrName>style.visibility</p:attrName>
                                        </p:attrNameLst>
                                      </p:cBhvr>
                                      <p:to>
                                        <p:strVal val="visible"/>
                                      </p:to>
                                    </p:set>
                                    <p:animEffect transition="in" filter="wipe(left)">
                                      <p:cBhvr>
                                        <p:cTn id="27" dur="500"/>
                                        <p:tgtEl>
                                          <p:spTgt spid="27652"/>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p:cTn id="44" dur="500" fill="hold"/>
                                        <p:tgtEl>
                                          <p:spTgt spid="2"/>
                                        </p:tgtEl>
                                        <p:attrNameLst>
                                          <p:attrName>ppt_w</p:attrName>
                                        </p:attrNameLst>
                                      </p:cBhvr>
                                      <p:tavLst>
                                        <p:tav tm="0">
                                          <p:val>
                                            <p:fltVal val="0"/>
                                          </p:val>
                                        </p:tav>
                                        <p:tav tm="100000">
                                          <p:val>
                                            <p:strVal val="#ppt_w"/>
                                          </p:val>
                                        </p:tav>
                                      </p:tavLst>
                                    </p:anim>
                                    <p:anim calcmode="lin" valueType="num">
                                      <p:cBhvr>
                                        <p:cTn id="45"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27656"/>
                                        </p:tgtEl>
                                        <p:attrNameLst>
                                          <p:attrName>style.visibility</p:attrName>
                                        </p:attrNameLst>
                                      </p:cBhvr>
                                      <p:to>
                                        <p:strVal val="visible"/>
                                      </p:to>
                                    </p:set>
                                    <p:anim calcmode="lin" valueType="num">
                                      <p:cBhvr>
                                        <p:cTn id="50" dur="500" fill="hold"/>
                                        <p:tgtEl>
                                          <p:spTgt spid="27656"/>
                                        </p:tgtEl>
                                        <p:attrNameLst>
                                          <p:attrName>ppt_w</p:attrName>
                                        </p:attrNameLst>
                                      </p:cBhvr>
                                      <p:tavLst>
                                        <p:tav tm="0">
                                          <p:val>
                                            <p:fltVal val="0"/>
                                          </p:val>
                                        </p:tav>
                                        <p:tav tm="100000">
                                          <p:val>
                                            <p:strVal val="#ppt_w"/>
                                          </p:val>
                                        </p:tav>
                                      </p:tavLst>
                                    </p:anim>
                                    <p:anim calcmode="lin" valueType="num">
                                      <p:cBhvr>
                                        <p:cTn id="51" dur="500" fill="hold"/>
                                        <p:tgtEl>
                                          <p:spTgt spid="276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autoUpdateAnimBg="0"/>
      <p:bldP spid="27652" grpId="0" animBg="1"/>
      <p:bldP spid="27656" grpId="0" animBg="1"/>
      <p:bldP spid="41986" grpId="0" autoUpdateAnimBg="0"/>
      <p:bldP spid="4198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9" name="Text Box 119"/>
          <p:cNvSpPr txBox="1">
            <a:spLocks noChangeArrowheads="1"/>
          </p:cNvSpPr>
          <p:nvPr/>
        </p:nvSpPr>
        <p:spPr bwMode="auto">
          <a:xfrm>
            <a:off x="4481513" y="5800725"/>
            <a:ext cx="1600200" cy="457200"/>
          </a:xfrm>
          <a:prstGeom prst="rect">
            <a:avLst/>
          </a:prstGeom>
          <a:solidFill>
            <a:srgbClr val="FF9999"/>
          </a:solidFill>
          <a:ln w="9525">
            <a:noFill/>
            <a:miter lim="800000"/>
            <a:headEnd/>
            <a:tailEnd/>
          </a:ln>
        </p:spPr>
        <p:txBody>
          <a:bodyPr>
            <a:spAutoFit/>
          </a:bodyPr>
          <a:lstStyle/>
          <a:p>
            <a:pPr>
              <a:spcBef>
                <a:spcPct val="50000"/>
              </a:spcBef>
            </a:pPr>
            <a:r>
              <a:rPr lang="tr-TR">
                <a:latin typeface="Calibri" pitchFamily="34" charset="0"/>
              </a:rPr>
              <a:t>                    </a:t>
            </a:r>
          </a:p>
        </p:txBody>
      </p:sp>
      <p:sp>
        <p:nvSpPr>
          <p:cNvPr id="10356" name="Text Box 116"/>
          <p:cNvSpPr txBox="1">
            <a:spLocks noChangeArrowheads="1"/>
          </p:cNvSpPr>
          <p:nvPr/>
        </p:nvSpPr>
        <p:spPr bwMode="auto">
          <a:xfrm>
            <a:off x="3708400" y="4797425"/>
            <a:ext cx="3505200" cy="457200"/>
          </a:xfrm>
          <a:prstGeom prst="rect">
            <a:avLst/>
          </a:prstGeom>
          <a:noFill/>
          <a:ln w="9525">
            <a:noFill/>
            <a:miter lim="800000"/>
            <a:headEnd/>
            <a:tailEnd/>
          </a:ln>
        </p:spPr>
        <p:txBody>
          <a:bodyPr>
            <a:spAutoFit/>
          </a:bodyPr>
          <a:lstStyle/>
          <a:p>
            <a:pPr>
              <a:spcBef>
                <a:spcPct val="50000"/>
              </a:spcBef>
            </a:pPr>
            <a:r>
              <a:rPr lang="tr-TR" sz="1600">
                <a:solidFill>
                  <a:srgbClr val="009900"/>
                </a:solidFill>
                <a:latin typeface="Calibri" pitchFamily="34" charset="0"/>
              </a:rPr>
              <a:t> -</a:t>
            </a:r>
            <a:r>
              <a:rPr lang="tr-TR">
                <a:solidFill>
                  <a:srgbClr val="009900"/>
                </a:solidFill>
                <a:latin typeface="Calibri" pitchFamily="34" charset="0"/>
              </a:rPr>
              <a:t> </a:t>
            </a:r>
            <a:r>
              <a:rPr lang="tr-TR" sz="1600">
                <a:solidFill>
                  <a:srgbClr val="009900"/>
                </a:solidFill>
                <a:latin typeface="Calibri" pitchFamily="34" charset="0"/>
              </a:rPr>
              <a:t>- -        +  +  + + + + + + + + + </a:t>
            </a:r>
          </a:p>
        </p:txBody>
      </p:sp>
      <p:sp>
        <p:nvSpPr>
          <p:cNvPr id="10317" name="Text Box 77"/>
          <p:cNvSpPr txBox="1">
            <a:spLocks noChangeArrowheads="1"/>
          </p:cNvSpPr>
          <p:nvPr/>
        </p:nvSpPr>
        <p:spPr bwMode="auto">
          <a:xfrm>
            <a:off x="342900" y="307975"/>
            <a:ext cx="8382000" cy="366713"/>
          </a:xfrm>
          <a:prstGeom prst="rect">
            <a:avLst/>
          </a:prstGeom>
          <a:noFill/>
          <a:ln w="9525">
            <a:noFill/>
            <a:miter lim="800000"/>
            <a:headEnd/>
            <a:tailEnd/>
          </a:ln>
        </p:spPr>
        <p:txBody>
          <a:bodyPr>
            <a:spAutoFit/>
          </a:bodyPr>
          <a:lstStyle/>
          <a:p>
            <a:pPr algn="just">
              <a:spcBef>
                <a:spcPct val="50000"/>
              </a:spcBef>
            </a:pPr>
            <a:r>
              <a:rPr lang="tr-TR" sz="1800" b="1">
                <a:solidFill>
                  <a:srgbClr val="FF0000"/>
                </a:solidFill>
                <a:latin typeface="Calibri" pitchFamily="34" charset="0"/>
              </a:rPr>
              <a:t>Örnek.</a:t>
            </a:r>
            <a:r>
              <a:rPr lang="tr-TR" sz="1800" b="1">
                <a:latin typeface="Calibri" pitchFamily="34" charset="0"/>
              </a:rPr>
              <a:t>   </a:t>
            </a:r>
            <a:r>
              <a:rPr lang="tr-TR" sz="1800" i="1">
                <a:latin typeface="Calibri" pitchFamily="34" charset="0"/>
              </a:rPr>
              <a:t>x</a:t>
            </a:r>
            <a:r>
              <a:rPr lang="tr-TR" sz="1800" baseline="30000">
                <a:latin typeface="Calibri" pitchFamily="34" charset="0"/>
              </a:rPr>
              <a:t>2</a:t>
            </a:r>
            <a:r>
              <a:rPr lang="tr-TR" sz="1800">
                <a:latin typeface="Calibri" pitchFamily="34" charset="0"/>
              </a:rPr>
              <a:t>-5 &lt; 2</a:t>
            </a:r>
            <a:r>
              <a:rPr lang="tr-TR" sz="1800" i="1">
                <a:latin typeface="Calibri" pitchFamily="34" charset="0"/>
              </a:rPr>
              <a:t>x</a:t>
            </a:r>
            <a:r>
              <a:rPr lang="tr-TR" sz="1800">
                <a:latin typeface="Calibri" pitchFamily="34" charset="0"/>
              </a:rPr>
              <a:t>+10   </a:t>
            </a:r>
            <a:r>
              <a:rPr lang="tr-TR" sz="1800" b="1">
                <a:solidFill>
                  <a:srgbClr val="0000FF"/>
                </a:solidFill>
                <a:latin typeface="Calibri" pitchFamily="34" charset="0"/>
              </a:rPr>
              <a:t>eşitsizliğinin çözümü :</a:t>
            </a:r>
          </a:p>
        </p:txBody>
      </p:sp>
      <p:sp>
        <p:nvSpPr>
          <p:cNvPr id="10318" name="Line 78"/>
          <p:cNvSpPr>
            <a:spLocks noChangeShapeType="1"/>
          </p:cNvSpPr>
          <p:nvPr/>
        </p:nvSpPr>
        <p:spPr bwMode="auto">
          <a:xfrm>
            <a:off x="457200" y="3013075"/>
            <a:ext cx="80010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grpSp>
        <p:nvGrpSpPr>
          <p:cNvPr id="2" name="Group 79"/>
          <p:cNvGrpSpPr>
            <a:grpSpLocks/>
          </p:cNvGrpSpPr>
          <p:nvPr/>
        </p:nvGrpSpPr>
        <p:grpSpPr bwMode="auto">
          <a:xfrm>
            <a:off x="2514600" y="2555875"/>
            <a:ext cx="695325" cy="482600"/>
            <a:chOff x="2032" y="1536"/>
            <a:chExt cx="438" cy="304"/>
          </a:xfrm>
        </p:grpSpPr>
        <p:sp>
          <p:nvSpPr>
            <p:cNvPr id="11308" name="Oval 80"/>
            <p:cNvSpPr>
              <a:spLocks noChangeArrowheads="1"/>
            </p:cNvSpPr>
            <p:nvPr/>
          </p:nvSpPr>
          <p:spPr bwMode="auto">
            <a:xfrm>
              <a:off x="2236" y="1792"/>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11309" name="Text Box 81"/>
            <p:cNvSpPr txBox="1">
              <a:spLocks noChangeArrowheads="1"/>
            </p:cNvSpPr>
            <p:nvPr/>
          </p:nvSpPr>
          <p:spPr bwMode="auto">
            <a:xfrm>
              <a:off x="2032" y="1536"/>
              <a:ext cx="438"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-3</a:t>
              </a:r>
              <a:endParaRPr lang="en-AU" sz="2000">
                <a:latin typeface="Calibri" pitchFamily="34" charset="0"/>
              </a:endParaRPr>
            </a:p>
          </p:txBody>
        </p:sp>
      </p:grpSp>
      <p:grpSp>
        <p:nvGrpSpPr>
          <p:cNvPr id="3" name="Group 83"/>
          <p:cNvGrpSpPr>
            <a:grpSpLocks/>
          </p:cNvGrpSpPr>
          <p:nvPr/>
        </p:nvGrpSpPr>
        <p:grpSpPr bwMode="auto">
          <a:xfrm>
            <a:off x="3784600" y="2578100"/>
            <a:ext cx="381000" cy="482600"/>
            <a:chOff x="2528" y="1536"/>
            <a:chExt cx="240" cy="304"/>
          </a:xfrm>
        </p:grpSpPr>
        <p:sp>
          <p:nvSpPr>
            <p:cNvPr id="11306" name="Text Box 84"/>
            <p:cNvSpPr txBox="1">
              <a:spLocks noChangeArrowheads="1"/>
            </p:cNvSpPr>
            <p:nvPr/>
          </p:nvSpPr>
          <p:spPr bwMode="auto">
            <a:xfrm>
              <a:off x="2528" y="1536"/>
              <a:ext cx="240"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0</a:t>
              </a:r>
              <a:endParaRPr lang="en-AU" sz="2000">
                <a:latin typeface="Calibri" pitchFamily="34" charset="0"/>
              </a:endParaRPr>
            </a:p>
          </p:txBody>
        </p:sp>
        <p:sp>
          <p:nvSpPr>
            <p:cNvPr id="11307" name="Oval 85"/>
            <p:cNvSpPr>
              <a:spLocks noChangeArrowheads="1"/>
            </p:cNvSpPr>
            <p:nvPr/>
          </p:nvSpPr>
          <p:spPr bwMode="auto">
            <a:xfrm>
              <a:off x="2592" y="1792"/>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grpSp>
      <p:grpSp>
        <p:nvGrpSpPr>
          <p:cNvPr id="4" name="Group 86"/>
          <p:cNvGrpSpPr>
            <a:grpSpLocks/>
          </p:cNvGrpSpPr>
          <p:nvPr/>
        </p:nvGrpSpPr>
        <p:grpSpPr bwMode="auto">
          <a:xfrm>
            <a:off x="5638800" y="2533650"/>
            <a:ext cx="381000" cy="508000"/>
            <a:chOff x="3216" y="1536"/>
            <a:chExt cx="240" cy="320"/>
          </a:xfrm>
        </p:grpSpPr>
        <p:sp>
          <p:nvSpPr>
            <p:cNvPr id="11304" name="Text Box 87"/>
            <p:cNvSpPr txBox="1">
              <a:spLocks noChangeArrowheads="1"/>
            </p:cNvSpPr>
            <p:nvPr/>
          </p:nvSpPr>
          <p:spPr bwMode="auto">
            <a:xfrm>
              <a:off x="3216" y="1536"/>
              <a:ext cx="240"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5  </a:t>
              </a:r>
              <a:endParaRPr lang="en-AU" sz="2000">
                <a:latin typeface="Calibri" pitchFamily="34" charset="0"/>
              </a:endParaRPr>
            </a:p>
          </p:txBody>
        </p:sp>
        <p:sp>
          <p:nvSpPr>
            <p:cNvPr id="11305" name="Oval 88"/>
            <p:cNvSpPr>
              <a:spLocks noChangeArrowheads="1"/>
            </p:cNvSpPr>
            <p:nvPr/>
          </p:nvSpPr>
          <p:spPr bwMode="auto">
            <a:xfrm>
              <a:off x="3296" y="1808"/>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grpSp>
      <p:sp>
        <p:nvSpPr>
          <p:cNvPr id="10322" name="Line 82"/>
          <p:cNvSpPr>
            <a:spLocks noChangeShapeType="1"/>
          </p:cNvSpPr>
          <p:nvPr/>
        </p:nvSpPr>
        <p:spPr bwMode="auto">
          <a:xfrm flipV="1">
            <a:off x="2895600" y="3013075"/>
            <a:ext cx="2895600" cy="0"/>
          </a:xfrm>
          <a:prstGeom prst="line">
            <a:avLst/>
          </a:prstGeom>
          <a:noFill/>
          <a:ln w="76200">
            <a:solidFill>
              <a:srgbClr val="FF0000"/>
            </a:solidFill>
            <a:round/>
            <a:headEnd/>
            <a:tailEnd/>
          </a:ln>
        </p:spPr>
        <p:txBody>
          <a:bodyPr wrap="none" anchor="ctr"/>
          <a:lstStyle/>
          <a:p>
            <a:endParaRPr lang="tr-TR">
              <a:latin typeface="Calibri" pitchFamily="34" charset="0"/>
            </a:endParaRPr>
          </a:p>
        </p:txBody>
      </p:sp>
      <p:sp>
        <p:nvSpPr>
          <p:cNvPr id="10329" name="Text Box 89"/>
          <p:cNvSpPr txBox="1">
            <a:spLocks noChangeArrowheads="1"/>
          </p:cNvSpPr>
          <p:nvPr/>
        </p:nvSpPr>
        <p:spPr bwMode="auto">
          <a:xfrm>
            <a:off x="304800" y="3736975"/>
            <a:ext cx="8839200" cy="366713"/>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Son eşitsizliğin çözüm kümesi belirlenirken aşağıdaki tablodan yararlanılabilir:</a:t>
            </a:r>
          </a:p>
        </p:txBody>
      </p:sp>
      <p:grpSp>
        <p:nvGrpSpPr>
          <p:cNvPr id="5" name="Group 90"/>
          <p:cNvGrpSpPr>
            <a:grpSpLocks/>
          </p:cNvGrpSpPr>
          <p:nvPr/>
        </p:nvGrpSpPr>
        <p:grpSpPr bwMode="auto">
          <a:xfrm>
            <a:off x="2895600" y="4648200"/>
            <a:ext cx="3657600" cy="1905000"/>
            <a:chOff x="3984" y="3408"/>
            <a:chExt cx="2256" cy="1200"/>
          </a:xfrm>
        </p:grpSpPr>
        <p:sp>
          <p:nvSpPr>
            <p:cNvPr id="11300" name="Line 91"/>
            <p:cNvSpPr>
              <a:spLocks noChangeShapeType="1"/>
            </p:cNvSpPr>
            <p:nvPr/>
          </p:nvSpPr>
          <p:spPr bwMode="auto">
            <a:xfrm>
              <a:off x="4032" y="3552"/>
              <a:ext cx="2208" cy="0"/>
            </a:xfrm>
            <a:prstGeom prst="line">
              <a:avLst/>
            </a:prstGeom>
            <a:noFill/>
            <a:ln w="9525">
              <a:solidFill>
                <a:schemeClr val="tx1"/>
              </a:solidFill>
              <a:round/>
              <a:headEnd/>
              <a:tailEnd/>
            </a:ln>
          </p:spPr>
          <p:txBody>
            <a:bodyPr/>
            <a:lstStyle/>
            <a:p>
              <a:endParaRPr lang="tr-TR">
                <a:latin typeface="Calibri" pitchFamily="34" charset="0"/>
              </a:endParaRPr>
            </a:p>
          </p:txBody>
        </p:sp>
        <p:sp>
          <p:nvSpPr>
            <p:cNvPr id="11301" name="Line 92"/>
            <p:cNvSpPr>
              <a:spLocks noChangeShapeType="1"/>
            </p:cNvSpPr>
            <p:nvPr/>
          </p:nvSpPr>
          <p:spPr bwMode="auto">
            <a:xfrm>
              <a:off x="3984" y="3840"/>
              <a:ext cx="2208" cy="0"/>
            </a:xfrm>
            <a:prstGeom prst="line">
              <a:avLst/>
            </a:prstGeom>
            <a:noFill/>
            <a:ln w="9525">
              <a:solidFill>
                <a:schemeClr val="tx1"/>
              </a:solidFill>
              <a:round/>
              <a:headEnd/>
              <a:tailEnd/>
            </a:ln>
          </p:spPr>
          <p:txBody>
            <a:bodyPr/>
            <a:lstStyle/>
            <a:p>
              <a:endParaRPr lang="tr-TR">
                <a:latin typeface="Calibri" pitchFamily="34" charset="0"/>
              </a:endParaRPr>
            </a:p>
          </p:txBody>
        </p:sp>
        <p:sp>
          <p:nvSpPr>
            <p:cNvPr id="11302" name="Line 93"/>
            <p:cNvSpPr>
              <a:spLocks noChangeShapeType="1"/>
            </p:cNvSpPr>
            <p:nvPr/>
          </p:nvSpPr>
          <p:spPr bwMode="auto">
            <a:xfrm>
              <a:off x="4032" y="4128"/>
              <a:ext cx="2208" cy="0"/>
            </a:xfrm>
            <a:prstGeom prst="line">
              <a:avLst/>
            </a:prstGeom>
            <a:noFill/>
            <a:ln w="9525">
              <a:solidFill>
                <a:schemeClr val="tx1"/>
              </a:solidFill>
              <a:round/>
              <a:headEnd/>
              <a:tailEnd/>
            </a:ln>
          </p:spPr>
          <p:txBody>
            <a:bodyPr/>
            <a:lstStyle/>
            <a:p>
              <a:endParaRPr lang="tr-TR">
                <a:latin typeface="Calibri" pitchFamily="34" charset="0"/>
              </a:endParaRPr>
            </a:p>
          </p:txBody>
        </p:sp>
        <p:sp>
          <p:nvSpPr>
            <p:cNvPr id="11303" name="Line 94"/>
            <p:cNvSpPr>
              <a:spLocks noChangeShapeType="1"/>
            </p:cNvSpPr>
            <p:nvPr/>
          </p:nvSpPr>
          <p:spPr bwMode="auto">
            <a:xfrm>
              <a:off x="4464" y="3408"/>
              <a:ext cx="0" cy="1200"/>
            </a:xfrm>
            <a:prstGeom prst="line">
              <a:avLst/>
            </a:prstGeom>
            <a:noFill/>
            <a:ln w="9525">
              <a:solidFill>
                <a:schemeClr val="tx1"/>
              </a:solidFill>
              <a:round/>
              <a:headEnd/>
              <a:tailEnd/>
            </a:ln>
          </p:spPr>
          <p:txBody>
            <a:bodyPr/>
            <a:lstStyle/>
            <a:p>
              <a:endParaRPr lang="tr-TR">
                <a:latin typeface="Calibri" pitchFamily="34" charset="0"/>
              </a:endParaRPr>
            </a:p>
          </p:txBody>
        </p:sp>
      </p:grpSp>
      <p:grpSp>
        <p:nvGrpSpPr>
          <p:cNvPr id="6" name="Group 120"/>
          <p:cNvGrpSpPr>
            <a:grpSpLocks/>
          </p:cNvGrpSpPr>
          <p:nvPr/>
        </p:nvGrpSpPr>
        <p:grpSpPr bwMode="auto">
          <a:xfrm>
            <a:off x="2289176" y="4608514"/>
            <a:ext cx="1235075" cy="1554163"/>
            <a:chOff x="1442" y="2903"/>
            <a:chExt cx="778" cy="979"/>
          </a:xfrm>
        </p:grpSpPr>
        <p:graphicFrame>
          <p:nvGraphicFramePr>
            <p:cNvPr id="11266" name="Object 6"/>
            <p:cNvGraphicFramePr>
              <a:graphicFrameLocks noChangeAspect="1"/>
            </p:cNvGraphicFramePr>
            <p:nvPr/>
          </p:nvGraphicFramePr>
          <p:xfrm>
            <a:off x="2086" y="2903"/>
            <a:ext cx="129" cy="128"/>
          </p:xfrm>
          <a:graphic>
            <a:graphicData uri="http://schemas.openxmlformats.org/presentationml/2006/ole">
              <mc:AlternateContent xmlns:mc="http://schemas.openxmlformats.org/markup-compatibility/2006">
                <mc:Choice xmlns:v="urn:schemas-microsoft-com:vml" Requires="v">
                  <p:oleObj spid="_x0000_s11282" name="Denklem" r:id="rId3" imgW="126720" imgH="126720" progId="Equation.3">
                    <p:embed/>
                  </p:oleObj>
                </mc:Choice>
                <mc:Fallback>
                  <p:oleObj name="Denklem" r:id="rId3" imgW="126720" imgH="12672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6" y="2903"/>
                          <a:ext cx="129" cy="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7"/>
            <p:cNvGraphicFramePr>
              <a:graphicFrameLocks noChangeAspect="1"/>
            </p:cNvGraphicFramePr>
            <p:nvPr/>
          </p:nvGraphicFramePr>
          <p:xfrm>
            <a:off x="1882" y="3102"/>
            <a:ext cx="331" cy="165"/>
          </p:xfrm>
          <a:graphic>
            <a:graphicData uri="http://schemas.openxmlformats.org/presentationml/2006/ole">
              <mc:AlternateContent xmlns:mc="http://schemas.openxmlformats.org/markup-compatibility/2006">
                <mc:Choice xmlns:v="urn:schemas-microsoft-com:vml" Requires="v">
                  <p:oleObj spid="_x0000_s11283" name="Denklem" r:id="rId5" imgW="330120" imgH="164880" progId="Equation.3">
                    <p:embed/>
                  </p:oleObj>
                </mc:Choice>
                <mc:Fallback>
                  <p:oleObj name="Denklem" r:id="rId5" imgW="330120" imgH="16488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2" y="3102"/>
                          <a:ext cx="331" cy="1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8"/>
            <p:cNvGraphicFramePr>
              <a:graphicFrameLocks noChangeAspect="1"/>
            </p:cNvGraphicFramePr>
            <p:nvPr/>
          </p:nvGraphicFramePr>
          <p:xfrm>
            <a:off x="1887" y="3384"/>
            <a:ext cx="331" cy="166"/>
          </p:xfrm>
          <a:graphic>
            <a:graphicData uri="http://schemas.openxmlformats.org/presentationml/2006/ole">
              <mc:AlternateContent xmlns:mc="http://schemas.openxmlformats.org/markup-compatibility/2006">
                <mc:Choice xmlns:v="urn:schemas-microsoft-com:vml" Requires="v">
                  <p:oleObj spid="_x0000_s11284" name="Denklem" r:id="rId7" imgW="330120" imgH="164880" progId="Equation.3">
                    <p:embed/>
                  </p:oleObj>
                </mc:Choice>
                <mc:Fallback>
                  <p:oleObj name="Denklem" r:id="rId7" imgW="330120" imgH="16488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 y="3384"/>
                          <a:ext cx="331" cy="1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9"/>
            <p:cNvGraphicFramePr>
              <a:graphicFrameLocks noChangeAspect="1"/>
            </p:cNvGraphicFramePr>
            <p:nvPr/>
          </p:nvGraphicFramePr>
          <p:xfrm>
            <a:off x="1442" y="3678"/>
            <a:ext cx="778" cy="204"/>
          </p:xfrm>
          <a:graphic>
            <a:graphicData uri="http://schemas.openxmlformats.org/presentationml/2006/ole">
              <mc:AlternateContent xmlns:mc="http://schemas.openxmlformats.org/markup-compatibility/2006">
                <mc:Choice xmlns:v="urn:schemas-microsoft-com:vml" Requires="v">
                  <p:oleObj spid="_x0000_s11285" name="Denklem" r:id="rId9" imgW="774360" imgH="203040" progId="Equation.3">
                    <p:embed/>
                  </p:oleObj>
                </mc:Choice>
                <mc:Fallback>
                  <p:oleObj name="Denklem" r:id="rId9" imgW="774360" imgH="20304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2" y="3678"/>
                          <a:ext cx="778" cy="2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7" name="Group 104"/>
          <p:cNvGrpSpPr>
            <a:grpSpLocks/>
          </p:cNvGrpSpPr>
          <p:nvPr/>
        </p:nvGrpSpPr>
        <p:grpSpPr bwMode="auto">
          <a:xfrm>
            <a:off x="4953000" y="4429125"/>
            <a:ext cx="381000" cy="2073275"/>
            <a:chOff x="4560" y="2342"/>
            <a:chExt cx="240" cy="1306"/>
          </a:xfrm>
        </p:grpSpPr>
        <p:sp>
          <p:nvSpPr>
            <p:cNvPr id="11298" name="Text Box 105"/>
            <p:cNvSpPr txBox="1">
              <a:spLocks noChangeArrowheads="1"/>
            </p:cNvSpPr>
            <p:nvPr/>
          </p:nvSpPr>
          <p:spPr bwMode="auto">
            <a:xfrm>
              <a:off x="4560" y="2342"/>
              <a:ext cx="240" cy="212"/>
            </a:xfrm>
            <a:prstGeom prst="rect">
              <a:avLst/>
            </a:prstGeom>
            <a:noFill/>
            <a:ln w="9525">
              <a:noFill/>
              <a:miter lim="800000"/>
              <a:headEnd/>
              <a:tailEnd/>
            </a:ln>
          </p:spPr>
          <p:txBody>
            <a:bodyPr>
              <a:spAutoFit/>
            </a:bodyPr>
            <a:lstStyle/>
            <a:p>
              <a:pPr>
                <a:spcBef>
                  <a:spcPct val="50000"/>
                </a:spcBef>
              </a:pPr>
              <a:r>
                <a:rPr lang="tr-TR" sz="1600">
                  <a:latin typeface="Calibri" pitchFamily="34" charset="0"/>
                </a:rPr>
                <a:t>0</a:t>
              </a:r>
            </a:p>
          </p:txBody>
        </p:sp>
        <p:sp>
          <p:nvSpPr>
            <p:cNvPr id="11299" name="Line 106"/>
            <p:cNvSpPr>
              <a:spLocks noChangeShapeType="1"/>
            </p:cNvSpPr>
            <p:nvPr/>
          </p:nvSpPr>
          <p:spPr bwMode="auto">
            <a:xfrm>
              <a:off x="4656" y="2592"/>
              <a:ext cx="0" cy="1056"/>
            </a:xfrm>
            <a:prstGeom prst="line">
              <a:avLst/>
            </a:prstGeom>
            <a:noFill/>
            <a:ln w="9525">
              <a:solidFill>
                <a:srgbClr val="FF00FF"/>
              </a:solidFill>
              <a:round/>
              <a:headEnd/>
              <a:tailEnd/>
            </a:ln>
          </p:spPr>
          <p:txBody>
            <a:bodyPr/>
            <a:lstStyle/>
            <a:p>
              <a:endParaRPr lang="tr-TR">
                <a:latin typeface="Calibri" pitchFamily="34" charset="0"/>
              </a:endParaRPr>
            </a:p>
          </p:txBody>
        </p:sp>
      </p:grpSp>
      <p:grpSp>
        <p:nvGrpSpPr>
          <p:cNvPr id="8" name="Group 114"/>
          <p:cNvGrpSpPr>
            <a:grpSpLocks/>
          </p:cNvGrpSpPr>
          <p:nvPr/>
        </p:nvGrpSpPr>
        <p:grpSpPr bwMode="auto">
          <a:xfrm>
            <a:off x="4191000" y="4419600"/>
            <a:ext cx="457200" cy="2082800"/>
            <a:chOff x="2640" y="2784"/>
            <a:chExt cx="288" cy="1312"/>
          </a:xfrm>
        </p:grpSpPr>
        <p:sp>
          <p:nvSpPr>
            <p:cNvPr id="11294" name="Text Box 108"/>
            <p:cNvSpPr txBox="1">
              <a:spLocks noChangeArrowheads="1"/>
            </p:cNvSpPr>
            <p:nvPr/>
          </p:nvSpPr>
          <p:spPr bwMode="auto">
            <a:xfrm>
              <a:off x="2640" y="2784"/>
              <a:ext cx="288" cy="212"/>
            </a:xfrm>
            <a:prstGeom prst="rect">
              <a:avLst/>
            </a:prstGeom>
            <a:noFill/>
            <a:ln w="9525">
              <a:noFill/>
              <a:miter lim="800000"/>
              <a:headEnd/>
              <a:tailEnd/>
            </a:ln>
          </p:spPr>
          <p:txBody>
            <a:bodyPr>
              <a:spAutoFit/>
            </a:bodyPr>
            <a:lstStyle/>
            <a:p>
              <a:pPr>
                <a:spcBef>
                  <a:spcPct val="50000"/>
                </a:spcBef>
              </a:pPr>
              <a:r>
                <a:rPr lang="tr-TR" sz="1600">
                  <a:latin typeface="Calibri" pitchFamily="34" charset="0"/>
                </a:rPr>
                <a:t>-3</a:t>
              </a:r>
            </a:p>
          </p:txBody>
        </p:sp>
        <p:sp>
          <p:nvSpPr>
            <p:cNvPr id="11295" name="Text Box 109"/>
            <p:cNvSpPr txBox="1">
              <a:spLocks noChangeArrowheads="1"/>
            </p:cNvSpPr>
            <p:nvPr/>
          </p:nvSpPr>
          <p:spPr bwMode="auto">
            <a:xfrm>
              <a:off x="2688" y="3086"/>
              <a:ext cx="240" cy="212"/>
            </a:xfrm>
            <a:prstGeom prst="rect">
              <a:avLst/>
            </a:prstGeom>
            <a:noFill/>
            <a:ln w="9525">
              <a:noFill/>
              <a:miter lim="800000"/>
              <a:headEnd/>
              <a:tailEnd/>
            </a:ln>
          </p:spPr>
          <p:txBody>
            <a:bodyPr>
              <a:spAutoFit/>
            </a:bodyPr>
            <a:lstStyle/>
            <a:p>
              <a:pPr>
                <a:spcBef>
                  <a:spcPct val="50000"/>
                </a:spcBef>
              </a:pPr>
              <a:r>
                <a:rPr lang="tr-TR" sz="1600">
                  <a:latin typeface="Calibri" pitchFamily="34" charset="0"/>
                </a:rPr>
                <a:t>0</a:t>
              </a:r>
            </a:p>
          </p:txBody>
        </p:sp>
        <p:sp>
          <p:nvSpPr>
            <p:cNvPr id="11296" name="Line 110"/>
            <p:cNvSpPr>
              <a:spLocks noChangeShapeType="1"/>
            </p:cNvSpPr>
            <p:nvPr/>
          </p:nvSpPr>
          <p:spPr bwMode="auto">
            <a:xfrm>
              <a:off x="2784" y="3040"/>
              <a:ext cx="0" cy="1056"/>
            </a:xfrm>
            <a:prstGeom prst="line">
              <a:avLst/>
            </a:prstGeom>
            <a:noFill/>
            <a:ln w="9525">
              <a:solidFill>
                <a:srgbClr val="FF00FF"/>
              </a:solidFill>
              <a:round/>
              <a:headEnd/>
              <a:tailEnd/>
            </a:ln>
          </p:spPr>
          <p:txBody>
            <a:bodyPr/>
            <a:lstStyle/>
            <a:p>
              <a:endParaRPr lang="tr-TR">
                <a:latin typeface="Calibri" pitchFamily="34" charset="0"/>
              </a:endParaRPr>
            </a:p>
          </p:txBody>
        </p:sp>
        <p:sp>
          <p:nvSpPr>
            <p:cNvPr id="11297" name="Text Box 111"/>
            <p:cNvSpPr txBox="1">
              <a:spLocks noChangeArrowheads="1"/>
            </p:cNvSpPr>
            <p:nvPr/>
          </p:nvSpPr>
          <p:spPr bwMode="auto">
            <a:xfrm>
              <a:off x="2688" y="3696"/>
              <a:ext cx="192" cy="212"/>
            </a:xfrm>
            <a:prstGeom prst="rect">
              <a:avLst/>
            </a:prstGeom>
            <a:noFill/>
            <a:ln w="9525">
              <a:noFill/>
              <a:miter lim="800000"/>
              <a:headEnd/>
              <a:tailEnd/>
            </a:ln>
          </p:spPr>
          <p:txBody>
            <a:bodyPr>
              <a:spAutoFit/>
            </a:bodyPr>
            <a:lstStyle/>
            <a:p>
              <a:pPr>
                <a:spcBef>
                  <a:spcPct val="50000"/>
                </a:spcBef>
              </a:pPr>
              <a:r>
                <a:rPr lang="tr-TR" sz="1600">
                  <a:latin typeface="Calibri" pitchFamily="34" charset="0"/>
                </a:rPr>
                <a:t>0</a:t>
              </a:r>
            </a:p>
          </p:txBody>
        </p:sp>
      </p:grpSp>
      <p:grpSp>
        <p:nvGrpSpPr>
          <p:cNvPr id="9" name="Group 115"/>
          <p:cNvGrpSpPr>
            <a:grpSpLocks/>
          </p:cNvGrpSpPr>
          <p:nvPr/>
        </p:nvGrpSpPr>
        <p:grpSpPr bwMode="auto">
          <a:xfrm>
            <a:off x="5988050" y="4391025"/>
            <a:ext cx="457200" cy="2082800"/>
            <a:chOff x="3772" y="2784"/>
            <a:chExt cx="288" cy="1312"/>
          </a:xfrm>
        </p:grpSpPr>
        <p:sp>
          <p:nvSpPr>
            <p:cNvPr id="11290" name="Text Box 101"/>
            <p:cNvSpPr txBox="1">
              <a:spLocks noChangeArrowheads="1"/>
            </p:cNvSpPr>
            <p:nvPr/>
          </p:nvSpPr>
          <p:spPr bwMode="auto">
            <a:xfrm>
              <a:off x="3772" y="2784"/>
              <a:ext cx="288" cy="212"/>
            </a:xfrm>
            <a:prstGeom prst="rect">
              <a:avLst/>
            </a:prstGeom>
            <a:noFill/>
            <a:ln w="9525">
              <a:noFill/>
              <a:miter lim="800000"/>
              <a:headEnd/>
              <a:tailEnd/>
            </a:ln>
          </p:spPr>
          <p:txBody>
            <a:bodyPr>
              <a:spAutoFit/>
            </a:bodyPr>
            <a:lstStyle/>
            <a:p>
              <a:pPr>
                <a:spcBef>
                  <a:spcPct val="50000"/>
                </a:spcBef>
              </a:pPr>
              <a:r>
                <a:rPr lang="tr-TR" sz="1600">
                  <a:latin typeface="Calibri" pitchFamily="34" charset="0"/>
                </a:rPr>
                <a:t>5</a:t>
              </a:r>
            </a:p>
          </p:txBody>
        </p:sp>
        <p:sp>
          <p:nvSpPr>
            <p:cNvPr id="11291" name="Text Box 102"/>
            <p:cNvSpPr txBox="1">
              <a:spLocks noChangeArrowheads="1"/>
            </p:cNvSpPr>
            <p:nvPr/>
          </p:nvSpPr>
          <p:spPr bwMode="auto">
            <a:xfrm>
              <a:off x="3806" y="3366"/>
              <a:ext cx="240" cy="212"/>
            </a:xfrm>
            <a:prstGeom prst="rect">
              <a:avLst/>
            </a:prstGeom>
            <a:noFill/>
            <a:ln w="9525">
              <a:noFill/>
              <a:miter lim="800000"/>
              <a:headEnd/>
              <a:tailEnd/>
            </a:ln>
          </p:spPr>
          <p:txBody>
            <a:bodyPr>
              <a:spAutoFit/>
            </a:bodyPr>
            <a:lstStyle/>
            <a:p>
              <a:pPr>
                <a:spcBef>
                  <a:spcPct val="50000"/>
                </a:spcBef>
              </a:pPr>
              <a:r>
                <a:rPr lang="tr-TR" sz="1600">
                  <a:latin typeface="Calibri" pitchFamily="34" charset="0"/>
                </a:rPr>
                <a:t>0</a:t>
              </a:r>
            </a:p>
          </p:txBody>
        </p:sp>
        <p:sp>
          <p:nvSpPr>
            <p:cNvPr id="11292" name="Line 103"/>
            <p:cNvSpPr>
              <a:spLocks noChangeShapeType="1"/>
            </p:cNvSpPr>
            <p:nvPr/>
          </p:nvSpPr>
          <p:spPr bwMode="auto">
            <a:xfrm>
              <a:off x="3888" y="3040"/>
              <a:ext cx="0" cy="1056"/>
            </a:xfrm>
            <a:prstGeom prst="line">
              <a:avLst/>
            </a:prstGeom>
            <a:noFill/>
            <a:ln w="9525">
              <a:solidFill>
                <a:srgbClr val="FF00FF"/>
              </a:solidFill>
              <a:round/>
              <a:headEnd/>
              <a:tailEnd/>
            </a:ln>
          </p:spPr>
          <p:txBody>
            <a:bodyPr/>
            <a:lstStyle/>
            <a:p>
              <a:endParaRPr lang="tr-TR">
                <a:latin typeface="Calibri" pitchFamily="34" charset="0"/>
              </a:endParaRPr>
            </a:p>
          </p:txBody>
        </p:sp>
        <p:sp>
          <p:nvSpPr>
            <p:cNvPr id="11293" name="Text Box 112"/>
            <p:cNvSpPr txBox="1">
              <a:spLocks noChangeArrowheads="1"/>
            </p:cNvSpPr>
            <p:nvPr/>
          </p:nvSpPr>
          <p:spPr bwMode="auto">
            <a:xfrm>
              <a:off x="3798" y="3722"/>
              <a:ext cx="192" cy="212"/>
            </a:xfrm>
            <a:prstGeom prst="rect">
              <a:avLst/>
            </a:prstGeom>
            <a:noFill/>
            <a:ln w="9525">
              <a:noFill/>
              <a:miter lim="800000"/>
              <a:headEnd/>
              <a:tailEnd/>
            </a:ln>
          </p:spPr>
          <p:txBody>
            <a:bodyPr>
              <a:spAutoFit/>
            </a:bodyPr>
            <a:lstStyle/>
            <a:p>
              <a:pPr>
                <a:spcBef>
                  <a:spcPct val="50000"/>
                </a:spcBef>
              </a:pPr>
              <a:r>
                <a:rPr lang="tr-TR" sz="1600">
                  <a:latin typeface="Calibri" pitchFamily="34" charset="0"/>
                </a:rPr>
                <a:t>0</a:t>
              </a:r>
            </a:p>
          </p:txBody>
        </p:sp>
      </p:grpSp>
      <p:sp>
        <p:nvSpPr>
          <p:cNvPr id="10357" name="Text Box 117"/>
          <p:cNvSpPr txBox="1">
            <a:spLocks noChangeArrowheads="1"/>
          </p:cNvSpPr>
          <p:nvPr/>
        </p:nvSpPr>
        <p:spPr bwMode="auto">
          <a:xfrm>
            <a:off x="3779838" y="5243513"/>
            <a:ext cx="3200400" cy="457200"/>
          </a:xfrm>
          <a:prstGeom prst="rect">
            <a:avLst/>
          </a:prstGeom>
          <a:noFill/>
          <a:ln w="9525">
            <a:noFill/>
            <a:miter lim="800000"/>
            <a:headEnd/>
            <a:tailEnd/>
          </a:ln>
        </p:spPr>
        <p:txBody>
          <a:bodyPr>
            <a:spAutoFit/>
          </a:bodyPr>
          <a:lstStyle/>
          <a:p>
            <a:pPr>
              <a:spcBef>
                <a:spcPct val="50000"/>
              </a:spcBef>
            </a:pPr>
            <a:r>
              <a:rPr lang="tr-TR" sz="1800">
                <a:solidFill>
                  <a:srgbClr val="009900"/>
                </a:solidFill>
                <a:latin typeface="Calibri" pitchFamily="34" charset="0"/>
              </a:rPr>
              <a:t>- -</a:t>
            </a:r>
            <a:r>
              <a:rPr lang="tr-TR">
                <a:solidFill>
                  <a:srgbClr val="009900"/>
                </a:solidFill>
                <a:latin typeface="Calibri" pitchFamily="34" charset="0"/>
              </a:rPr>
              <a:t> </a:t>
            </a:r>
            <a:r>
              <a:rPr lang="tr-TR" sz="1600">
                <a:solidFill>
                  <a:srgbClr val="009900"/>
                </a:solidFill>
                <a:latin typeface="Calibri" pitchFamily="34" charset="0"/>
              </a:rPr>
              <a:t>-  - - - - - - - - - - - - - - -    + + +  </a:t>
            </a:r>
          </a:p>
        </p:txBody>
      </p:sp>
      <p:sp>
        <p:nvSpPr>
          <p:cNvPr id="10358" name="Text Box 118"/>
          <p:cNvSpPr txBox="1">
            <a:spLocks noChangeArrowheads="1"/>
          </p:cNvSpPr>
          <p:nvPr/>
        </p:nvSpPr>
        <p:spPr bwMode="auto">
          <a:xfrm>
            <a:off x="3635375" y="5762625"/>
            <a:ext cx="3733800" cy="457200"/>
          </a:xfrm>
          <a:prstGeom prst="rect">
            <a:avLst/>
          </a:prstGeom>
          <a:noFill/>
          <a:ln w="9525">
            <a:noFill/>
            <a:miter lim="800000"/>
            <a:headEnd/>
            <a:tailEnd/>
          </a:ln>
        </p:spPr>
        <p:txBody>
          <a:bodyPr>
            <a:spAutoFit/>
          </a:bodyPr>
          <a:lstStyle/>
          <a:p>
            <a:pPr>
              <a:spcBef>
                <a:spcPct val="50000"/>
              </a:spcBef>
            </a:pPr>
            <a:r>
              <a:rPr lang="tr-TR">
                <a:solidFill>
                  <a:srgbClr val="009900"/>
                </a:solidFill>
                <a:latin typeface="Calibri" pitchFamily="34" charset="0"/>
              </a:rPr>
              <a:t> </a:t>
            </a:r>
            <a:r>
              <a:rPr lang="tr-TR" sz="1600">
                <a:solidFill>
                  <a:srgbClr val="009900"/>
                </a:solidFill>
                <a:latin typeface="Calibri" pitchFamily="34" charset="0"/>
              </a:rPr>
              <a:t>+ +  +</a:t>
            </a:r>
            <a:r>
              <a:rPr lang="tr-TR">
                <a:solidFill>
                  <a:srgbClr val="009900"/>
                </a:solidFill>
                <a:latin typeface="Calibri" pitchFamily="34" charset="0"/>
              </a:rPr>
              <a:t>    </a:t>
            </a:r>
            <a:r>
              <a:rPr lang="tr-TR" sz="1600">
                <a:solidFill>
                  <a:srgbClr val="009900"/>
                </a:solidFill>
                <a:latin typeface="Calibri" pitchFamily="34" charset="0"/>
              </a:rPr>
              <a:t>- -  -    - - - - - - - -    + + +</a:t>
            </a:r>
          </a:p>
        </p:txBody>
      </p:sp>
      <p:sp>
        <p:nvSpPr>
          <p:cNvPr id="40962" name="Text Box 2"/>
          <p:cNvSpPr txBox="1">
            <a:spLocks noChangeArrowheads="1"/>
          </p:cNvSpPr>
          <p:nvPr/>
        </p:nvSpPr>
        <p:spPr bwMode="auto">
          <a:xfrm>
            <a:off x="1331913" y="836613"/>
            <a:ext cx="1577975" cy="396875"/>
          </a:xfrm>
          <a:prstGeom prst="rect">
            <a:avLst/>
          </a:prstGeom>
          <a:noFill/>
          <a:ln w="9525">
            <a:noFill/>
            <a:miter lim="800000"/>
            <a:headEnd/>
            <a:tailEnd/>
          </a:ln>
        </p:spPr>
        <p:txBody>
          <a:bodyPr>
            <a:spAutoFit/>
          </a:bodyPr>
          <a:lstStyle/>
          <a:p>
            <a:pPr algn="just">
              <a:spcBef>
                <a:spcPct val="50000"/>
              </a:spcBef>
            </a:pPr>
            <a:r>
              <a:rPr lang="tr-TR" sz="2000" i="1">
                <a:latin typeface="Calibri" pitchFamily="34" charset="0"/>
              </a:rPr>
              <a:t>x</a:t>
            </a:r>
            <a:r>
              <a:rPr lang="tr-TR" sz="2000" baseline="30000">
                <a:latin typeface="Calibri" pitchFamily="34" charset="0"/>
              </a:rPr>
              <a:t>2</a:t>
            </a:r>
            <a:r>
              <a:rPr lang="tr-TR" sz="2000">
                <a:latin typeface="Calibri" pitchFamily="34" charset="0"/>
              </a:rPr>
              <a:t>-5 &lt; 2</a:t>
            </a:r>
            <a:r>
              <a:rPr lang="tr-TR" sz="2000" i="1">
                <a:latin typeface="Calibri" pitchFamily="34" charset="0"/>
              </a:rPr>
              <a:t>x</a:t>
            </a:r>
            <a:r>
              <a:rPr lang="tr-TR" sz="2000">
                <a:latin typeface="Calibri" pitchFamily="34" charset="0"/>
              </a:rPr>
              <a:t>+10</a:t>
            </a:r>
            <a:endParaRPr lang="tr-TR" sz="2000" b="1">
              <a:solidFill>
                <a:srgbClr val="0000FF"/>
              </a:solidFill>
              <a:latin typeface="Calibri" pitchFamily="34" charset="0"/>
              <a:sym typeface="Symbol" pitchFamily="18" charset="2"/>
            </a:endParaRPr>
          </a:p>
        </p:txBody>
      </p:sp>
      <p:sp>
        <p:nvSpPr>
          <p:cNvPr id="40963" name="Text Box 3"/>
          <p:cNvSpPr txBox="1">
            <a:spLocks noChangeArrowheads="1"/>
          </p:cNvSpPr>
          <p:nvPr/>
        </p:nvSpPr>
        <p:spPr bwMode="auto">
          <a:xfrm>
            <a:off x="2771775" y="836613"/>
            <a:ext cx="2016125" cy="396875"/>
          </a:xfrm>
          <a:prstGeom prst="rect">
            <a:avLst/>
          </a:prstGeom>
          <a:noFill/>
          <a:ln w="9525">
            <a:noFill/>
            <a:miter lim="800000"/>
            <a:headEnd/>
            <a:tailEnd/>
          </a:ln>
        </p:spPr>
        <p:txBody>
          <a:bodyPr>
            <a:spAutoFit/>
          </a:bodyPr>
          <a:lstStyle/>
          <a:p>
            <a:pPr algn="just">
              <a:spcBef>
                <a:spcPct val="50000"/>
              </a:spcBef>
            </a:pPr>
            <a:r>
              <a:rPr lang="tr-TR" sz="2000">
                <a:solidFill>
                  <a:srgbClr val="0000FF"/>
                </a:solidFill>
                <a:latin typeface="Calibri" pitchFamily="34" charset="0"/>
                <a:sym typeface="Symbol" pitchFamily="18" charset="2"/>
              </a:rPr>
              <a:t> </a:t>
            </a:r>
            <a:r>
              <a:rPr lang="tr-TR" sz="2000">
                <a:latin typeface="Calibri" pitchFamily="34" charset="0"/>
              </a:rPr>
              <a:t> </a:t>
            </a:r>
            <a:r>
              <a:rPr lang="tr-TR" sz="2000" i="1">
                <a:latin typeface="Calibri" pitchFamily="34" charset="0"/>
              </a:rPr>
              <a:t>x</a:t>
            </a:r>
            <a:r>
              <a:rPr lang="tr-TR" sz="2000" baseline="30000">
                <a:latin typeface="Calibri" pitchFamily="34" charset="0"/>
              </a:rPr>
              <a:t>2</a:t>
            </a:r>
            <a:r>
              <a:rPr lang="tr-TR" sz="2000">
                <a:latin typeface="Calibri" pitchFamily="34" charset="0"/>
              </a:rPr>
              <a:t>-2</a:t>
            </a:r>
            <a:r>
              <a:rPr lang="tr-TR" sz="2000" i="1">
                <a:latin typeface="Calibri" pitchFamily="34" charset="0"/>
              </a:rPr>
              <a:t>x</a:t>
            </a:r>
            <a:r>
              <a:rPr lang="tr-TR" sz="2000">
                <a:latin typeface="Calibri" pitchFamily="34" charset="0"/>
              </a:rPr>
              <a:t>-15&lt;0</a:t>
            </a:r>
            <a:endParaRPr lang="tr-TR" sz="2000" b="1">
              <a:solidFill>
                <a:srgbClr val="0000FF"/>
              </a:solidFill>
              <a:latin typeface="Calibri" pitchFamily="34" charset="0"/>
              <a:sym typeface="Symbol" pitchFamily="18" charset="2"/>
            </a:endParaRPr>
          </a:p>
        </p:txBody>
      </p:sp>
      <p:sp>
        <p:nvSpPr>
          <p:cNvPr id="40964" name="Text Box 4"/>
          <p:cNvSpPr txBox="1">
            <a:spLocks noChangeArrowheads="1"/>
          </p:cNvSpPr>
          <p:nvPr/>
        </p:nvSpPr>
        <p:spPr bwMode="auto">
          <a:xfrm>
            <a:off x="4500563" y="836613"/>
            <a:ext cx="2160587" cy="396875"/>
          </a:xfrm>
          <a:prstGeom prst="rect">
            <a:avLst/>
          </a:prstGeom>
          <a:noFill/>
          <a:ln w="9525">
            <a:noFill/>
            <a:miter lim="800000"/>
            <a:headEnd/>
            <a:tailEnd/>
          </a:ln>
        </p:spPr>
        <p:txBody>
          <a:bodyPr>
            <a:spAutoFit/>
          </a:bodyPr>
          <a:lstStyle/>
          <a:p>
            <a:pPr algn="just">
              <a:spcBef>
                <a:spcPct val="50000"/>
              </a:spcBef>
            </a:pPr>
            <a:r>
              <a:rPr lang="tr-TR" sz="2000" dirty="0">
                <a:solidFill>
                  <a:srgbClr val="0000FF"/>
                </a:solidFill>
                <a:latin typeface="Calibri" pitchFamily="34" charset="0"/>
                <a:sym typeface="Symbol" pitchFamily="18" charset="2"/>
              </a:rPr>
              <a:t> </a:t>
            </a:r>
            <a:r>
              <a:rPr lang="tr-TR" sz="2000" dirty="0">
                <a:latin typeface="Calibri" pitchFamily="34" charset="0"/>
              </a:rPr>
              <a:t> (</a:t>
            </a:r>
            <a:r>
              <a:rPr lang="tr-TR" sz="2000" i="1" dirty="0">
                <a:latin typeface="Calibri" pitchFamily="34" charset="0"/>
              </a:rPr>
              <a:t>x</a:t>
            </a:r>
            <a:r>
              <a:rPr lang="tr-TR" sz="2000" dirty="0">
                <a:latin typeface="Calibri" pitchFamily="34" charset="0"/>
              </a:rPr>
              <a:t>+3)(</a:t>
            </a:r>
            <a:r>
              <a:rPr lang="tr-TR" sz="2000" i="1" dirty="0">
                <a:latin typeface="Calibri" pitchFamily="34" charset="0"/>
              </a:rPr>
              <a:t>x</a:t>
            </a:r>
            <a:r>
              <a:rPr lang="tr-TR" sz="2000" dirty="0">
                <a:latin typeface="Calibri" pitchFamily="34" charset="0"/>
              </a:rPr>
              <a:t>-5) &lt;0</a:t>
            </a:r>
            <a:r>
              <a:rPr lang="tr-TR" sz="2000" i="1" dirty="0">
                <a:solidFill>
                  <a:srgbClr val="0000FF"/>
                </a:solidFill>
                <a:latin typeface="Calibri" pitchFamily="34" charset="0"/>
              </a:rPr>
              <a:t> </a:t>
            </a:r>
          </a:p>
        </p:txBody>
      </p:sp>
      <p:sp>
        <p:nvSpPr>
          <p:cNvPr id="40965" name="Text Box 5"/>
          <p:cNvSpPr txBox="1">
            <a:spLocks noChangeArrowheads="1"/>
          </p:cNvSpPr>
          <p:nvPr/>
        </p:nvSpPr>
        <p:spPr bwMode="auto">
          <a:xfrm>
            <a:off x="250825" y="1428750"/>
            <a:ext cx="8893175" cy="646331"/>
          </a:xfrm>
          <a:prstGeom prst="rect">
            <a:avLst/>
          </a:prstGeom>
          <a:noFill/>
          <a:ln w="9525">
            <a:noFill/>
            <a:miter lim="800000"/>
            <a:headEnd/>
            <a:tailEnd/>
          </a:ln>
        </p:spPr>
        <p:txBody>
          <a:bodyPr>
            <a:spAutoFit/>
          </a:bodyPr>
          <a:lstStyle/>
          <a:p>
            <a:pPr algn="just">
              <a:spcBef>
                <a:spcPct val="50000"/>
              </a:spcBef>
            </a:pPr>
            <a:r>
              <a:rPr lang="tr-TR" sz="1800" b="1" dirty="0">
                <a:solidFill>
                  <a:srgbClr val="0000FF"/>
                </a:solidFill>
                <a:latin typeface="Calibri" pitchFamily="34" charset="0"/>
              </a:rPr>
              <a:t>Yukarıdaki eşitsizlikler dizisindeki her eşitsizlik diğerine denktir. Son eşitsizliğin çözüm kümesinin</a:t>
            </a:r>
            <a:r>
              <a:rPr lang="tr-TR" sz="1800" dirty="0">
                <a:solidFill>
                  <a:srgbClr val="0000FF"/>
                </a:solidFill>
                <a:latin typeface="Calibri" pitchFamily="34" charset="0"/>
              </a:rPr>
              <a:t> </a:t>
            </a:r>
            <a:r>
              <a:rPr lang="tr-TR" sz="1800" dirty="0">
                <a:latin typeface="Calibri" pitchFamily="34" charset="0"/>
              </a:rPr>
              <a:t>(-3,5)</a:t>
            </a:r>
            <a:r>
              <a:rPr lang="tr-TR" sz="1800" dirty="0">
                <a:solidFill>
                  <a:srgbClr val="0000FF"/>
                </a:solidFill>
                <a:latin typeface="Calibri" pitchFamily="34" charset="0"/>
              </a:rPr>
              <a:t> </a:t>
            </a:r>
            <a:r>
              <a:rPr lang="tr-TR" sz="1800" b="1" dirty="0">
                <a:solidFill>
                  <a:srgbClr val="0000FF"/>
                </a:solidFill>
                <a:latin typeface="Calibri" pitchFamily="34" charset="0"/>
              </a:rPr>
              <a:t>aralığı</a:t>
            </a:r>
            <a:r>
              <a:rPr lang="tr-TR" sz="1800" dirty="0">
                <a:solidFill>
                  <a:srgbClr val="0000FF"/>
                </a:solidFill>
                <a:latin typeface="Calibri" pitchFamily="34" charset="0"/>
              </a:rPr>
              <a:t> </a:t>
            </a:r>
            <a:r>
              <a:rPr lang="tr-TR" sz="1800" b="1" dirty="0">
                <a:solidFill>
                  <a:srgbClr val="0000FF"/>
                </a:solidFill>
                <a:latin typeface="Calibri" pitchFamily="34" charset="0"/>
              </a:rPr>
              <a:t>olduğu açıktır v</a:t>
            </a:r>
            <a:r>
              <a:rPr lang="tr-TR" sz="1800" b="1" dirty="0">
                <a:solidFill>
                  <a:srgbClr val="0000FF"/>
                </a:solidFill>
                <a:latin typeface="Calibri" pitchFamily="34" charset="0"/>
                <a:sym typeface="Symbol" pitchFamily="18" charset="2"/>
              </a:rPr>
              <a:t>e sayı ekseni üzerinde aşağıdaki gibi </a:t>
            </a:r>
            <a:r>
              <a:rPr lang="tr-TR" sz="1800" b="1" dirty="0" smtClean="0">
                <a:solidFill>
                  <a:srgbClr val="0000FF"/>
                </a:solidFill>
                <a:latin typeface="Calibri" pitchFamily="34" charset="0"/>
                <a:sym typeface="Symbol" pitchFamily="18" charset="2"/>
              </a:rPr>
              <a:t>gösterilebilir</a:t>
            </a:r>
            <a:r>
              <a:rPr lang="tr-TR" sz="1800" b="1" dirty="0">
                <a:solidFill>
                  <a:srgbClr val="0000FF"/>
                </a:solidFill>
                <a:latin typeface="Calibri" pitchFamily="34" charset="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iterate type="wd">
                                    <p:tmPct val="100000"/>
                                  </p:iterate>
                                  <p:childTnLst>
                                    <p:set>
                                      <p:cBhvr>
                                        <p:cTn id="6" dur="1" fill="hold">
                                          <p:stCondLst>
                                            <p:cond delay="0"/>
                                          </p:stCondLst>
                                        </p:cTn>
                                        <p:tgtEl>
                                          <p:spTgt spid="10317"/>
                                        </p:tgtEl>
                                        <p:attrNameLst>
                                          <p:attrName>style.visibility</p:attrName>
                                        </p:attrNameLst>
                                      </p:cBhvr>
                                      <p:to>
                                        <p:strVal val="visible"/>
                                      </p:to>
                                    </p:set>
                                    <p:animEffect transition="in" filter="strips(downRight)">
                                      <p:cBhvr>
                                        <p:cTn id="7" dur="300"/>
                                        <p:tgtEl>
                                          <p:spTgt spid="1031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iterate type="wd">
                                    <p:tmPct val="100000"/>
                                  </p:iterate>
                                  <p:childTnLst>
                                    <p:set>
                                      <p:cBhvr>
                                        <p:cTn id="11" dur="1" fill="hold">
                                          <p:stCondLst>
                                            <p:cond delay="0"/>
                                          </p:stCondLst>
                                        </p:cTn>
                                        <p:tgtEl>
                                          <p:spTgt spid="40962"/>
                                        </p:tgtEl>
                                        <p:attrNameLst>
                                          <p:attrName>style.visibility</p:attrName>
                                        </p:attrNameLst>
                                      </p:cBhvr>
                                      <p:to>
                                        <p:strVal val="visible"/>
                                      </p:to>
                                    </p:set>
                                    <p:animEffect transition="in" filter="strips(downRight)">
                                      <p:cBhvr>
                                        <p:cTn id="12" dur="300"/>
                                        <p:tgtEl>
                                          <p:spTgt spid="4096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iterate type="wd">
                                    <p:tmPct val="100000"/>
                                  </p:iterate>
                                  <p:childTnLst>
                                    <p:set>
                                      <p:cBhvr>
                                        <p:cTn id="16" dur="1" fill="hold">
                                          <p:stCondLst>
                                            <p:cond delay="0"/>
                                          </p:stCondLst>
                                        </p:cTn>
                                        <p:tgtEl>
                                          <p:spTgt spid="40963"/>
                                        </p:tgtEl>
                                        <p:attrNameLst>
                                          <p:attrName>style.visibility</p:attrName>
                                        </p:attrNameLst>
                                      </p:cBhvr>
                                      <p:to>
                                        <p:strVal val="visible"/>
                                      </p:to>
                                    </p:set>
                                    <p:animEffect transition="in" filter="strips(downRight)">
                                      <p:cBhvr>
                                        <p:cTn id="17" dur="300"/>
                                        <p:tgtEl>
                                          <p:spTgt spid="4096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iterate type="wd">
                                    <p:tmPct val="100000"/>
                                  </p:iterate>
                                  <p:childTnLst>
                                    <p:set>
                                      <p:cBhvr>
                                        <p:cTn id="21" dur="1" fill="hold">
                                          <p:stCondLst>
                                            <p:cond delay="0"/>
                                          </p:stCondLst>
                                        </p:cTn>
                                        <p:tgtEl>
                                          <p:spTgt spid="40964"/>
                                        </p:tgtEl>
                                        <p:attrNameLst>
                                          <p:attrName>style.visibility</p:attrName>
                                        </p:attrNameLst>
                                      </p:cBhvr>
                                      <p:to>
                                        <p:strVal val="visible"/>
                                      </p:to>
                                    </p:set>
                                    <p:animEffect transition="in" filter="strips(downRight)">
                                      <p:cBhvr>
                                        <p:cTn id="22" dur="300"/>
                                        <p:tgtEl>
                                          <p:spTgt spid="4096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iterate type="wd">
                                    <p:tmPct val="100000"/>
                                  </p:iterate>
                                  <p:childTnLst>
                                    <p:set>
                                      <p:cBhvr>
                                        <p:cTn id="26" dur="1" fill="hold">
                                          <p:stCondLst>
                                            <p:cond delay="0"/>
                                          </p:stCondLst>
                                        </p:cTn>
                                        <p:tgtEl>
                                          <p:spTgt spid="40965"/>
                                        </p:tgtEl>
                                        <p:attrNameLst>
                                          <p:attrName>style.visibility</p:attrName>
                                        </p:attrNameLst>
                                      </p:cBhvr>
                                      <p:to>
                                        <p:strVal val="visible"/>
                                      </p:to>
                                    </p:set>
                                    <p:animEffect transition="in" filter="strips(downRight)">
                                      <p:cBhvr>
                                        <p:cTn id="27" dur="300"/>
                                        <p:tgtEl>
                                          <p:spTgt spid="4096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18"/>
                                        </p:tgtEl>
                                        <p:attrNameLst>
                                          <p:attrName>style.visibility</p:attrName>
                                        </p:attrNameLst>
                                      </p:cBhvr>
                                      <p:to>
                                        <p:strVal val="visible"/>
                                      </p:to>
                                    </p:set>
                                    <p:animEffect transition="in" filter="wipe(left)">
                                      <p:cBhvr>
                                        <p:cTn id="32" dur="500"/>
                                        <p:tgtEl>
                                          <p:spTgt spid="10318"/>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0322"/>
                                        </p:tgtEl>
                                        <p:attrNameLst>
                                          <p:attrName>style.visibility</p:attrName>
                                        </p:attrNameLst>
                                      </p:cBhvr>
                                      <p:to>
                                        <p:strVal val="visible"/>
                                      </p:to>
                                    </p:set>
                                    <p:anim calcmode="lin" valueType="num">
                                      <p:cBhvr>
                                        <p:cTn id="55" dur="500" fill="hold"/>
                                        <p:tgtEl>
                                          <p:spTgt spid="10322"/>
                                        </p:tgtEl>
                                        <p:attrNameLst>
                                          <p:attrName>ppt_w</p:attrName>
                                        </p:attrNameLst>
                                      </p:cBhvr>
                                      <p:tavLst>
                                        <p:tav tm="0">
                                          <p:val>
                                            <p:fltVal val="0"/>
                                          </p:val>
                                        </p:tav>
                                        <p:tav tm="100000">
                                          <p:val>
                                            <p:strVal val="#ppt_w"/>
                                          </p:val>
                                        </p:tav>
                                      </p:tavLst>
                                    </p:anim>
                                    <p:anim calcmode="lin" valueType="num">
                                      <p:cBhvr>
                                        <p:cTn id="56" dur="500" fill="hold"/>
                                        <p:tgtEl>
                                          <p:spTgt spid="10322"/>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8" presetClass="entr" presetSubtype="6" fill="hold" grpId="0" nodeType="clickEffect">
                                  <p:stCondLst>
                                    <p:cond delay="0"/>
                                  </p:stCondLst>
                                  <p:iterate type="wd">
                                    <p:tmPct val="100000"/>
                                  </p:iterate>
                                  <p:childTnLst>
                                    <p:set>
                                      <p:cBhvr>
                                        <p:cTn id="60" dur="1" fill="hold">
                                          <p:stCondLst>
                                            <p:cond delay="0"/>
                                          </p:stCondLst>
                                        </p:cTn>
                                        <p:tgtEl>
                                          <p:spTgt spid="10329"/>
                                        </p:tgtEl>
                                        <p:attrNameLst>
                                          <p:attrName>style.visibility</p:attrName>
                                        </p:attrNameLst>
                                      </p:cBhvr>
                                      <p:to>
                                        <p:strVal val="visible"/>
                                      </p:to>
                                    </p:set>
                                    <p:animEffect transition="in" filter="strips(downRight)">
                                      <p:cBhvr>
                                        <p:cTn id="61" dur="300"/>
                                        <p:tgtEl>
                                          <p:spTgt spid="10329"/>
                                        </p:tgtEl>
                                      </p:cBhvr>
                                    </p:animEffect>
                                  </p:childTnLst>
                                </p:cTn>
                              </p:par>
                            </p:childTnLst>
                          </p:cTn>
                        </p:par>
                      </p:childTnLst>
                    </p:cTn>
                  </p:par>
                  <p:par>
                    <p:cTn id="62" fill="hold">
                      <p:stCondLst>
                        <p:cond delay="indefinite"/>
                      </p:stCondLst>
                      <p:childTnLst>
                        <p:par>
                          <p:cTn id="63" fill="hold">
                            <p:stCondLst>
                              <p:cond delay="0"/>
                            </p:stCondLst>
                            <p:childTnLst>
                              <p:par>
                                <p:cTn id="64" presetID="23" presetClass="entr" presetSubtype="16" fill="hold" nodeType="clickEffect">
                                  <p:stCondLst>
                                    <p:cond delay="0"/>
                                  </p:stCondLst>
                                  <p:childTnLst>
                                    <p:set>
                                      <p:cBhvr>
                                        <p:cTn id="65" dur="1" fill="hold">
                                          <p:stCondLst>
                                            <p:cond delay="0"/>
                                          </p:stCondLst>
                                        </p:cTn>
                                        <p:tgtEl>
                                          <p:spTgt spid="5"/>
                                        </p:tgtEl>
                                        <p:attrNameLst>
                                          <p:attrName>style.visibility</p:attrName>
                                        </p:attrNameLst>
                                      </p:cBhvr>
                                      <p:to>
                                        <p:strVal val="visible"/>
                                      </p:to>
                                    </p:set>
                                    <p:anim calcmode="lin" valueType="num">
                                      <p:cBhvr>
                                        <p:cTn id="66" dur="500" fill="hold"/>
                                        <p:tgtEl>
                                          <p:spTgt spid="5"/>
                                        </p:tgtEl>
                                        <p:attrNameLst>
                                          <p:attrName>ppt_w</p:attrName>
                                        </p:attrNameLst>
                                      </p:cBhvr>
                                      <p:tavLst>
                                        <p:tav tm="0">
                                          <p:val>
                                            <p:fltVal val="0"/>
                                          </p:val>
                                        </p:tav>
                                        <p:tav tm="100000">
                                          <p:val>
                                            <p:strVal val="#ppt_w"/>
                                          </p:val>
                                        </p:tav>
                                      </p:tavLst>
                                    </p:anim>
                                    <p:anim calcmode="lin" valueType="num">
                                      <p:cBhvr>
                                        <p:cTn id="67"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wipe(up)">
                                      <p:cBhvr>
                                        <p:cTn id="72" dur="500"/>
                                        <p:tgtEl>
                                          <p:spTgt spid="6"/>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strips(downRight)">
                                      <p:cBhvr>
                                        <p:cTn id="77" dur="500"/>
                                        <p:tgtEl>
                                          <p:spTgt spid="7"/>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strips(downRight)">
                                      <p:cBhvr>
                                        <p:cTn id="82" dur="500"/>
                                        <p:tgtEl>
                                          <p:spTgt spid="8"/>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strips(downRight)">
                                      <p:cBhvr>
                                        <p:cTn id="87" dur="500"/>
                                        <p:tgtEl>
                                          <p:spTgt spid="9"/>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6" fill="hold" grpId="0" nodeType="clickEffect">
                                  <p:stCondLst>
                                    <p:cond delay="0"/>
                                  </p:stCondLst>
                                  <p:childTnLst>
                                    <p:set>
                                      <p:cBhvr>
                                        <p:cTn id="91" dur="1" fill="hold">
                                          <p:stCondLst>
                                            <p:cond delay="0"/>
                                          </p:stCondLst>
                                        </p:cTn>
                                        <p:tgtEl>
                                          <p:spTgt spid="10356"/>
                                        </p:tgtEl>
                                        <p:attrNameLst>
                                          <p:attrName>style.visibility</p:attrName>
                                        </p:attrNameLst>
                                      </p:cBhvr>
                                      <p:to>
                                        <p:strVal val="visible"/>
                                      </p:to>
                                    </p:set>
                                    <p:animEffect transition="in" filter="barn(inHorizontal)">
                                      <p:cBhvr>
                                        <p:cTn id="92" dur="500"/>
                                        <p:tgtEl>
                                          <p:spTgt spid="10356"/>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6" fill="hold" grpId="0" nodeType="clickEffect">
                                  <p:stCondLst>
                                    <p:cond delay="0"/>
                                  </p:stCondLst>
                                  <p:childTnLst>
                                    <p:set>
                                      <p:cBhvr>
                                        <p:cTn id="96" dur="1" fill="hold">
                                          <p:stCondLst>
                                            <p:cond delay="0"/>
                                          </p:stCondLst>
                                        </p:cTn>
                                        <p:tgtEl>
                                          <p:spTgt spid="10357"/>
                                        </p:tgtEl>
                                        <p:attrNameLst>
                                          <p:attrName>style.visibility</p:attrName>
                                        </p:attrNameLst>
                                      </p:cBhvr>
                                      <p:to>
                                        <p:strVal val="visible"/>
                                      </p:to>
                                    </p:set>
                                    <p:animEffect transition="in" filter="barn(inHorizontal)">
                                      <p:cBhvr>
                                        <p:cTn id="97" dur="500"/>
                                        <p:tgtEl>
                                          <p:spTgt spid="10357"/>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6" fill="hold" grpId="0" nodeType="clickEffect">
                                  <p:stCondLst>
                                    <p:cond delay="0"/>
                                  </p:stCondLst>
                                  <p:childTnLst>
                                    <p:set>
                                      <p:cBhvr>
                                        <p:cTn id="101" dur="1" fill="hold">
                                          <p:stCondLst>
                                            <p:cond delay="0"/>
                                          </p:stCondLst>
                                        </p:cTn>
                                        <p:tgtEl>
                                          <p:spTgt spid="10358"/>
                                        </p:tgtEl>
                                        <p:attrNameLst>
                                          <p:attrName>style.visibility</p:attrName>
                                        </p:attrNameLst>
                                      </p:cBhvr>
                                      <p:to>
                                        <p:strVal val="visible"/>
                                      </p:to>
                                    </p:set>
                                    <p:animEffect transition="in" filter="barn(inHorizontal)">
                                      <p:cBhvr>
                                        <p:cTn id="102" dur="500"/>
                                        <p:tgtEl>
                                          <p:spTgt spid="10358"/>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6" fill="hold" grpId="0" nodeType="clickEffect">
                                  <p:stCondLst>
                                    <p:cond delay="0"/>
                                  </p:stCondLst>
                                  <p:childTnLst>
                                    <p:set>
                                      <p:cBhvr>
                                        <p:cTn id="106" dur="1" fill="hold">
                                          <p:stCondLst>
                                            <p:cond delay="0"/>
                                          </p:stCondLst>
                                        </p:cTn>
                                        <p:tgtEl>
                                          <p:spTgt spid="10359"/>
                                        </p:tgtEl>
                                        <p:attrNameLst>
                                          <p:attrName>style.visibility</p:attrName>
                                        </p:attrNameLst>
                                      </p:cBhvr>
                                      <p:to>
                                        <p:strVal val="visible"/>
                                      </p:to>
                                    </p:set>
                                    <p:animEffect transition="in" filter="barn(inHorizontal)">
                                      <p:cBhvr>
                                        <p:cTn id="107" dur="500"/>
                                        <p:tgtEl>
                                          <p:spTgt spid="103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9" grpId="0" animBg="1" autoUpdateAnimBg="0"/>
      <p:bldP spid="10356" grpId="0" autoUpdateAnimBg="0"/>
      <p:bldP spid="10317" grpId="0" autoUpdateAnimBg="0"/>
      <p:bldP spid="10318" grpId="0" animBg="1"/>
      <p:bldP spid="10322" grpId="0" animBg="1"/>
      <p:bldP spid="10329" grpId="0" autoUpdateAnimBg="0"/>
      <p:bldP spid="10357" grpId="0" autoUpdateAnimBg="0"/>
      <p:bldP spid="10358" grpId="0" autoUpdateAnimBg="0"/>
      <p:bldP spid="40962" grpId="0" autoUpdateAnimBg="0"/>
      <p:bldP spid="40963" grpId="0" autoUpdateAnimBg="0"/>
      <p:bldP spid="40964" grpId="0" autoUpdateAnimBg="0"/>
      <p:bldP spid="4096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050"/>
          <p:cNvSpPr txBox="1">
            <a:spLocks noChangeArrowheads="1"/>
          </p:cNvSpPr>
          <p:nvPr/>
        </p:nvSpPr>
        <p:spPr bwMode="auto">
          <a:xfrm>
            <a:off x="34925" y="1243013"/>
            <a:ext cx="1031875" cy="366712"/>
          </a:xfrm>
          <a:prstGeom prst="rect">
            <a:avLst/>
          </a:prstGeom>
          <a:noFill/>
          <a:ln w="9525">
            <a:noFill/>
            <a:miter lim="800000"/>
            <a:headEnd/>
            <a:tailEnd/>
          </a:ln>
        </p:spPr>
        <p:txBody>
          <a:bodyPr>
            <a:spAutoFit/>
          </a:bodyPr>
          <a:lstStyle/>
          <a:p>
            <a:pPr>
              <a:spcBef>
                <a:spcPct val="50000"/>
              </a:spcBef>
            </a:pPr>
            <a:r>
              <a:rPr lang="tr-TR" sz="1800" b="1">
                <a:solidFill>
                  <a:srgbClr val="FF0000"/>
                </a:solidFill>
                <a:latin typeface="Calibri" pitchFamily="34" charset="0"/>
              </a:rPr>
              <a:t>Örnek.</a:t>
            </a:r>
            <a:r>
              <a:rPr lang="tr-TR" sz="1800" b="1">
                <a:solidFill>
                  <a:srgbClr val="0000FF"/>
                </a:solidFill>
                <a:latin typeface="Calibri" pitchFamily="34" charset="0"/>
              </a:rPr>
              <a:t>  </a:t>
            </a:r>
            <a:endParaRPr lang="tr-TR" sz="1800" i="1">
              <a:solidFill>
                <a:srgbClr val="0000FF"/>
              </a:solidFill>
              <a:latin typeface="Calibri" pitchFamily="34" charset="0"/>
              <a:sym typeface="Symbol" pitchFamily="18" charset="2"/>
            </a:endParaRPr>
          </a:p>
        </p:txBody>
      </p:sp>
      <p:sp>
        <p:nvSpPr>
          <p:cNvPr id="28675" name="Text Box 2051"/>
          <p:cNvSpPr txBox="1">
            <a:spLocks noChangeArrowheads="1"/>
          </p:cNvSpPr>
          <p:nvPr/>
        </p:nvSpPr>
        <p:spPr bwMode="auto">
          <a:xfrm>
            <a:off x="2022475" y="1262063"/>
            <a:ext cx="3263900" cy="366712"/>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 eşitsizliğini düşünelim. </a:t>
            </a:r>
            <a:endParaRPr lang="tr-TR" sz="1800" b="1" i="1">
              <a:solidFill>
                <a:srgbClr val="0000FF"/>
              </a:solidFill>
              <a:latin typeface="Calibri" pitchFamily="34" charset="0"/>
            </a:endParaRPr>
          </a:p>
        </p:txBody>
      </p:sp>
      <p:grpSp>
        <p:nvGrpSpPr>
          <p:cNvPr id="2" name="Group 2052"/>
          <p:cNvGrpSpPr>
            <a:grpSpLocks/>
          </p:cNvGrpSpPr>
          <p:nvPr/>
        </p:nvGrpSpPr>
        <p:grpSpPr bwMode="auto">
          <a:xfrm>
            <a:off x="3048000" y="5559425"/>
            <a:ext cx="695325" cy="482600"/>
            <a:chOff x="2032" y="1536"/>
            <a:chExt cx="438" cy="304"/>
          </a:xfrm>
        </p:grpSpPr>
        <p:sp>
          <p:nvSpPr>
            <p:cNvPr id="12332" name="Oval 2053"/>
            <p:cNvSpPr>
              <a:spLocks noChangeArrowheads="1"/>
            </p:cNvSpPr>
            <p:nvPr/>
          </p:nvSpPr>
          <p:spPr bwMode="auto">
            <a:xfrm>
              <a:off x="2236" y="1792"/>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12333" name="Text Box 2054"/>
            <p:cNvSpPr txBox="1">
              <a:spLocks noChangeArrowheads="1"/>
            </p:cNvSpPr>
            <p:nvPr/>
          </p:nvSpPr>
          <p:spPr bwMode="auto">
            <a:xfrm>
              <a:off x="2032" y="1536"/>
              <a:ext cx="438"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  -1</a:t>
              </a:r>
              <a:endParaRPr lang="en-AU" sz="2000">
                <a:latin typeface="Calibri" pitchFamily="34" charset="0"/>
              </a:endParaRPr>
            </a:p>
          </p:txBody>
        </p:sp>
      </p:grpSp>
      <p:grpSp>
        <p:nvGrpSpPr>
          <p:cNvPr id="3" name="Group 2055"/>
          <p:cNvGrpSpPr>
            <a:grpSpLocks/>
          </p:cNvGrpSpPr>
          <p:nvPr/>
        </p:nvGrpSpPr>
        <p:grpSpPr bwMode="auto">
          <a:xfrm>
            <a:off x="4394200" y="5559425"/>
            <a:ext cx="381000" cy="482600"/>
            <a:chOff x="2528" y="1536"/>
            <a:chExt cx="240" cy="304"/>
          </a:xfrm>
        </p:grpSpPr>
        <p:sp>
          <p:nvSpPr>
            <p:cNvPr id="12330" name="Text Box 2056"/>
            <p:cNvSpPr txBox="1">
              <a:spLocks noChangeArrowheads="1"/>
            </p:cNvSpPr>
            <p:nvPr/>
          </p:nvSpPr>
          <p:spPr bwMode="auto">
            <a:xfrm>
              <a:off x="2528" y="1536"/>
              <a:ext cx="240"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0</a:t>
              </a:r>
              <a:endParaRPr lang="en-AU" sz="2000">
                <a:latin typeface="Calibri" pitchFamily="34" charset="0"/>
              </a:endParaRPr>
            </a:p>
          </p:txBody>
        </p:sp>
        <p:sp>
          <p:nvSpPr>
            <p:cNvPr id="12331" name="Oval 2057"/>
            <p:cNvSpPr>
              <a:spLocks noChangeArrowheads="1"/>
            </p:cNvSpPr>
            <p:nvPr/>
          </p:nvSpPr>
          <p:spPr bwMode="auto">
            <a:xfrm>
              <a:off x="2592" y="1792"/>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grpSp>
      <p:grpSp>
        <p:nvGrpSpPr>
          <p:cNvPr id="4" name="Group 2058"/>
          <p:cNvGrpSpPr>
            <a:grpSpLocks/>
          </p:cNvGrpSpPr>
          <p:nvPr/>
        </p:nvGrpSpPr>
        <p:grpSpPr bwMode="auto">
          <a:xfrm>
            <a:off x="5613400" y="5534025"/>
            <a:ext cx="381000" cy="508000"/>
            <a:chOff x="3216" y="1536"/>
            <a:chExt cx="240" cy="320"/>
          </a:xfrm>
        </p:grpSpPr>
        <p:sp>
          <p:nvSpPr>
            <p:cNvPr id="12328" name="Text Box 2059"/>
            <p:cNvSpPr txBox="1">
              <a:spLocks noChangeArrowheads="1"/>
            </p:cNvSpPr>
            <p:nvPr/>
          </p:nvSpPr>
          <p:spPr bwMode="auto">
            <a:xfrm>
              <a:off x="3216" y="1536"/>
              <a:ext cx="240"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1  </a:t>
              </a:r>
              <a:endParaRPr lang="en-AU" sz="2000">
                <a:latin typeface="Calibri" pitchFamily="34" charset="0"/>
              </a:endParaRPr>
            </a:p>
          </p:txBody>
        </p:sp>
        <p:sp>
          <p:nvSpPr>
            <p:cNvPr id="12329" name="Oval 2060"/>
            <p:cNvSpPr>
              <a:spLocks noChangeArrowheads="1"/>
            </p:cNvSpPr>
            <p:nvPr/>
          </p:nvSpPr>
          <p:spPr bwMode="auto">
            <a:xfrm>
              <a:off x="3296" y="1808"/>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grpSp>
      <p:graphicFrame>
        <p:nvGraphicFramePr>
          <p:cNvPr id="13342" name="Object 1054"/>
          <p:cNvGraphicFramePr>
            <a:graphicFrameLocks noChangeAspect="1"/>
          </p:cNvGraphicFramePr>
          <p:nvPr/>
        </p:nvGraphicFramePr>
        <p:xfrm>
          <a:off x="1043608" y="1145438"/>
          <a:ext cx="864096" cy="595266"/>
        </p:xfrm>
        <a:graphic>
          <a:graphicData uri="http://schemas.openxmlformats.org/presentationml/2006/ole">
            <mc:AlternateContent xmlns:mc="http://schemas.openxmlformats.org/markup-compatibility/2006">
              <mc:Choice xmlns:v="urn:schemas-microsoft-com:vml" Requires="v">
                <p:oleObj spid="_x0000_s12310" name="Denklem" r:id="rId3" imgW="571320" imgH="393480" progId="Equation.3">
                  <p:embed/>
                </p:oleObj>
              </mc:Choice>
              <mc:Fallback>
                <p:oleObj name="Denklem" r:id="rId3" imgW="571320" imgH="393480" progId="Equation.3">
                  <p:embed/>
                  <p:pic>
                    <p:nvPicPr>
                      <p:cNvPr id="0" name="Object 10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145438"/>
                        <a:ext cx="864096" cy="5952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2063"/>
          <p:cNvGrpSpPr>
            <a:grpSpLocks/>
          </p:cNvGrpSpPr>
          <p:nvPr/>
        </p:nvGrpSpPr>
        <p:grpSpPr bwMode="auto">
          <a:xfrm>
            <a:off x="3128968" y="2177754"/>
            <a:ext cx="488951" cy="1714795"/>
            <a:chOff x="3355" y="2439"/>
            <a:chExt cx="308" cy="1122"/>
          </a:xfrm>
        </p:grpSpPr>
        <p:graphicFrame>
          <p:nvGraphicFramePr>
            <p:cNvPr id="12291" name="Object 1055"/>
            <p:cNvGraphicFramePr>
              <a:graphicFrameLocks noChangeAspect="1"/>
            </p:cNvGraphicFramePr>
            <p:nvPr/>
          </p:nvGraphicFramePr>
          <p:xfrm>
            <a:off x="3527" y="2439"/>
            <a:ext cx="112" cy="110"/>
          </p:xfrm>
          <a:graphic>
            <a:graphicData uri="http://schemas.openxmlformats.org/presentationml/2006/ole">
              <mc:AlternateContent xmlns:mc="http://schemas.openxmlformats.org/markup-compatibility/2006">
                <mc:Choice xmlns:v="urn:schemas-microsoft-com:vml" Requires="v">
                  <p:oleObj spid="_x0000_s12311" name="Denklem" r:id="rId5" imgW="126720" imgH="126720" progId="Equation.3">
                    <p:embed/>
                  </p:oleObj>
                </mc:Choice>
                <mc:Fallback>
                  <p:oleObj name="Denklem" r:id="rId5" imgW="126720" imgH="126720" progId="Equation.3">
                    <p:embed/>
                    <p:pic>
                      <p:nvPicPr>
                        <p:cNvPr id="0" name="Object 105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7" y="2439"/>
                          <a:ext cx="112" cy="1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2" name="Object 1056"/>
            <p:cNvGraphicFramePr>
              <a:graphicFrameLocks noChangeAspect="1"/>
            </p:cNvGraphicFramePr>
            <p:nvPr/>
          </p:nvGraphicFramePr>
          <p:xfrm>
            <a:off x="3384" y="2679"/>
            <a:ext cx="279" cy="133"/>
          </p:xfrm>
          <a:graphic>
            <a:graphicData uri="http://schemas.openxmlformats.org/presentationml/2006/ole">
              <mc:AlternateContent xmlns:mc="http://schemas.openxmlformats.org/markup-compatibility/2006">
                <mc:Choice xmlns:v="urn:schemas-microsoft-com:vml" Requires="v">
                  <p:oleObj spid="_x0000_s12312" name="Denklem" r:id="rId7" imgW="317160" imgH="152280" progId="Equation.3">
                    <p:embed/>
                  </p:oleObj>
                </mc:Choice>
                <mc:Fallback>
                  <p:oleObj name="Denklem" r:id="rId7" imgW="317160" imgH="152280" progId="Equation.3">
                    <p:embed/>
                    <p:pic>
                      <p:nvPicPr>
                        <p:cNvPr id="0" name="Object 105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4" y="2679"/>
                          <a:ext cx="279" cy="1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3" name="Object 1057"/>
            <p:cNvGraphicFramePr>
              <a:graphicFrameLocks noChangeAspect="1"/>
            </p:cNvGraphicFramePr>
            <p:nvPr/>
          </p:nvGraphicFramePr>
          <p:xfrm>
            <a:off x="3355" y="2947"/>
            <a:ext cx="290" cy="133"/>
          </p:xfrm>
          <a:graphic>
            <a:graphicData uri="http://schemas.openxmlformats.org/presentationml/2006/ole">
              <mc:AlternateContent xmlns:mc="http://schemas.openxmlformats.org/markup-compatibility/2006">
                <mc:Choice xmlns:v="urn:schemas-microsoft-com:vml" Requires="v">
                  <p:oleObj spid="_x0000_s12313" name="Denklem" r:id="rId9" imgW="330120" imgH="152280" progId="Equation.3">
                    <p:embed/>
                  </p:oleObj>
                </mc:Choice>
                <mc:Fallback>
                  <p:oleObj name="Denklem" r:id="rId9" imgW="330120" imgH="152280" progId="Equation.3">
                    <p:embed/>
                    <p:pic>
                      <p:nvPicPr>
                        <p:cNvPr id="0" name="Object 105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55" y="2947"/>
                          <a:ext cx="290" cy="1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4" name="Object 1058"/>
            <p:cNvGraphicFramePr>
              <a:graphicFrameLocks noChangeAspect="1"/>
            </p:cNvGraphicFramePr>
            <p:nvPr/>
          </p:nvGraphicFramePr>
          <p:xfrm>
            <a:off x="3362" y="3245"/>
            <a:ext cx="286" cy="316"/>
          </p:xfrm>
          <a:graphic>
            <a:graphicData uri="http://schemas.openxmlformats.org/presentationml/2006/ole">
              <mc:AlternateContent xmlns:mc="http://schemas.openxmlformats.org/markup-compatibility/2006">
                <mc:Choice xmlns:v="urn:schemas-microsoft-com:vml" Requires="v">
                  <p:oleObj spid="_x0000_s12314" name="Denklem" r:id="rId11" imgW="355320" imgH="393480" progId="Equation.3">
                    <p:embed/>
                  </p:oleObj>
                </mc:Choice>
                <mc:Fallback>
                  <p:oleObj name="Denklem" r:id="rId11" imgW="355320" imgH="393480" progId="Equation.3">
                    <p:embed/>
                    <p:pic>
                      <p:nvPicPr>
                        <p:cNvPr id="0" name="Object 105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62" y="3245"/>
                          <a:ext cx="286" cy="3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 name="Group 2068"/>
          <p:cNvGrpSpPr>
            <a:grpSpLocks/>
          </p:cNvGrpSpPr>
          <p:nvPr/>
        </p:nvGrpSpPr>
        <p:grpSpPr bwMode="auto">
          <a:xfrm>
            <a:off x="4356100" y="2016125"/>
            <a:ext cx="457200" cy="2082800"/>
            <a:chOff x="4128" y="2336"/>
            <a:chExt cx="288" cy="1312"/>
          </a:xfrm>
        </p:grpSpPr>
        <p:sp>
          <p:nvSpPr>
            <p:cNvPr id="12325" name="Text Box 2069"/>
            <p:cNvSpPr txBox="1">
              <a:spLocks noChangeArrowheads="1"/>
            </p:cNvSpPr>
            <p:nvPr/>
          </p:nvSpPr>
          <p:spPr bwMode="auto">
            <a:xfrm>
              <a:off x="4128" y="2336"/>
              <a:ext cx="288"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-1</a:t>
              </a:r>
            </a:p>
          </p:txBody>
        </p:sp>
        <p:sp>
          <p:nvSpPr>
            <p:cNvPr id="12326" name="Text Box 2070"/>
            <p:cNvSpPr txBox="1">
              <a:spLocks noChangeArrowheads="1"/>
            </p:cNvSpPr>
            <p:nvPr/>
          </p:nvSpPr>
          <p:spPr bwMode="auto">
            <a:xfrm>
              <a:off x="4176" y="2918"/>
              <a:ext cx="240"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0</a:t>
              </a:r>
            </a:p>
          </p:txBody>
        </p:sp>
        <p:sp>
          <p:nvSpPr>
            <p:cNvPr id="12327" name="Line 2071"/>
            <p:cNvSpPr>
              <a:spLocks noChangeShapeType="1"/>
            </p:cNvSpPr>
            <p:nvPr/>
          </p:nvSpPr>
          <p:spPr bwMode="auto">
            <a:xfrm>
              <a:off x="4272" y="2592"/>
              <a:ext cx="0" cy="1056"/>
            </a:xfrm>
            <a:prstGeom prst="line">
              <a:avLst/>
            </a:prstGeom>
            <a:noFill/>
            <a:ln w="9525">
              <a:solidFill>
                <a:srgbClr val="FF00FF"/>
              </a:solidFill>
              <a:round/>
              <a:headEnd/>
              <a:tailEnd/>
            </a:ln>
          </p:spPr>
          <p:txBody>
            <a:bodyPr/>
            <a:lstStyle/>
            <a:p>
              <a:endParaRPr lang="tr-TR">
                <a:latin typeface="Calibri" pitchFamily="34" charset="0"/>
              </a:endParaRPr>
            </a:p>
          </p:txBody>
        </p:sp>
      </p:grpSp>
      <p:grpSp>
        <p:nvGrpSpPr>
          <p:cNvPr id="7" name="Group 2072"/>
          <p:cNvGrpSpPr>
            <a:grpSpLocks/>
          </p:cNvGrpSpPr>
          <p:nvPr/>
        </p:nvGrpSpPr>
        <p:grpSpPr bwMode="auto">
          <a:xfrm>
            <a:off x="5041900" y="2025650"/>
            <a:ext cx="381000" cy="2073275"/>
            <a:chOff x="4560" y="2342"/>
            <a:chExt cx="240" cy="1306"/>
          </a:xfrm>
        </p:grpSpPr>
        <p:sp>
          <p:nvSpPr>
            <p:cNvPr id="12323" name="Text Box 2073"/>
            <p:cNvSpPr txBox="1">
              <a:spLocks noChangeArrowheads="1"/>
            </p:cNvSpPr>
            <p:nvPr/>
          </p:nvSpPr>
          <p:spPr bwMode="auto">
            <a:xfrm>
              <a:off x="4560" y="2342"/>
              <a:ext cx="240"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0</a:t>
              </a:r>
            </a:p>
          </p:txBody>
        </p:sp>
        <p:sp>
          <p:nvSpPr>
            <p:cNvPr id="12324" name="Line 2074"/>
            <p:cNvSpPr>
              <a:spLocks noChangeShapeType="1"/>
            </p:cNvSpPr>
            <p:nvPr/>
          </p:nvSpPr>
          <p:spPr bwMode="auto">
            <a:xfrm>
              <a:off x="4656" y="2592"/>
              <a:ext cx="0" cy="1056"/>
            </a:xfrm>
            <a:prstGeom prst="line">
              <a:avLst/>
            </a:prstGeom>
            <a:noFill/>
            <a:ln w="9525">
              <a:solidFill>
                <a:srgbClr val="FF00FF"/>
              </a:solidFill>
              <a:round/>
              <a:headEnd/>
              <a:tailEnd/>
            </a:ln>
          </p:spPr>
          <p:txBody>
            <a:bodyPr/>
            <a:lstStyle/>
            <a:p>
              <a:endParaRPr lang="tr-TR">
                <a:latin typeface="Calibri" pitchFamily="34" charset="0"/>
              </a:endParaRPr>
            </a:p>
          </p:txBody>
        </p:sp>
      </p:grpSp>
      <p:grpSp>
        <p:nvGrpSpPr>
          <p:cNvPr id="8" name="Group 2075"/>
          <p:cNvGrpSpPr>
            <a:grpSpLocks/>
          </p:cNvGrpSpPr>
          <p:nvPr/>
        </p:nvGrpSpPr>
        <p:grpSpPr bwMode="auto">
          <a:xfrm>
            <a:off x="5575300" y="2016125"/>
            <a:ext cx="381000" cy="2082800"/>
            <a:chOff x="4896" y="2336"/>
            <a:chExt cx="240" cy="1312"/>
          </a:xfrm>
        </p:grpSpPr>
        <p:sp>
          <p:nvSpPr>
            <p:cNvPr id="12320" name="Text Box 2076"/>
            <p:cNvSpPr txBox="1">
              <a:spLocks noChangeArrowheads="1"/>
            </p:cNvSpPr>
            <p:nvPr/>
          </p:nvSpPr>
          <p:spPr bwMode="auto">
            <a:xfrm>
              <a:off x="4896" y="2336"/>
              <a:ext cx="240"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1</a:t>
              </a:r>
            </a:p>
          </p:txBody>
        </p:sp>
        <p:sp>
          <p:nvSpPr>
            <p:cNvPr id="12321" name="Text Box 2077"/>
            <p:cNvSpPr txBox="1">
              <a:spLocks noChangeArrowheads="1"/>
            </p:cNvSpPr>
            <p:nvPr/>
          </p:nvSpPr>
          <p:spPr bwMode="auto">
            <a:xfrm>
              <a:off x="4896" y="2630"/>
              <a:ext cx="240" cy="250"/>
            </a:xfrm>
            <a:prstGeom prst="rect">
              <a:avLst/>
            </a:prstGeom>
            <a:noFill/>
            <a:ln w="9525">
              <a:noFill/>
              <a:miter lim="800000"/>
              <a:headEnd/>
              <a:tailEnd/>
            </a:ln>
          </p:spPr>
          <p:txBody>
            <a:bodyPr>
              <a:spAutoFit/>
            </a:bodyPr>
            <a:lstStyle/>
            <a:p>
              <a:pPr>
                <a:spcBef>
                  <a:spcPct val="50000"/>
                </a:spcBef>
              </a:pPr>
              <a:r>
                <a:rPr lang="tr-TR" sz="2000">
                  <a:latin typeface="Calibri" pitchFamily="34" charset="0"/>
                </a:rPr>
                <a:t>0</a:t>
              </a:r>
            </a:p>
          </p:txBody>
        </p:sp>
        <p:sp>
          <p:nvSpPr>
            <p:cNvPr id="12322" name="Line 2078"/>
            <p:cNvSpPr>
              <a:spLocks noChangeShapeType="1"/>
            </p:cNvSpPr>
            <p:nvPr/>
          </p:nvSpPr>
          <p:spPr bwMode="auto">
            <a:xfrm>
              <a:off x="4992" y="2592"/>
              <a:ext cx="0" cy="1056"/>
            </a:xfrm>
            <a:prstGeom prst="line">
              <a:avLst/>
            </a:prstGeom>
            <a:noFill/>
            <a:ln w="9525">
              <a:solidFill>
                <a:srgbClr val="FF00FF"/>
              </a:solidFill>
              <a:round/>
              <a:headEnd/>
              <a:tailEnd/>
            </a:ln>
          </p:spPr>
          <p:txBody>
            <a:bodyPr/>
            <a:lstStyle/>
            <a:p>
              <a:endParaRPr lang="tr-TR">
                <a:latin typeface="Calibri" pitchFamily="34" charset="0"/>
              </a:endParaRPr>
            </a:p>
          </p:txBody>
        </p:sp>
      </p:grpSp>
      <p:sp>
        <p:nvSpPr>
          <p:cNvPr id="28703" name="Text Box 2079"/>
          <p:cNvSpPr txBox="1">
            <a:spLocks noChangeArrowheads="1"/>
          </p:cNvSpPr>
          <p:nvPr/>
        </p:nvSpPr>
        <p:spPr bwMode="auto">
          <a:xfrm>
            <a:off x="3996325" y="2422525"/>
            <a:ext cx="2743200" cy="457200"/>
          </a:xfrm>
          <a:prstGeom prst="rect">
            <a:avLst/>
          </a:prstGeom>
          <a:noFill/>
          <a:ln w="9525">
            <a:noFill/>
            <a:miter lim="800000"/>
            <a:headEnd/>
            <a:tailEnd/>
          </a:ln>
        </p:spPr>
        <p:txBody>
          <a:bodyPr>
            <a:spAutoFit/>
          </a:bodyPr>
          <a:lstStyle/>
          <a:p>
            <a:pPr>
              <a:spcBef>
                <a:spcPct val="50000"/>
              </a:spcBef>
            </a:pPr>
            <a:r>
              <a:rPr lang="tr-TR" sz="2000" dirty="0">
                <a:solidFill>
                  <a:srgbClr val="009900"/>
                </a:solidFill>
                <a:latin typeface="Calibri" pitchFamily="34" charset="0"/>
              </a:rPr>
              <a:t>- - - - - - - - </a:t>
            </a:r>
            <a:r>
              <a:rPr lang="tr-TR" sz="2000" dirty="0" smtClean="0">
                <a:solidFill>
                  <a:srgbClr val="009900"/>
                </a:solidFill>
                <a:latin typeface="Calibri" pitchFamily="34" charset="0"/>
              </a:rPr>
              <a:t> - - </a:t>
            </a:r>
            <a:r>
              <a:rPr lang="tr-TR" sz="2000" dirty="0">
                <a:solidFill>
                  <a:srgbClr val="009900"/>
                </a:solidFill>
                <a:latin typeface="Calibri" pitchFamily="34" charset="0"/>
              </a:rPr>
              <a:t>-     + +</a:t>
            </a:r>
            <a:r>
              <a:rPr lang="tr-TR" dirty="0">
                <a:solidFill>
                  <a:srgbClr val="009900"/>
                </a:solidFill>
                <a:latin typeface="Calibri" pitchFamily="34" charset="0"/>
              </a:rPr>
              <a:t> </a:t>
            </a:r>
          </a:p>
        </p:txBody>
      </p:sp>
      <p:sp>
        <p:nvSpPr>
          <p:cNvPr id="28704" name="Text Box 2080"/>
          <p:cNvSpPr txBox="1">
            <a:spLocks noChangeArrowheads="1"/>
          </p:cNvSpPr>
          <p:nvPr/>
        </p:nvSpPr>
        <p:spPr bwMode="auto">
          <a:xfrm>
            <a:off x="3973175" y="2874963"/>
            <a:ext cx="2743200" cy="457200"/>
          </a:xfrm>
          <a:prstGeom prst="rect">
            <a:avLst/>
          </a:prstGeom>
          <a:noFill/>
          <a:ln w="9525">
            <a:noFill/>
            <a:miter lim="800000"/>
            <a:headEnd/>
            <a:tailEnd/>
          </a:ln>
        </p:spPr>
        <p:txBody>
          <a:bodyPr>
            <a:spAutoFit/>
          </a:bodyPr>
          <a:lstStyle/>
          <a:p>
            <a:pPr>
              <a:spcBef>
                <a:spcPct val="50000"/>
              </a:spcBef>
            </a:pPr>
            <a:r>
              <a:rPr lang="tr-TR" sz="2000" dirty="0">
                <a:solidFill>
                  <a:srgbClr val="009900"/>
                </a:solidFill>
                <a:latin typeface="Calibri" pitchFamily="34" charset="0"/>
              </a:rPr>
              <a:t>-</a:t>
            </a:r>
            <a:r>
              <a:rPr lang="tr-TR" dirty="0">
                <a:solidFill>
                  <a:srgbClr val="009900"/>
                </a:solidFill>
                <a:latin typeface="Calibri" pitchFamily="34" charset="0"/>
              </a:rPr>
              <a:t> </a:t>
            </a:r>
            <a:r>
              <a:rPr lang="tr-TR" sz="2000" dirty="0">
                <a:solidFill>
                  <a:srgbClr val="009900"/>
                </a:solidFill>
                <a:latin typeface="Calibri" pitchFamily="34" charset="0"/>
              </a:rPr>
              <a:t>- -       +  +  +  +  +  +</a:t>
            </a:r>
          </a:p>
        </p:txBody>
      </p:sp>
      <p:sp>
        <p:nvSpPr>
          <p:cNvPr id="28705" name="Text Box 2081"/>
          <p:cNvSpPr txBox="1">
            <a:spLocks noChangeArrowheads="1"/>
          </p:cNvSpPr>
          <p:nvPr/>
        </p:nvSpPr>
        <p:spPr bwMode="auto">
          <a:xfrm>
            <a:off x="3869000" y="3489325"/>
            <a:ext cx="2743200" cy="396875"/>
          </a:xfrm>
          <a:prstGeom prst="rect">
            <a:avLst/>
          </a:prstGeom>
          <a:noFill/>
          <a:ln w="9525">
            <a:noFill/>
            <a:miter lim="800000"/>
            <a:headEnd/>
            <a:tailEnd/>
          </a:ln>
        </p:spPr>
        <p:txBody>
          <a:bodyPr>
            <a:spAutoFit/>
          </a:bodyPr>
          <a:lstStyle/>
          <a:p>
            <a:pPr>
              <a:spcBef>
                <a:spcPct val="50000"/>
              </a:spcBef>
            </a:pPr>
            <a:r>
              <a:rPr lang="tr-TR" sz="2000" dirty="0">
                <a:solidFill>
                  <a:srgbClr val="009900"/>
                </a:solidFill>
                <a:latin typeface="Calibri" pitchFamily="34" charset="0"/>
              </a:rPr>
              <a:t>+ + +   - - - - </a:t>
            </a:r>
            <a:r>
              <a:rPr lang="tr-TR" sz="2000" dirty="0" smtClean="0">
                <a:solidFill>
                  <a:srgbClr val="009900"/>
                </a:solidFill>
                <a:latin typeface="Calibri" pitchFamily="34" charset="0"/>
              </a:rPr>
              <a:t>- - </a:t>
            </a:r>
            <a:r>
              <a:rPr lang="tr-TR" sz="2000" dirty="0">
                <a:solidFill>
                  <a:srgbClr val="009900"/>
                </a:solidFill>
                <a:latin typeface="Calibri" pitchFamily="34" charset="0"/>
              </a:rPr>
              <a:t>- </a:t>
            </a:r>
            <a:r>
              <a:rPr lang="tr-TR" sz="2000" dirty="0" smtClean="0">
                <a:solidFill>
                  <a:srgbClr val="009900"/>
                </a:solidFill>
                <a:latin typeface="Calibri" pitchFamily="34" charset="0"/>
              </a:rPr>
              <a:t>-    </a:t>
            </a:r>
            <a:r>
              <a:rPr lang="tr-TR" sz="2000" dirty="0">
                <a:solidFill>
                  <a:srgbClr val="009900"/>
                </a:solidFill>
                <a:latin typeface="Calibri" pitchFamily="34" charset="0"/>
              </a:rPr>
              <a:t>+ +</a:t>
            </a:r>
          </a:p>
        </p:txBody>
      </p:sp>
      <p:sp>
        <p:nvSpPr>
          <p:cNvPr id="28706" name="Line 2082"/>
          <p:cNvSpPr>
            <a:spLocks noChangeShapeType="1"/>
          </p:cNvSpPr>
          <p:nvPr/>
        </p:nvSpPr>
        <p:spPr bwMode="auto">
          <a:xfrm>
            <a:off x="4559300" y="3336925"/>
            <a:ext cx="0" cy="762000"/>
          </a:xfrm>
          <a:prstGeom prst="line">
            <a:avLst/>
          </a:prstGeom>
          <a:noFill/>
          <a:ln w="9525">
            <a:solidFill>
              <a:schemeClr val="tx1"/>
            </a:solidFill>
            <a:round/>
            <a:headEnd/>
            <a:tailEnd/>
          </a:ln>
        </p:spPr>
        <p:txBody>
          <a:bodyPr/>
          <a:lstStyle/>
          <a:p>
            <a:endParaRPr lang="tr-TR">
              <a:latin typeface="Calibri" pitchFamily="34" charset="0"/>
            </a:endParaRPr>
          </a:p>
        </p:txBody>
      </p:sp>
      <p:sp>
        <p:nvSpPr>
          <p:cNvPr id="28707" name="Text Box 2083"/>
          <p:cNvSpPr txBox="1">
            <a:spLocks noChangeArrowheads="1"/>
          </p:cNvSpPr>
          <p:nvPr/>
        </p:nvSpPr>
        <p:spPr bwMode="auto">
          <a:xfrm>
            <a:off x="5586875" y="3489325"/>
            <a:ext cx="381000" cy="396875"/>
          </a:xfrm>
          <a:prstGeom prst="rect">
            <a:avLst/>
          </a:prstGeom>
          <a:noFill/>
          <a:ln w="9525">
            <a:noFill/>
            <a:miter lim="800000"/>
            <a:headEnd/>
            <a:tailEnd/>
          </a:ln>
        </p:spPr>
        <p:txBody>
          <a:bodyPr>
            <a:spAutoFit/>
          </a:bodyPr>
          <a:lstStyle/>
          <a:p>
            <a:pPr>
              <a:spcBef>
                <a:spcPct val="50000"/>
              </a:spcBef>
            </a:pPr>
            <a:r>
              <a:rPr lang="tr-TR" sz="2000" dirty="0">
                <a:latin typeface="Calibri" pitchFamily="34" charset="0"/>
              </a:rPr>
              <a:t>0</a:t>
            </a:r>
          </a:p>
        </p:txBody>
      </p:sp>
      <p:sp>
        <p:nvSpPr>
          <p:cNvPr id="28708" name="Line 2084"/>
          <p:cNvSpPr>
            <a:spLocks noChangeShapeType="1"/>
          </p:cNvSpPr>
          <p:nvPr/>
        </p:nvSpPr>
        <p:spPr bwMode="auto">
          <a:xfrm>
            <a:off x="1905000" y="5991225"/>
            <a:ext cx="46482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grpSp>
        <p:nvGrpSpPr>
          <p:cNvPr id="9" name="Group 2085"/>
          <p:cNvGrpSpPr>
            <a:grpSpLocks/>
          </p:cNvGrpSpPr>
          <p:nvPr/>
        </p:nvGrpSpPr>
        <p:grpSpPr bwMode="auto">
          <a:xfrm>
            <a:off x="2984500" y="2193925"/>
            <a:ext cx="3581400" cy="1905000"/>
            <a:chOff x="3984" y="3408"/>
            <a:chExt cx="2256" cy="1200"/>
          </a:xfrm>
        </p:grpSpPr>
        <p:sp>
          <p:nvSpPr>
            <p:cNvPr id="12316" name="Line 2086"/>
            <p:cNvSpPr>
              <a:spLocks noChangeShapeType="1"/>
            </p:cNvSpPr>
            <p:nvPr/>
          </p:nvSpPr>
          <p:spPr bwMode="auto">
            <a:xfrm>
              <a:off x="4032" y="3552"/>
              <a:ext cx="2208" cy="0"/>
            </a:xfrm>
            <a:prstGeom prst="line">
              <a:avLst/>
            </a:prstGeom>
            <a:noFill/>
            <a:ln w="9525">
              <a:solidFill>
                <a:schemeClr val="tx1"/>
              </a:solidFill>
              <a:round/>
              <a:headEnd/>
              <a:tailEnd/>
            </a:ln>
          </p:spPr>
          <p:txBody>
            <a:bodyPr/>
            <a:lstStyle/>
            <a:p>
              <a:endParaRPr lang="tr-TR">
                <a:latin typeface="Calibri" pitchFamily="34" charset="0"/>
              </a:endParaRPr>
            </a:p>
          </p:txBody>
        </p:sp>
        <p:sp>
          <p:nvSpPr>
            <p:cNvPr id="12317" name="Line 2087"/>
            <p:cNvSpPr>
              <a:spLocks noChangeShapeType="1"/>
            </p:cNvSpPr>
            <p:nvPr/>
          </p:nvSpPr>
          <p:spPr bwMode="auto">
            <a:xfrm>
              <a:off x="3984" y="3840"/>
              <a:ext cx="2208" cy="0"/>
            </a:xfrm>
            <a:prstGeom prst="line">
              <a:avLst/>
            </a:prstGeom>
            <a:noFill/>
            <a:ln w="9525">
              <a:solidFill>
                <a:schemeClr val="tx1"/>
              </a:solidFill>
              <a:round/>
              <a:headEnd/>
              <a:tailEnd/>
            </a:ln>
          </p:spPr>
          <p:txBody>
            <a:bodyPr/>
            <a:lstStyle/>
            <a:p>
              <a:endParaRPr lang="tr-TR">
                <a:latin typeface="Calibri" pitchFamily="34" charset="0"/>
              </a:endParaRPr>
            </a:p>
          </p:txBody>
        </p:sp>
        <p:sp>
          <p:nvSpPr>
            <p:cNvPr id="12318" name="Line 2088"/>
            <p:cNvSpPr>
              <a:spLocks noChangeShapeType="1"/>
            </p:cNvSpPr>
            <p:nvPr/>
          </p:nvSpPr>
          <p:spPr bwMode="auto">
            <a:xfrm>
              <a:off x="4032" y="4128"/>
              <a:ext cx="2208" cy="0"/>
            </a:xfrm>
            <a:prstGeom prst="line">
              <a:avLst/>
            </a:prstGeom>
            <a:noFill/>
            <a:ln w="9525">
              <a:solidFill>
                <a:schemeClr val="tx1"/>
              </a:solidFill>
              <a:round/>
              <a:headEnd/>
              <a:tailEnd/>
            </a:ln>
          </p:spPr>
          <p:txBody>
            <a:bodyPr/>
            <a:lstStyle/>
            <a:p>
              <a:endParaRPr lang="tr-TR">
                <a:latin typeface="Calibri" pitchFamily="34" charset="0"/>
              </a:endParaRPr>
            </a:p>
          </p:txBody>
        </p:sp>
        <p:sp>
          <p:nvSpPr>
            <p:cNvPr id="12319" name="Line 2089"/>
            <p:cNvSpPr>
              <a:spLocks noChangeShapeType="1"/>
            </p:cNvSpPr>
            <p:nvPr/>
          </p:nvSpPr>
          <p:spPr bwMode="auto">
            <a:xfrm>
              <a:off x="4464" y="3408"/>
              <a:ext cx="0" cy="1200"/>
            </a:xfrm>
            <a:prstGeom prst="line">
              <a:avLst/>
            </a:prstGeom>
            <a:noFill/>
            <a:ln w="9525">
              <a:solidFill>
                <a:schemeClr val="tx1"/>
              </a:solidFill>
              <a:round/>
              <a:headEnd/>
              <a:tailEnd/>
            </a:ln>
          </p:spPr>
          <p:txBody>
            <a:bodyPr/>
            <a:lstStyle/>
            <a:p>
              <a:endParaRPr lang="tr-TR">
                <a:latin typeface="Calibri" pitchFamily="34" charset="0"/>
              </a:endParaRPr>
            </a:p>
          </p:txBody>
        </p:sp>
      </p:grpSp>
      <p:grpSp>
        <p:nvGrpSpPr>
          <p:cNvPr id="10" name="Group 2090"/>
          <p:cNvGrpSpPr>
            <a:grpSpLocks/>
          </p:cNvGrpSpPr>
          <p:nvPr/>
        </p:nvGrpSpPr>
        <p:grpSpPr bwMode="auto">
          <a:xfrm flipV="1">
            <a:off x="3445538" y="5965825"/>
            <a:ext cx="2362200" cy="76200"/>
            <a:chOff x="992" y="3024"/>
            <a:chExt cx="1488" cy="32"/>
          </a:xfrm>
        </p:grpSpPr>
        <p:sp>
          <p:nvSpPr>
            <p:cNvPr id="12314" name="Line 2091"/>
            <p:cNvSpPr>
              <a:spLocks noChangeShapeType="1"/>
            </p:cNvSpPr>
            <p:nvPr/>
          </p:nvSpPr>
          <p:spPr bwMode="auto">
            <a:xfrm>
              <a:off x="992" y="3024"/>
              <a:ext cx="1488" cy="0"/>
            </a:xfrm>
            <a:prstGeom prst="line">
              <a:avLst/>
            </a:prstGeom>
            <a:noFill/>
            <a:ln w="76200">
              <a:solidFill>
                <a:srgbClr val="FF0000"/>
              </a:solidFill>
              <a:round/>
              <a:headEnd/>
              <a:tailEnd/>
            </a:ln>
          </p:spPr>
          <p:txBody>
            <a:bodyPr wrap="none" anchor="ctr"/>
            <a:lstStyle/>
            <a:p>
              <a:endParaRPr lang="tr-TR">
                <a:latin typeface="Calibri" pitchFamily="34" charset="0"/>
              </a:endParaRPr>
            </a:p>
          </p:txBody>
        </p:sp>
        <p:sp>
          <p:nvSpPr>
            <p:cNvPr id="12315" name="Line 2092"/>
            <p:cNvSpPr>
              <a:spLocks noChangeShapeType="1"/>
            </p:cNvSpPr>
            <p:nvPr/>
          </p:nvSpPr>
          <p:spPr bwMode="auto">
            <a:xfrm>
              <a:off x="992" y="3056"/>
              <a:ext cx="1488" cy="0"/>
            </a:xfrm>
            <a:prstGeom prst="line">
              <a:avLst/>
            </a:prstGeom>
            <a:noFill/>
            <a:ln w="76200">
              <a:solidFill>
                <a:srgbClr val="FF0000"/>
              </a:solidFill>
              <a:round/>
              <a:headEnd/>
              <a:tailEnd/>
            </a:ln>
          </p:spPr>
          <p:txBody>
            <a:bodyPr wrap="none" anchor="ctr"/>
            <a:lstStyle/>
            <a:p>
              <a:endParaRPr lang="tr-TR">
                <a:latin typeface="Calibri" pitchFamily="34" charset="0"/>
              </a:endParaRPr>
            </a:p>
          </p:txBody>
        </p:sp>
      </p:grpSp>
      <p:sp>
        <p:nvSpPr>
          <p:cNvPr id="28717" name="Text Box 2093"/>
          <p:cNvSpPr txBox="1">
            <a:spLocks noChangeArrowheads="1"/>
          </p:cNvSpPr>
          <p:nvPr/>
        </p:nvSpPr>
        <p:spPr bwMode="auto">
          <a:xfrm>
            <a:off x="0" y="76200"/>
            <a:ext cx="8964613" cy="369332"/>
          </a:xfrm>
          <a:prstGeom prst="rect">
            <a:avLst/>
          </a:prstGeom>
          <a:noFill/>
          <a:ln w="9525">
            <a:noFill/>
            <a:miter lim="800000"/>
            <a:headEnd/>
            <a:tailEnd/>
          </a:ln>
        </p:spPr>
        <p:txBody>
          <a:bodyPr>
            <a:spAutoFit/>
          </a:bodyPr>
          <a:lstStyle/>
          <a:p>
            <a:pPr algn="just">
              <a:spcBef>
                <a:spcPct val="50000"/>
              </a:spcBef>
            </a:pPr>
            <a:r>
              <a:rPr lang="tr-TR" sz="1800" b="1" dirty="0">
                <a:solidFill>
                  <a:srgbClr val="9900FF"/>
                </a:solidFill>
                <a:latin typeface="Calibri" pitchFamily="34" charset="0"/>
              </a:rPr>
              <a:t>Bazı eşitsizliklerin çözüm kümesi  doğrudan doğruya tablodan yararlanılarak </a:t>
            </a:r>
            <a:r>
              <a:rPr lang="tr-TR" sz="1800" b="1" dirty="0" smtClean="0">
                <a:solidFill>
                  <a:srgbClr val="9900FF"/>
                </a:solidFill>
                <a:latin typeface="Calibri" pitchFamily="34" charset="0"/>
              </a:rPr>
              <a:t>bulunabilir</a:t>
            </a:r>
            <a:r>
              <a:rPr lang="tr-TR" sz="1800" b="1" dirty="0">
                <a:solidFill>
                  <a:srgbClr val="9900FF"/>
                </a:solidFill>
                <a:latin typeface="Calibri" pitchFamily="34" charset="0"/>
              </a:rPr>
              <a:t>.</a:t>
            </a:r>
          </a:p>
        </p:txBody>
      </p:sp>
      <p:sp>
        <p:nvSpPr>
          <p:cNvPr id="28718" name="Text Box 2094"/>
          <p:cNvSpPr txBox="1">
            <a:spLocks noChangeArrowheads="1"/>
          </p:cNvSpPr>
          <p:nvPr/>
        </p:nvSpPr>
        <p:spPr bwMode="auto">
          <a:xfrm>
            <a:off x="179388" y="4402138"/>
            <a:ext cx="8964612" cy="641350"/>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Tablodan,</a:t>
            </a:r>
            <a:r>
              <a:rPr lang="tr-TR" sz="1800" b="1">
                <a:latin typeface="Calibri" pitchFamily="34" charset="0"/>
              </a:rPr>
              <a:t> </a:t>
            </a:r>
            <a:r>
              <a:rPr lang="tr-TR" sz="1800" b="1">
                <a:solidFill>
                  <a:srgbClr val="0000FF"/>
                </a:solidFill>
                <a:latin typeface="Calibri" pitchFamily="34" charset="0"/>
              </a:rPr>
              <a:t>çözüm kümesinin</a:t>
            </a:r>
            <a:r>
              <a:rPr lang="tr-TR" sz="1800">
                <a:solidFill>
                  <a:srgbClr val="0000FF"/>
                </a:solidFill>
                <a:latin typeface="Calibri" pitchFamily="34" charset="0"/>
              </a:rPr>
              <a:t>  </a:t>
            </a:r>
            <a:r>
              <a:rPr lang="tr-TR" sz="1800">
                <a:latin typeface="Calibri" pitchFamily="34" charset="0"/>
              </a:rPr>
              <a:t>(-1,1]</a:t>
            </a:r>
            <a:r>
              <a:rPr lang="tr-TR" sz="1800">
                <a:solidFill>
                  <a:srgbClr val="0000FF"/>
                </a:solidFill>
                <a:latin typeface="Calibri" pitchFamily="34" charset="0"/>
              </a:rPr>
              <a:t> </a:t>
            </a:r>
            <a:r>
              <a:rPr lang="tr-TR" sz="1800" b="1">
                <a:solidFill>
                  <a:srgbClr val="0000FF"/>
                </a:solidFill>
                <a:latin typeface="Calibri" pitchFamily="34" charset="0"/>
              </a:rPr>
              <a:t>aralığı</a:t>
            </a:r>
            <a:r>
              <a:rPr lang="tr-TR" sz="1800">
                <a:solidFill>
                  <a:srgbClr val="0000FF"/>
                </a:solidFill>
                <a:latin typeface="Calibri" pitchFamily="34" charset="0"/>
              </a:rPr>
              <a:t> </a:t>
            </a:r>
            <a:r>
              <a:rPr lang="tr-TR" sz="1800" b="1">
                <a:solidFill>
                  <a:srgbClr val="0000FF"/>
                </a:solidFill>
                <a:latin typeface="Calibri" pitchFamily="34" charset="0"/>
              </a:rPr>
              <a:t>olduğu görülür v</a:t>
            </a:r>
            <a:r>
              <a:rPr lang="tr-TR" sz="1800" b="1">
                <a:solidFill>
                  <a:srgbClr val="0000FF"/>
                </a:solidFill>
                <a:latin typeface="Calibri" pitchFamily="34" charset="0"/>
                <a:sym typeface="Symbol" pitchFamily="18" charset="2"/>
              </a:rPr>
              <a:t>e sayı ekseni üzerinde aşağıdaki gibi gösterilebilir: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iterate type="wd">
                                    <p:tmPct val="100000"/>
                                  </p:iterate>
                                  <p:childTnLst>
                                    <p:set>
                                      <p:cBhvr>
                                        <p:cTn id="6" dur="1" fill="hold">
                                          <p:stCondLst>
                                            <p:cond delay="0"/>
                                          </p:stCondLst>
                                        </p:cTn>
                                        <p:tgtEl>
                                          <p:spTgt spid="28717"/>
                                        </p:tgtEl>
                                        <p:attrNameLst>
                                          <p:attrName>style.visibility</p:attrName>
                                        </p:attrNameLst>
                                      </p:cBhvr>
                                      <p:to>
                                        <p:strVal val="visible"/>
                                      </p:to>
                                    </p:set>
                                    <p:animEffect transition="in" filter="strips(downRight)">
                                      <p:cBhvr>
                                        <p:cTn id="7" dur="300"/>
                                        <p:tgtEl>
                                          <p:spTgt spid="2871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iterate type="wd">
                                    <p:tmPct val="100000"/>
                                  </p:iterate>
                                  <p:childTnLst>
                                    <p:set>
                                      <p:cBhvr>
                                        <p:cTn id="11" dur="1" fill="hold">
                                          <p:stCondLst>
                                            <p:cond delay="0"/>
                                          </p:stCondLst>
                                        </p:cTn>
                                        <p:tgtEl>
                                          <p:spTgt spid="28674"/>
                                        </p:tgtEl>
                                        <p:attrNameLst>
                                          <p:attrName>style.visibility</p:attrName>
                                        </p:attrNameLst>
                                      </p:cBhvr>
                                      <p:to>
                                        <p:strVal val="visible"/>
                                      </p:to>
                                    </p:set>
                                    <p:animEffect transition="in" filter="strips(upRight)">
                                      <p:cBhvr>
                                        <p:cTn id="12" dur="300"/>
                                        <p:tgtEl>
                                          <p:spTgt spid="286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342"/>
                                        </p:tgtEl>
                                        <p:attrNameLst>
                                          <p:attrName>style.visibility</p:attrName>
                                        </p:attrNameLst>
                                      </p:cBhvr>
                                      <p:to>
                                        <p:strVal val="visible"/>
                                      </p:to>
                                    </p:set>
                                    <p:animEffect transition="in" filter="wipe(left)">
                                      <p:cBhvr>
                                        <p:cTn id="17" dur="500"/>
                                        <p:tgtEl>
                                          <p:spTgt spid="1334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iterate type="wd">
                                    <p:tmPct val="100000"/>
                                  </p:iterate>
                                  <p:childTnLst>
                                    <p:set>
                                      <p:cBhvr>
                                        <p:cTn id="21" dur="1" fill="hold">
                                          <p:stCondLst>
                                            <p:cond delay="0"/>
                                          </p:stCondLst>
                                        </p:cTn>
                                        <p:tgtEl>
                                          <p:spTgt spid="28675"/>
                                        </p:tgtEl>
                                        <p:attrNameLst>
                                          <p:attrName>style.visibility</p:attrName>
                                        </p:attrNameLst>
                                      </p:cBhvr>
                                      <p:to>
                                        <p:strVal val="visible"/>
                                      </p:to>
                                    </p:set>
                                    <p:animEffect transition="in" filter="strips(upRight)">
                                      <p:cBhvr>
                                        <p:cTn id="22" dur="300"/>
                                        <p:tgtEl>
                                          <p:spTgt spid="28675"/>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up)">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up)">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up)">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6" fill="hold" grpId="0" nodeType="clickEffect">
                                  <p:stCondLst>
                                    <p:cond delay="0"/>
                                  </p:stCondLst>
                                  <p:childTnLst>
                                    <p:set>
                                      <p:cBhvr>
                                        <p:cTn id="52" dur="1" fill="hold">
                                          <p:stCondLst>
                                            <p:cond delay="0"/>
                                          </p:stCondLst>
                                        </p:cTn>
                                        <p:tgtEl>
                                          <p:spTgt spid="28703"/>
                                        </p:tgtEl>
                                        <p:attrNameLst>
                                          <p:attrName>style.visibility</p:attrName>
                                        </p:attrNameLst>
                                      </p:cBhvr>
                                      <p:to>
                                        <p:strVal val="visible"/>
                                      </p:to>
                                    </p:set>
                                    <p:animEffect transition="in" filter="barn(inHorizontal)">
                                      <p:cBhvr>
                                        <p:cTn id="53" dur="500"/>
                                        <p:tgtEl>
                                          <p:spTgt spid="28703"/>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6" fill="hold" grpId="0" nodeType="clickEffect">
                                  <p:stCondLst>
                                    <p:cond delay="0"/>
                                  </p:stCondLst>
                                  <p:childTnLst>
                                    <p:set>
                                      <p:cBhvr>
                                        <p:cTn id="57" dur="1" fill="hold">
                                          <p:stCondLst>
                                            <p:cond delay="0"/>
                                          </p:stCondLst>
                                        </p:cTn>
                                        <p:tgtEl>
                                          <p:spTgt spid="28704"/>
                                        </p:tgtEl>
                                        <p:attrNameLst>
                                          <p:attrName>style.visibility</p:attrName>
                                        </p:attrNameLst>
                                      </p:cBhvr>
                                      <p:to>
                                        <p:strVal val="visible"/>
                                      </p:to>
                                    </p:set>
                                    <p:animEffect transition="in" filter="barn(inHorizontal)">
                                      <p:cBhvr>
                                        <p:cTn id="58" dur="500"/>
                                        <p:tgtEl>
                                          <p:spTgt spid="28704"/>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6" fill="hold" grpId="0" nodeType="clickEffect">
                                  <p:stCondLst>
                                    <p:cond delay="0"/>
                                  </p:stCondLst>
                                  <p:childTnLst>
                                    <p:set>
                                      <p:cBhvr>
                                        <p:cTn id="62" dur="1" fill="hold">
                                          <p:stCondLst>
                                            <p:cond delay="0"/>
                                          </p:stCondLst>
                                        </p:cTn>
                                        <p:tgtEl>
                                          <p:spTgt spid="28705"/>
                                        </p:tgtEl>
                                        <p:attrNameLst>
                                          <p:attrName>style.visibility</p:attrName>
                                        </p:attrNameLst>
                                      </p:cBhvr>
                                      <p:to>
                                        <p:strVal val="visible"/>
                                      </p:to>
                                    </p:set>
                                    <p:animEffect transition="in" filter="barn(inHorizontal)">
                                      <p:cBhvr>
                                        <p:cTn id="63" dur="500"/>
                                        <p:tgtEl>
                                          <p:spTgt spid="28705"/>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28706"/>
                                        </p:tgtEl>
                                        <p:attrNameLst>
                                          <p:attrName>style.visibility</p:attrName>
                                        </p:attrNameLst>
                                      </p:cBhvr>
                                      <p:to>
                                        <p:strVal val="visible"/>
                                      </p:to>
                                    </p:set>
                                    <p:animEffect transition="in" filter="wipe(up)">
                                      <p:cBhvr>
                                        <p:cTn id="68" dur="500"/>
                                        <p:tgtEl>
                                          <p:spTgt spid="28706"/>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6" fill="hold" grpId="0" nodeType="clickEffect">
                                  <p:stCondLst>
                                    <p:cond delay="0"/>
                                  </p:stCondLst>
                                  <p:childTnLst>
                                    <p:set>
                                      <p:cBhvr>
                                        <p:cTn id="72" dur="1" fill="hold">
                                          <p:stCondLst>
                                            <p:cond delay="0"/>
                                          </p:stCondLst>
                                        </p:cTn>
                                        <p:tgtEl>
                                          <p:spTgt spid="28707"/>
                                        </p:tgtEl>
                                        <p:attrNameLst>
                                          <p:attrName>style.visibility</p:attrName>
                                        </p:attrNameLst>
                                      </p:cBhvr>
                                      <p:to>
                                        <p:strVal val="visible"/>
                                      </p:to>
                                    </p:set>
                                    <p:animEffect transition="in" filter="barn(inHorizontal)">
                                      <p:cBhvr>
                                        <p:cTn id="73" dur="500"/>
                                        <p:tgtEl>
                                          <p:spTgt spid="28707"/>
                                        </p:tgtEl>
                                      </p:cBhvr>
                                    </p:animEffect>
                                  </p:childTnLst>
                                </p:cTn>
                              </p:par>
                            </p:childTnLst>
                          </p:cTn>
                        </p:par>
                      </p:childTnLst>
                    </p:cTn>
                  </p:par>
                  <p:par>
                    <p:cTn id="74" fill="hold">
                      <p:stCondLst>
                        <p:cond delay="indefinite"/>
                      </p:stCondLst>
                      <p:childTnLst>
                        <p:par>
                          <p:cTn id="75" fill="hold">
                            <p:stCondLst>
                              <p:cond delay="0"/>
                            </p:stCondLst>
                            <p:childTnLst>
                              <p:par>
                                <p:cTn id="76" presetID="18" presetClass="entr" presetSubtype="6" fill="hold" grpId="0" nodeType="clickEffect">
                                  <p:stCondLst>
                                    <p:cond delay="0"/>
                                  </p:stCondLst>
                                  <p:iterate type="wd">
                                    <p:tmPct val="100000"/>
                                  </p:iterate>
                                  <p:childTnLst>
                                    <p:set>
                                      <p:cBhvr>
                                        <p:cTn id="77" dur="1" fill="hold">
                                          <p:stCondLst>
                                            <p:cond delay="0"/>
                                          </p:stCondLst>
                                        </p:cTn>
                                        <p:tgtEl>
                                          <p:spTgt spid="28718"/>
                                        </p:tgtEl>
                                        <p:attrNameLst>
                                          <p:attrName>style.visibility</p:attrName>
                                        </p:attrNameLst>
                                      </p:cBhvr>
                                      <p:to>
                                        <p:strVal val="visible"/>
                                      </p:to>
                                    </p:set>
                                    <p:animEffect transition="in" filter="strips(downRight)">
                                      <p:cBhvr>
                                        <p:cTn id="78" dur="300"/>
                                        <p:tgtEl>
                                          <p:spTgt spid="28718"/>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28708"/>
                                        </p:tgtEl>
                                        <p:attrNameLst>
                                          <p:attrName>style.visibility</p:attrName>
                                        </p:attrNameLst>
                                      </p:cBhvr>
                                      <p:to>
                                        <p:strVal val="visible"/>
                                      </p:to>
                                    </p:set>
                                    <p:animEffect transition="in" filter="wipe(left)">
                                      <p:cBhvr>
                                        <p:cTn id="83" dur="500"/>
                                        <p:tgtEl>
                                          <p:spTgt spid="28708"/>
                                        </p:tgtEl>
                                      </p:cBhvr>
                                    </p:animEffect>
                                  </p:childTnLst>
                                </p:cTn>
                              </p:par>
                            </p:childTnLst>
                          </p:cTn>
                        </p:par>
                      </p:childTnLst>
                    </p:cTn>
                  </p:par>
                  <p:par>
                    <p:cTn id="84" fill="hold">
                      <p:stCondLst>
                        <p:cond delay="indefinite"/>
                      </p:stCondLst>
                      <p:childTnLst>
                        <p:par>
                          <p:cTn id="85" fill="hold">
                            <p:stCondLst>
                              <p:cond delay="0"/>
                            </p:stCondLst>
                            <p:childTnLst>
                              <p:par>
                                <p:cTn id="86" presetID="23" presetClass="entr" presetSubtype="16" fill="hold" nodeType="clickEffect">
                                  <p:stCondLst>
                                    <p:cond delay="0"/>
                                  </p:stCondLst>
                                  <p:childTnLst>
                                    <p:set>
                                      <p:cBhvr>
                                        <p:cTn id="87" dur="1" fill="hold">
                                          <p:stCondLst>
                                            <p:cond delay="0"/>
                                          </p:stCondLst>
                                        </p:cTn>
                                        <p:tgtEl>
                                          <p:spTgt spid="3"/>
                                        </p:tgtEl>
                                        <p:attrNameLst>
                                          <p:attrName>style.visibility</p:attrName>
                                        </p:attrNameLst>
                                      </p:cBhvr>
                                      <p:to>
                                        <p:strVal val="visible"/>
                                      </p:to>
                                    </p:set>
                                    <p:anim calcmode="lin" valueType="num">
                                      <p:cBhvr>
                                        <p:cTn id="88" dur="500" fill="hold"/>
                                        <p:tgtEl>
                                          <p:spTgt spid="3"/>
                                        </p:tgtEl>
                                        <p:attrNameLst>
                                          <p:attrName>ppt_w</p:attrName>
                                        </p:attrNameLst>
                                      </p:cBhvr>
                                      <p:tavLst>
                                        <p:tav tm="0">
                                          <p:val>
                                            <p:fltVal val="0"/>
                                          </p:val>
                                        </p:tav>
                                        <p:tav tm="100000">
                                          <p:val>
                                            <p:strVal val="#ppt_w"/>
                                          </p:val>
                                        </p:tav>
                                      </p:tavLst>
                                    </p:anim>
                                    <p:anim calcmode="lin" valueType="num">
                                      <p:cBhvr>
                                        <p:cTn id="89"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0" fill="hold">
                      <p:stCondLst>
                        <p:cond delay="indefinite"/>
                      </p:stCondLst>
                      <p:childTnLst>
                        <p:par>
                          <p:cTn id="91" fill="hold">
                            <p:stCondLst>
                              <p:cond delay="0"/>
                            </p:stCondLst>
                            <p:childTnLst>
                              <p:par>
                                <p:cTn id="92" presetID="23" presetClass="entr" presetSubtype="16" fill="hold" nodeType="clickEffect">
                                  <p:stCondLst>
                                    <p:cond delay="0"/>
                                  </p:stCondLst>
                                  <p:childTnLst>
                                    <p:set>
                                      <p:cBhvr>
                                        <p:cTn id="93" dur="1" fill="hold">
                                          <p:stCondLst>
                                            <p:cond delay="0"/>
                                          </p:stCondLst>
                                        </p:cTn>
                                        <p:tgtEl>
                                          <p:spTgt spid="4"/>
                                        </p:tgtEl>
                                        <p:attrNameLst>
                                          <p:attrName>style.visibility</p:attrName>
                                        </p:attrNameLst>
                                      </p:cBhvr>
                                      <p:to>
                                        <p:strVal val="visible"/>
                                      </p:to>
                                    </p:set>
                                    <p:anim calcmode="lin" valueType="num">
                                      <p:cBhvr>
                                        <p:cTn id="94" dur="500" fill="hold"/>
                                        <p:tgtEl>
                                          <p:spTgt spid="4"/>
                                        </p:tgtEl>
                                        <p:attrNameLst>
                                          <p:attrName>ppt_w</p:attrName>
                                        </p:attrNameLst>
                                      </p:cBhvr>
                                      <p:tavLst>
                                        <p:tav tm="0">
                                          <p:val>
                                            <p:fltVal val="0"/>
                                          </p:val>
                                        </p:tav>
                                        <p:tav tm="100000">
                                          <p:val>
                                            <p:strVal val="#ppt_w"/>
                                          </p:val>
                                        </p:tav>
                                      </p:tavLst>
                                    </p:anim>
                                    <p:anim calcmode="lin" valueType="num">
                                      <p:cBhvr>
                                        <p:cTn id="95"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23" presetClass="entr" presetSubtype="16" fill="hold" nodeType="clickEffect">
                                  <p:stCondLst>
                                    <p:cond delay="0"/>
                                  </p:stCondLst>
                                  <p:childTnLst>
                                    <p:set>
                                      <p:cBhvr>
                                        <p:cTn id="99" dur="1" fill="hold">
                                          <p:stCondLst>
                                            <p:cond delay="0"/>
                                          </p:stCondLst>
                                        </p:cTn>
                                        <p:tgtEl>
                                          <p:spTgt spid="2"/>
                                        </p:tgtEl>
                                        <p:attrNameLst>
                                          <p:attrName>style.visibility</p:attrName>
                                        </p:attrNameLst>
                                      </p:cBhvr>
                                      <p:to>
                                        <p:strVal val="visible"/>
                                      </p:to>
                                    </p:set>
                                    <p:anim calcmode="lin" valueType="num">
                                      <p:cBhvr>
                                        <p:cTn id="100" dur="500" fill="hold"/>
                                        <p:tgtEl>
                                          <p:spTgt spid="2"/>
                                        </p:tgtEl>
                                        <p:attrNameLst>
                                          <p:attrName>ppt_w</p:attrName>
                                        </p:attrNameLst>
                                      </p:cBhvr>
                                      <p:tavLst>
                                        <p:tav tm="0">
                                          <p:val>
                                            <p:fltVal val="0"/>
                                          </p:val>
                                        </p:tav>
                                        <p:tav tm="100000">
                                          <p:val>
                                            <p:strVal val="#ppt_w"/>
                                          </p:val>
                                        </p:tav>
                                      </p:tavLst>
                                    </p:anim>
                                    <p:anim calcmode="lin" valueType="num">
                                      <p:cBhvr>
                                        <p:cTn id="101"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02" fill="hold">
                      <p:stCondLst>
                        <p:cond delay="indefinite"/>
                      </p:stCondLst>
                      <p:childTnLst>
                        <p:par>
                          <p:cTn id="103" fill="hold">
                            <p:stCondLst>
                              <p:cond delay="0"/>
                            </p:stCondLst>
                            <p:childTnLst>
                              <p:par>
                                <p:cTn id="104" presetID="23" presetClass="entr" presetSubtype="16" fill="hold" nodeType="clickEffect">
                                  <p:stCondLst>
                                    <p:cond delay="0"/>
                                  </p:stCondLst>
                                  <p:childTnLst>
                                    <p:set>
                                      <p:cBhvr>
                                        <p:cTn id="105" dur="1" fill="hold">
                                          <p:stCondLst>
                                            <p:cond delay="0"/>
                                          </p:stCondLst>
                                        </p:cTn>
                                        <p:tgtEl>
                                          <p:spTgt spid="10"/>
                                        </p:tgtEl>
                                        <p:attrNameLst>
                                          <p:attrName>style.visibility</p:attrName>
                                        </p:attrNameLst>
                                      </p:cBhvr>
                                      <p:to>
                                        <p:strVal val="visible"/>
                                      </p:to>
                                    </p:set>
                                    <p:anim calcmode="lin" valueType="num">
                                      <p:cBhvr>
                                        <p:cTn id="106" dur="500" fill="hold"/>
                                        <p:tgtEl>
                                          <p:spTgt spid="10"/>
                                        </p:tgtEl>
                                        <p:attrNameLst>
                                          <p:attrName>ppt_w</p:attrName>
                                        </p:attrNameLst>
                                      </p:cBhvr>
                                      <p:tavLst>
                                        <p:tav tm="0">
                                          <p:val>
                                            <p:fltVal val="0"/>
                                          </p:val>
                                        </p:tav>
                                        <p:tav tm="100000">
                                          <p:val>
                                            <p:strVal val="#ppt_w"/>
                                          </p:val>
                                        </p:tav>
                                      </p:tavLst>
                                    </p:anim>
                                    <p:anim calcmode="lin" valueType="num">
                                      <p:cBhvr>
                                        <p:cTn id="107"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autoUpdateAnimBg="0"/>
      <p:bldP spid="28703" grpId="0" autoUpdateAnimBg="0"/>
      <p:bldP spid="28704" grpId="0" autoUpdateAnimBg="0"/>
      <p:bldP spid="28705" grpId="0" autoUpdateAnimBg="0"/>
      <p:bldP spid="28706" grpId="0" animBg="1"/>
      <p:bldP spid="28707" grpId="0" autoUpdateAnimBg="0"/>
      <p:bldP spid="28708" grpId="0" animBg="1"/>
      <p:bldP spid="28717" grpId="0" autoUpdateAnimBg="0"/>
      <p:bldP spid="2871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2863" y="260350"/>
            <a:ext cx="8316912" cy="366713"/>
          </a:xfrm>
          <a:prstGeom prst="rect">
            <a:avLst/>
          </a:prstGeom>
          <a:noFill/>
          <a:ln w="9525">
            <a:noFill/>
            <a:miter lim="800000"/>
            <a:headEnd/>
            <a:tailEnd/>
          </a:ln>
        </p:spPr>
        <p:txBody>
          <a:bodyPr>
            <a:spAutoFit/>
          </a:bodyPr>
          <a:lstStyle/>
          <a:p>
            <a:pPr>
              <a:spcBef>
                <a:spcPct val="50000"/>
              </a:spcBef>
            </a:pPr>
            <a:r>
              <a:rPr lang="tr-TR" sz="1800" b="1">
                <a:solidFill>
                  <a:srgbClr val="9900FF"/>
                </a:solidFill>
                <a:latin typeface="Calibri" pitchFamily="34" charset="0"/>
              </a:rPr>
              <a:t>Mutlak değer eşitsizlikleriyle verilen kümeler çoğu zaman aralıklara karşılık gelir. </a:t>
            </a:r>
            <a:endParaRPr lang="tr-TR" sz="1800" b="1">
              <a:solidFill>
                <a:srgbClr val="9900FF"/>
              </a:solidFill>
              <a:latin typeface="Calibri" pitchFamily="34" charset="0"/>
              <a:sym typeface="Symbol" pitchFamily="18" charset="2"/>
            </a:endParaRPr>
          </a:p>
        </p:txBody>
      </p:sp>
      <p:graphicFrame>
        <p:nvGraphicFramePr>
          <p:cNvPr id="39939" name="Object 3"/>
          <p:cNvGraphicFramePr>
            <a:graphicFrameLocks noChangeAspect="1"/>
          </p:cNvGraphicFramePr>
          <p:nvPr/>
        </p:nvGraphicFramePr>
        <p:xfrm>
          <a:off x="1008063" y="1866900"/>
          <a:ext cx="2360612" cy="388938"/>
        </p:xfrm>
        <a:graphic>
          <a:graphicData uri="http://schemas.openxmlformats.org/presentationml/2006/ole">
            <mc:AlternateContent xmlns:mc="http://schemas.openxmlformats.org/markup-compatibility/2006">
              <mc:Choice xmlns:v="urn:schemas-microsoft-com:vml" Requires="v">
                <p:oleObj spid="_x0000_s13322" name="Denklem" r:id="rId3" imgW="1384200" imgH="228600" progId="Equation.3">
                  <p:embed/>
                </p:oleObj>
              </mc:Choice>
              <mc:Fallback>
                <p:oleObj name="Denklem" r:id="rId3" imgW="13842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063" y="1866900"/>
                        <a:ext cx="2360612"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9" name="Line 5"/>
          <p:cNvSpPr>
            <a:spLocks noChangeShapeType="1"/>
          </p:cNvSpPr>
          <p:nvPr/>
        </p:nvSpPr>
        <p:spPr bwMode="auto">
          <a:xfrm>
            <a:off x="4267200" y="2000250"/>
            <a:ext cx="45720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grpSp>
        <p:nvGrpSpPr>
          <p:cNvPr id="2" name="Group 14"/>
          <p:cNvGrpSpPr>
            <a:grpSpLocks/>
          </p:cNvGrpSpPr>
          <p:nvPr/>
        </p:nvGrpSpPr>
        <p:grpSpPr bwMode="auto">
          <a:xfrm>
            <a:off x="5451475" y="1571625"/>
            <a:ext cx="381000" cy="469900"/>
            <a:chOff x="3194" y="930"/>
            <a:chExt cx="240" cy="296"/>
          </a:xfrm>
        </p:grpSpPr>
        <p:sp>
          <p:nvSpPr>
            <p:cNvPr id="13338" name="Oval 7"/>
            <p:cNvSpPr>
              <a:spLocks noChangeArrowheads="1"/>
            </p:cNvSpPr>
            <p:nvPr/>
          </p:nvSpPr>
          <p:spPr bwMode="auto">
            <a:xfrm>
              <a:off x="3264" y="1178"/>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13339" name="Text Box 9"/>
            <p:cNvSpPr txBox="1">
              <a:spLocks noChangeArrowheads="1"/>
            </p:cNvSpPr>
            <p:nvPr/>
          </p:nvSpPr>
          <p:spPr bwMode="auto">
            <a:xfrm>
              <a:off x="3194" y="930"/>
              <a:ext cx="240" cy="250"/>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-c</a:t>
              </a:r>
            </a:p>
          </p:txBody>
        </p:sp>
      </p:grpSp>
      <p:grpSp>
        <p:nvGrpSpPr>
          <p:cNvPr id="3" name="Group 15"/>
          <p:cNvGrpSpPr>
            <a:grpSpLocks/>
          </p:cNvGrpSpPr>
          <p:nvPr/>
        </p:nvGrpSpPr>
        <p:grpSpPr bwMode="auto">
          <a:xfrm>
            <a:off x="7543800" y="1527175"/>
            <a:ext cx="381000" cy="498475"/>
            <a:chOff x="4512" y="912"/>
            <a:chExt cx="240" cy="314"/>
          </a:xfrm>
        </p:grpSpPr>
        <p:sp>
          <p:nvSpPr>
            <p:cNvPr id="13336" name="Oval 6"/>
            <p:cNvSpPr>
              <a:spLocks noChangeArrowheads="1"/>
            </p:cNvSpPr>
            <p:nvPr/>
          </p:nvSpPr>
          <p:spPr bwMode="auto">
            <a:xfrm>
              <a:off x="4560" y="1178"/>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13337" name="Text Box 10"/>
            <p:cNvSpPr txBox="1">
              <a:spLocks noChangeArrowheads="1"/>
            </p:cNvSpPr>
            <p:nvPr/>
          </p:nvSpPr>
          <p:spPr bwMode="auto">
            <a:xfrm>
              <a:off x="4512" y="912"/>
              <a:ext cx="240" cy="250"/>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c</a:t>
              </a:r>
            </a:p>
          </p:txBody>
        </p:sp>
      </p:grpSp>
      <p:grpSp>
        <p:nvGrpSpPr>
          <p:cNvPr id="4" name="Group 13"/>
          <p:cNvGrpSpPr>
            <a:grpSpLocks/>
          </p:cNvGrpSpPr>
          <p:nvPr/>
        </p:nvGrpSpPr>
        <p:grpSpPr bwMode="auto">
          <a:xfrm>
            <a:off x="6518275" y="1560513"/>
            <a:ext cx="381000" cy="469900"/>
            <a:chOff x="3866" y="923"/>
            <a:chExt cx="240" cy="296"/>
          </a:xfrm>
        </p:grpSpPr>
        <p:sp>
          <p:nvSpPr>
            <p:cNvPr id="13334" name="Oval 11"/>
            <p:cNvSpPr>
              <a:spLocks noChangeArrowheads="1"/>
            </p:cNvSpPr>
            <p:nvPr/>
          </p:nvSpPr>
          <p:spPr bwMode="auto">
            <a:xfrm>
              <a:off x="3936" y="1171"/>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13335" name="Text Box 12"/>
            <p:cNvSpPr txBox="1">
              <a:spLocks noChangeArrowheads="1"/>
            </p:cNvSpPr>
            <p:nvPr/>
          </p:nvSpPr>
          <p:spPr bwMode="auto">
            <a:xfrm>
              <a:off x="3866" y="923"/>
              <a:ext cx="240" cy="250"/>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0</a:t>
              </a:r>
            </a:p>
          </p:txBody>
        </p:sp>
      </p:grpSp>
      <p:sp>
        <p:nvSpPr>
          <p:cNvPr id="11272" name="Line 8"/>
          <p:cNvSpPr>
            <a:spLocks noChangeShapeType="1"/>
          </p:cNvSpPr>
          <p:nvPr/>
        </p:nvSpPr>
        <p:spPr bwMode="auto">
          <a:xfrm>
            <a:off x="5638800" y="2000250"/>
            <a:ext cx="2016125" cy="0"/>
          </a:xfrm>
          <a:prstGeom prst="line">
            <a:avLst/>
          </a:prstGeom>
          <a:noFill/>
          <a:ln w="76200">
            <a:solidFill>
              <a:srgbClr val="FF0000"/>
            </a:solidFill>
            <a:round/>
            <a:headEnd/>
            <a:tailEnd/>
          </a:ln>
        </p:spPr>
        <p:txBody>
          <a:bodyPr wrap="none" anchor="ctr"/>
          <a:lstStyle/>
          <a:p>
            <a:endParaRPr lang="tr-TR">
              <a:latin typeface="Calibri" pitchFamily="34" charset="0"/>
            </a:endParaRPr>
          </a:p>
        </p:txBody>
      </p:sp>
      <p:graphicFrame>
        <p:nvGraphicFramePr>
          <p:cNvPr id="39940" name="Object 4"/>
          <p:cNvGraphicFramePr>
            <a:graphicFrameLocks noChangeAspect="1"/>
          </p:cNvGraphicFramePr>
          <p:nvPr/>
        </p:nvGraphicFramePr>
        <p:xfrm>
          <a:off x="1092200" y="3363913"/>
          <a:ext cx="3271838" cy="388937"/>
        </p:xfrm>
        <a:graphic>
          <a:graphicData uri="http://schemas.openxmlformats.org/presentationml/2006/ole">
            <mc:AlternateContent xmlns:mc="http://schemas.openxmlformats.org/markup-compatibility/2006">
              <mc:Choice xmlns:v="urn:schemas-microsoft-com:vml" Requires="v">
                <p:oleObj spid="_x0000_s13323" name="Denklem" r:id="rId5" imgW="1917360" imgH="228600" progId="Equation.3">
                  <p:embed/>
                </p:oleObj>
              </mc:Choice>
              <mc:Fallback>
                <p:oleObj name="Denklem" r:id="rId5" imgW="1917360" imgH="2286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2200" y="3363913"/>
                        <a:ext cx="3271838" cy="388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1" name="Line 17"/>
          <p:cNvSpPr>
            <a:spLocks noChangeShapeType="1"/>
          </p:cNvSpPr>
          <p:nvPr/>
        </p:nvSpPr>
        <p:spPr bwMode="auto">
          <a:xfrm>
            <a:off x="4648200" y="3548063"/>
            <a:ext cx="4114800" cy="0"/>
          </a:xfrm>
          <a:prstGeom prst="line">
            <a:avLst/>
          </a:prstGeom>
          <a:noFill/>
          <a:ln w="9525">
            <a:solidFill>
              <a:schemeClr val="tx1"/>
            </a:solidFill>
            <a:round/>
            <a:headEnd/>
            <a:tailEnd/>
          </a:ln>
        </p:spPr>
        <p:txBody>
          <a:bodyPr wrap="none" anchor="ctr"/>
          <a:lstStyle/>
          <a:p>
            <a:endParaRPr lang="tr-TR">
              <a:latin typeface="Calibri" pitchFamily="34" charset="0"/>
            </a:endParaRPr>
          </a:p>
        </p:txBody>
      </p:sp>
      <p:grpSp>
        <p:nvGrpSpPr>
          <p:cNvPr id="5" name="Group 18"/>
          <p:cNvGrpSpPr>
            <a:grpSpLocks/>
          </p:cNvGrpSpPr>
          <p:nvPr/>
        </p:nvGrpSpPr>
        <p:grpSpPr bwMode="auto">
          <a:xfrm>
            <a:off x="5527675" y="3067050"/>
            <a:ext cx="568325" cy="528638"/>
            <a:chOff x="3194" y="930"/>
            <a:chExt cx="240" cy="296"/>
          </a:xfrm>
        </p:grpSpPr>
        <p:sp>
          <p:nvSpPr>
            <p:cNvPr id="13332" name="Oval 19"/>
            <p:cNvSpPr>
              <a:spLocks noChangeArrowheads="1"/>
            </p:cNvSpPr>
            <p:nvPr/>
          </p:nvSpPr>
          <p:spPr bwMode="auto">
            <a:xfrm>
              <a:off x="3264" y="1178"/>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13333" name="Text Box 20"/>
            <p:cNvSpPr txBox="1">
              <a:spLocks noChangeArrowheads="1"/>
            </p:cNvSpPr>
            <p:nvPr/>
          </p:nvSpPr>
          <p:spPr bwMode="auto">
            <a:xfrm>
              <a:off x="3194" y="930"/>
              <a:ext cx="240" cy="222"/>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a-c</a:t>
              </a:r>
            </a:p>
          </p:txBody>
        </p:sp>
      </p:grpSp>
      <p:grpSp>
        <p:nvGrpSpPr>
          <p:cNvPr id="6" name="Group 28"/>
          <p:cNvGrpSpPr>
            <a:grpSpLocks/>
          </p:cNvGrpSpPr>
          <p:nvPr/>
        </p:nvGrpSpPr>
        <p:grpSpPr bwMode="auto">
          <a:xfrm>
            <a:off x="7443788" y="3067050"/>
            <a:ext cx="609600" cy="528638"/>
            <a:chOff x="4689" y="1872"/>
            <a:chExt cx="384" cy="333"/>
          </a:xfrm>
        </p:grpSpPr>
        <p:sp>
          <p:nvSpPr>
            <p:cNvPr id="13330" name="Oval 22"/>
            <p:cNvSpPr>
              <a:spLocks noChangeArrowheads="1"/>
            </p:cNvSpPr>
            <p:nvPr/>
          </p:nvSpPr>
          <p:spPr bwMode="auto">
            <a:xfrm>
              <a:off x="4848" y="2157"/>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13331" name="Text Box 23"/>
            <p:cNvSpPr txBox="1">
              <a:spLocks noChangeArrowheads="1"/>
            </p:cNvSpPr>
            <p:nvPr/>
          </p:nvSpPr>
          <p:spPr bwMode="auto">
            <a:xfrm>
              <a:off x="4689" y="1872"/>
              <a:ext cx="384" cy="250"/>
            </a:xfrm>
            <a:prstGeom prst="rect">
              <a:avLst/>
            </a:prstGeom>
            <a:noFill/>
            <a:ln w="9525">
              <a:noFill/>
              <a:miter lim="800000"/>
              <a:headEnd/>
              <a:tailEnd/>
            </a:ln>
          </p:spPr>
          <p:txBody>
            <a:bodyPr>
              <a:spAutoFit/>
            </a:bodyPr>
            <a:lstStyle/>
            <a:p>
              <a:pPr>
                <a:spcBef>
                  <a:spcPct val="50000"/>
                </a:spcBef>
              </a:pPr>
              <a:r>
                <a:rPr lang="en-AU" sz="2000" i="1" dirty="0" err="1">
                  <a:latin typeface="Calibri" pitchFamily="34" charset="0"/>
                </a:rPr>
                <a:t>a</a:t>
              </a:r>
              <a:r>
                <a:rPr lang="en-AU" sz="2000" dirty="0" err="1">
                  <a:latin typeface="Calibri" pitchFamily="34" charset="0"/>
                </a:rPr>
                <a:t>+</a:t>
              </a:r>
              <a:r>
                <a:rPr lang="en-AU" sz="2000" i="1" dirty="0" err="1">
                  <a:latin typeface="Calibri" pitchFamily="34" charset="0"/>
                </a:rPr>
                <a:t>c</a:t>
              </a:r>
              <a:endParaRPr lang="en-AU" sz="2000" i="1" dirty="0">
                <a:latin typeface="Calibri" pitchFamily="34" charset="0"/>
              </a:endParaRPr>
            </a:p>
          </p:txBody>
        </p:sp>
      </p:grpSp>
      <p:grpSp>
        <p:nvGrpSpPr>
          <p:cNvPr id="7" name="Group 24"/>
          <p:cNvGrpSpPr>
            <a:grpSpLocks/>
          </p:cNvGrpSpPr>
          <p:nvPr/>
        </p:nvGrpSpPr>
        <p:grpSpPr bwMode="auto">
          <a:xfrm>
            <a:off x="6594475" y="3114675"/>
            <a:ext cx="381000" cy="469900"/>
            <a:chOff x="3866" y="923"/>
            <a:chExt cx="240" cy="296"/>
          </a:xfrm>
        </p:grpSpPr>
        <p:sp>
          <p:nvSpPr>
            <p:cNvPr id="13328" name="Oval 25"/>
            <p:cNvSpPr>
              <a:spLocks noChangeArrowheads="1"/>
            </p:cNvSpPr>
            <p:nvPr/>
          </p:nvSpPr>
          <p:spPr bwMode="auto">
            <a:xfrm>
              <a:off x="3936" y="1171"/>
              <a:ext cx="48" cy="48"/>
            </a:xfrm>
            <a:prstGeom prst="ellipse">
              <a:avLst/>
            </a:prstGeom>
            <a:solidFill>
              <a:schemeClr val="bg1"/>
            </a:solidFill>
            <a:ln w="9525">
              <a:solidFill>
                <a:srgbClr val="FF0000"/>
              </a:solidFill>
              <a:round/>
              <a:headEnd/>
              <a:tailEnd/>
            </a:ln>
          </p:spPr>
          <p:txBody>
            <a:bodyPr wrap="none" anchor="ctr"/>
            <a:lstStyle/>
            <a:p>
              <a:endParaRPr lang="tr-TR">
                <a:latin typeface="Calibri" pitchFamily="34" charset="0"/>
              </a:endParaRPr>
            </a:p>
          </p:txBody>
        </p:sp>
        <p:sp>
          <p:nvSpPr>
            <p:cNvPr id="13329" name="Text Box 26"/>
            <p:cNvSpPr txBox="1">
              <a:spLocks noChangeArrowheads="1"/>
            </p:cNvSpPr>
            <p:nvPr/>
          </p:nvSpPr>
          <p:spPr bwMode="auto">
            <a:xfrm>
              <a:off x="3866" y="923"/>
              <a:ext cx="240" cy="250"/>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a</a:t>
              </a:r>
            </a:p>
          </p:txBody>
        </p:sp>
      </p:grpSp>
      <p:sp>
        <p:nvSpPr>
          <p:cNvPr id="11291" name="Line 27"/>
          <p:cNvSpPr>
            <a:spLocks noChangeShapeType="1"/>
          </p:cNvSpPr>
          <p:nvPr/>
        </p:nvSpPr>
        <p:spPr bwMode="auto">
          <a:xfrm>
            <a:off x="5715000" y="3554413"/>
            <a:ext cx="2016125" cy="0"/>
          </a:xfrm>
          <a:prstGeom prst="line">
            <a:avLst/>
          </a:prstGeom>
          <a:noFill/>
          <a:ln w="76200">
            <a:solidFill>
              <a:srgbClr val="FF0000"/>
            </a:solidFill>
            <a:round/>
            <a:headEnd/>
            <a:tailEnd/>
          </a:ln>
        </p:spPr>
        <p:txBody>
          <a:bodyPr wrap="none" anchor="ctr"/>
          <a:lstStyle/>
          <a:p>
            <a:endParaRPr lang="tr-TR">
              <a:latin typeface="Calibri" pitchFamily="34" charset="0"/>
            </a:endParaRPr>
          </a:p>
        </p:txBody>
      </p:sp>
      <p:sp>
        <p:nvSpPr>
          <p:cNvPr id="39938" name="Text Box 2"/>
          <p:cNvSpPr txBox="1">
            <a:spLocks noChangeArrowheads="1"/>
          </p:cNvSpPr>
          <p:nvPr/>
        </p:nvSpPr>
        <p:spPr bwMode="auto">
          <a:xfrm>
            <a:off x="22225" y="809625"/>
            <a:ext cx="1512888" cy="366713"/>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Örneğin,</a:t>
            </a:r>
            <a:endParaRPr lang="tr-TR" sz="1800" b="1">
              <a:solidFill>
                <a:srgbClr val="0000FF"/>
              </a:solidFill>
              <a:latin typeface="Calibri" pitchFamily="34"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100000"/>
                                  </p:iterate>
                                  <p:childTnLst>
                                    <p:set>
                                      <p:cBhvr>
                                        <p:cTn id="6" dur="1" fill="hold">
                                          <p:stCondLst>
                                            <p:cond delay="0"/>
                                          </p:stCondLst>
                                        </p:cTn>
                                        <p:tgtEl>
                                          <p:spTgt spid="11266"/>
                                        </p:tgtEl>
                                        <p:attrNameLst>
                                          <p:attrName>style.visibility</p:attrName>
                                        </p:attrNameLst>
                                      </p:cBhvr>
                                      <p:to>
                                        <p:strVal val="visible"/>
                                      </p:to>
                                    </p:set>
                                    <p:animEffect transition="in" filter="strips(upRight)">
                                      <p:cBhvr>
                                        <p:cTn id="7" dur="3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39939"/>
                                        </p:tgtEl>
                                        <p:attrNameLst>
                                          <p:attrName>style.visibility</p:attrName>
                                        </p:attrNameLst>
                                      </p:cBhvr>
                                      <p:to>
                                        <p:strVal val="visible"/>
                                      </p:to>
                                    </p:set>
                                    <p:animEffect transition="in" filter="strips(upRight)">
                                      <p:cBhvr>
                                        <p:cTn id="12" dur="500"/>
                                        <p:tgtEl>
                                          <p:spTgt spid="399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9"/>
                                        </p:tgtEl>
                                        <p:attrNameLst>
                                          <p:attrName>style.visibility</p:attrName>
                                        </p:attrNameLst>
                                      </p:cBhvr>
                                      <p:to>
                                        <p:strVal val="visible"/>
                                      </p:to>
                                    </p:set>
                                    <p:animEffect transition="in" filter="wipe(left)">
                                      <p:cBhvr>
                                        <p:cTn id="17" dur="500"/>
                                        <p:tgtEl>
                                          <p:spTgt spid="1126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1272"/>
                                        </p:tgtEl>
                                        <p:attrNameLst>
                                          <p:attrName>style.visibility</p:attrName>
                                        </p:attrNameLst>
                                      </p:cBhvr>
                                      <p:to>
                                        <p:strVal val="visible"/>
                                      </p:to>
                                    </p:set>
                                    <p:anim calcmode="lin" valueType="num">
                                      <p:cBhvr>
                                        <p:cTn id="37" dur="500" fill="hold"/>
                                        <p:tgtEl>
                                          <p:spTgt spid="11272"/>
                                        </p:tgtEl>
                                        <p:attrNameLst>
                                          <p:attrName>ppt_w</p:attrName>
                                        </p:attrNameLst>
                                      </p:cBhvr>
                                      <p:tavLst>
                                        <p:tav tm="0">
                                          <p:val>
                                            <p:fltVal val="0"/>
                                          </p:val>
                                        </p:tav>
                                        <p:tav tm="100000">
                                          <p:val>
                                            <p:strVal val="#ppt_w"/>
                                          </p:val>
                                        </p:tav>
                                      </p:tavLst>
                                    </p:anim>
                                    <p:anim calcmode="lin" valueType="num">
                                      <p:cBhvr>
                                        <p:cTn id="38" dur="500" fill="hold"/>
                                        <p:tgtEl>
                                          <p:spTgt spid="11272"/>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8" presetClass="entr" presetSubtype="3" fill="hold" nodeType="clickEffect">
                                  <p:stCondLst>
                                    <p:cond delay="0"/>
                                  </p:stCondLst>
                                  <p:childTnLst>
                                    <p:set>
                                      <p:cBhvr>
                                        <p:cTn id="42" dur="1" fill="hold">
                                          <p:stCondLst>
                                            <p:cond delay="0"/>
                                          </p:stCondLst>
                                        </p:cTn>
                                        <p:tgtEl>
                                          <p:spTgt spid="39940"/>
                                        </p:tgtEl>
                                        <p:attrNameLst>
                                          <p:attrName>style.visibility</p:attrName>
                                        </p:attrNameLst>
                                      </p:cBhvr>
                                      <p:to>
                                        <p:strVal val="visible"/>
                                      </p:to>
                                    </p:set>
                                    <p:animEffect transition="in" filter="strips(upRight)">
                                      <p:cBhvr>
                                        <p:cTn id="43" dur="500"/>
                                        <p:tgtEl>
                                          <p:spTgt spid="3994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1281"/>
                                        </p:tgtEl>
                                        <p:attrNameLst>
                                          <p:attrName>style.visibility</p:attrName>
                                        </p:attrNameLst>
                                      </p:cBhvr>
                                      <p:to>
                                        <p:strVal val="visible"/>
                                      </p:to>
                                    </p:set>
                                    <p:animEffect transition="in" filter="wipe(left)">
                                      <p:cBhvr>
                                        <p:cTn id="48" dur="500"/>
                                        <p:tgtEl>
                                          <p:spTgt spid="1128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wipe(down)">
                                      <p:cBhvr>
                                        <p:cTn id="58" dur="500"/>
                                        <p:tgtEl>
                                          <p:spTgt spid="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down)">
                                      <p:cBhvr>
                                        <p:cTn id="63" dur="500"/>
                                        <p:tgtEl>
                                          <p:spTgt spid="5"/>
                                        </p:tgtEl>
                                      </p:cBhvr>
                                    </p:animEffect>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11291"/>
                                        </p:tgtEl>
                                        <p:attrNameLst>
                                          <p:attrName>style.visibility</p:attrName>
                                        </p:attrNameLst>
                                      </p:cBhvr>
                                      <p:to>
                                        <p:strVal val="visible"/>
                                      </p:to>
                                    </p:set>
                                    <p:anim calcmode="lin" valueType="num">
                                      <p:cBhvr>
                                        <p:cTn id="68" dur="500" fill="hold"/>
                                        <p:tgtEl>
                                          <p:spTgt spid="11291"/>
                                        </p:tgtEl>
                                        <p:attrNameLst>
                                          <p:attrName>ppt_w</p:attrName>
                                        </p:attrNameLst>
                                      </p:cBhvr>
                                      <p:tavLst>
                                        <p:tav tm="0">
                                          <p:val>
                                            <p:fltVal val="0"/>
                                          </p:val>
                                        </p:tav>
                                        <p:tav tm="100000">
                                          <p:val>
                                            <p:strVal val="#ppt_w"/>
                                          </p:val>
                                        </p:tav>
                                      </p:tavLst>
                                    </p:anim>
                                    <p:anim calcmode="lin" valueType="num">
                                      <p:cBhvr>
                                        <p:cTn id="69" dur="500" fill="hold"/>
                                        <p:tgtEl>
                                          <p:spTgt spid="11291"/>
                                        </p:tgtEl>
                                        <p:attrNameLst>
                                          <p:attrName>ppt_h</p:attrName>
                                        </p:attrNameLst>
                                      </p:cBhvr>
                                      <p:tavLst>
                                        <p:tav tm="0">
                                          <p:val>
                                            <p:fltVal val="0"/>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18" presetClass="entr" presetSubtype="3" fill="hold" grpId="0" nodeType="clickEffect">
                                  <p:stCondLst>
                                    <p:cond delay="0"/>
                                  </p:stCondLst>
                                  <p:iterate type="wd">
                                    <p:tmPct val="100000"/>
                                  </p:iterate>
                                  <p:childTnLst>
                                    <p:set>
                                      <p:cBhvr>
                                        <p:cTn id="73" dur="1" fill="hold">
                                          <p:stCondLst>
                                            <p:cond delay="0"/>
                                          </p:stCondLst>
                                        </p:cTn>
                                        <p:tgtEl>
                                          <p:spTgt spid="39938"/>
                                        </p:tgtEl>
                                        <p:attrNameLst>
                                          <p:attrName>style.visibility</p:attrName>
                                        </p:attrNameLst>
                                      </p:cBhvr>
                                      <p:to>
                                        <p:strVal val="visible"/>
                                      </p:to>
                                    </p:set>
                                    <p:animEffect transition="in" filter="strips(upRight)">
                                      <p:cBhvr>
                                        <p:cTn id="74" dur="3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9" grpId="0" animBg="1"/>
      <p:bldP spid="11272" grpId="0" animBg="1"/>
      <p:bldP spid="11281" grpId="0" animBg="1"/>
      <p:bldP spid="11291" grpId="0" animBg="1"/>
      <p:bldP spid="3993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7596188" cy="366713"/>
          </a:xfrm>
          <a:prstGeom prst="rect">
            <a:avLst/>
          </a:prstGeom>
          <a:noFill/>
          <a:ln w="9525">
            <a:noFill/>
            <a:miter lim="800000"/>
            <a:headEnd/>
            <a:tailEnd/>
          </a:ln>
        </p:spPr>
        <p:txBody>
          <a:bodyPr>
            <a:spAutoFit/>
          </a:bodyPr>
          <a:lstStyle/>
          <a:p>
            <a:pPr algn="just">
              <a:spcBef>
                <a:spcPct val="50000"/>
              </a:spcBef>
            </a:pPr>
            <a:r>
              <a:rPr lang="tr-TR" sz="1800" b="1">
                <a:solidFill>
                  <a:schemeClr val="tx2"/>
                </a:solidFill>
                <a:latin typeface="Calibri" pitchFamily="34" charset="0"/>
              </a:rPr>
              <a:t>Kümeler.</a:t>
            </a:r>
            <a:r>
              <a:rPr lang="tr-TR" sz="1800" b="1">
                <a:solidFill>
                  <a:srgbClr val="0000FF"/>
                </a:solidFill>
                <a:latin typeface="Calibri" pitchFamily="34" charset="0"/>
              </a:rPr>
              <a:t>  Matematiğin temel kavramlarından biri </a:t>
            </a:r>
            <a:r>
              <a:rPr lang="tr-TR" sz="1800" b="1">
                <a:solidFill>
                  <a:srgbClr val="FF0000"/>
                </a:solidFill>
                <a:latin typeface="Calibri" pitchFamily="34" charset="0"/>
              </a:rPr>
              <a:t>küme </a:t>
            </a:r>
            <a:r>
              <a:rPr lang="tr-TR" sz="1800" b="1">
                <a:solidFill>
                  <a:srgbClr val="0000FF"/>
                </a:solidFill>
                <a:latin typeface="Calibri" pitchFamily="34" charset="0"/>
              </a:rPr>
              <a:t>kavramıdır. </a:t>
            </a:r>
          </a:p>
        </p:txBody>
      </p:sp>
      <p:sp>
        <p:nvSpPr>
          <p:cNvPr id="29699" name="Text Box 3"/>
          <p:cNvSpPr txBox="1">
            <a:spLocks noChangeArrowheads="1"/>
          </p:cNvSpPr>
          <p:nvPr/>
        </p:nvSpPr>
        <p:spPr bwMode="auto">
          <a:xfrm>
            <a:off x="488950" y="1606550"/>
            <a:ext cx="8305800" cy="641350"/>
          </a:xfrm>
          <a:prstGeom prst="rect">
            <a:avLst/>
          </a:prstGeom>
          <a:noFill/>
          <a:ln w="9525">
            <a:noFill/>
            <a:miter lim="800000"/>
            <a:headEnd/>
            <a:tailEnd/>
          </a:ln>
        </p:spPr>
        <p:txBody>
          <a:bodyPr>
            <a:spAutoFit/>
          </a:bodyPr>
          <a:lstStyle/>
          <a:p>
            <a:pPr algn="just">
              <a:spcBef>
                <a:spcPct val="50000"/>
              </a:spcBef>
            </a:pPr>
            <a:r>
              <a:rPr lang="tr-TR" sz="1800" b="1" dirty="0">
                <a:solidFill>
                  <a:srgbClr val="FF0000"/>
                </a:solidFill>
                <a:latin typeface="Calibri" pitchFamily="34" charset="0"/>
              </a:rPr>
              <a:t>Küme: </a:t>
            </a:r>
            <a:r>
              <a:rPr lang="tr-TR" sz="1800" b="1" dirty="0">
                <a:solidFill>
                  <a:srgbClr val="0000FF"/>
                </a:solidFill>
                <a:latin typeface="Calibri" pitchFamily="34" charset="0"/>
              </a:rPr>
              <a:t>Nesneler topluluğu. Topluluktaki nesnelerden her birine </a:t>
            </a:r>
            <a:r>
              <a:rPr lang="tr-TR" sz="1800" b="1" dirty="0">
                <a:solidFill>
                  <a:srgbClr val="FF0000"/>
                </a:solidFill>
                <a:latin typeface="Calibri" pitchFamily="34" charset="0"/>
              </a:rPr>
              <a:t>küme</a:t>
            </a:r>
            <a:r>
              <a:rPr lang="tr-TR" sz="1800" b="1" dirty="0">
                <a:solidFill>
                  <a:srgbClr val="0000FF"/>
                </a:solidFill>
                <a:latin typeface="Calibri" pitchFamily="34" charset="0"/>
              </a:rPr>
              <a:t>nin </a:t>
            </a:r>
            <a:r>
              <a:rPr lang="tr-TR" sz="1800" b="1" dirty="0" smtClean="0">
                <a:solidFill>
                  <a:srgbClr val="0000FF"/>
                </a:solidFill>
                <a:latin typeface="Calibri" pitchFamily="34" charset="0"/>
              </a:rPr>
              <a:t>bir </a:t>
            </a:r>
            <a:r>
              <a:rPr lang="tr-TR" sz="1800" b="1" dirty="0">
                <a:solidFill>
                  <a:srgbClr val="FF0000"/>
                </a:solidFill>
                <a:latin typeface="Calibri" pitchFamily="34" charset="0"/>
              </a:rPr>
              <a:t>eleman</a:t>
            </a:r>
            <a:r>
              <a:rPr lang="tr-TR" sz="1800" b="1" dirty="0">
                <a:solidFill>
                  <a:schemeClr val="accent2"/>
                </a:solidFill>
                <a:latin typeface="Calibri" pitchFamily="34" charset="0"/>
              </a:rPr>
              <a:t>ı denir.   </a:t>
            </a:r>
            <a:endParaRPr lang="tr-TR" sz="1800" b="1" dirty="0">
              <a:solidFill>
                <a:srgbClr val="0000FF"/>
              </a:solidFill>
              <a:latin typeface="Calibri" pitchFamily="34" charset="0"/>
            </a:endParaRPr>
          </a:p>
        </p:txBody>
      </p:sp>
      <p:sp>
        <p:nvSpPr>
          <p:cNvPr id="29700" name="Text Box 4"/>
          <p:cNvSpPr txBox="1">
            <a:spLocks noChangeArrowheads="1"/>
          </p:cNvSpPr>
          <p:nvPr/>
        </p:nvSpPr>
        <p:spPr bwMode="auto">
          <a:xfrm>
            <a:off x="1619250" y="2276475"/>
            <a:ext cx="2908300" cy="366713"/>
          </a:xfrm>
          <a:prstGeom prst="rect">
            <a:avLst/>
          </a:prstGeom>
          <a:noFill/>
          <a:ln w="9525">
            <a:noFill/>
            <a:miter lim="800000"/>
            <a:headEnd/>
            <a:tailEnd/>
          </a:ln>
        </p:spPr>
        <p:txBody>
          <a:bodyPr>
            <a:spAutoFit/>
          </a:bodyPr>
          <a:lstStyle/>
          <a:p>
            <a:pPr algn="just">
              <a:spcBef>
                <a:spcPct val="50000"/>
              </a:spcBef>
            </a:pPr>
            <a:r>
              <a:rPr lang="tr-TR" sz="1800" i="1">
                <a:solidFill>
                  <a:schemeClr val="accent2"/>
                </a:solidFill>
                <a:latin typeface="Calibri" pitchFamily="34" charset="0"/>
              </a:rPr>
              <a:t>K</a:t>
            </a:r>
            <a:r>
              <a:rPr lang="tr-TR" sz="1800" b="1">
                <a:solidFill>
                  <a:schemeClr val="accent2"/>
                </a:solidFill>
                <a:latin typeface="Calibri" pitchFamily="34" charset="0"/>
              </a:rPr>
              <a:t> : küme.   </a:t>
            </a:r>
            <a:r>
              <a:rPr lang="tr-TR" sz="1800" i="1">
                <a:solidFill>
                  <a:schemeClr val="accent2"/>
                </a:solidFill>
                <a:latin typeface="Calibri" pitchFamily="34" charset="0"/>
              </a:rPr>
              <a:t>a</a:t>
            </a:r>
            <a:r>
              <a:rPr lang="tr-TR" sz="1800">
                <a:solidFill>
                  <a:schemeClr val="accent2"/>
                </a:solidFill>
                <a:latin typeface="Calibri" pitchFamily="34" charset="0"/>
              </a:rPr>
              <a:t> , </a:t>
            </a:r>
            <a:r>
              <a:rPr lang="tr-TR" sz="1800" i="1">
                <a:solidFill>
                  <a:schemeClr val="accent2"/>
                </a:solidFill>
                <a:latin typeface="Calibri" pitchFamily="34" charset="0"/>
              </a:rPr>
              <a:t>b</a:t>
            </a:r>
            <a:r>
              <a:rPr lang="tr-TR" sz="1800">
                <a:solidFill>
                  <a:schemeClr val="accent2"/>
                </a:solidFill>
                <a:latin typeface="Calibri" pitchFamily="34" charset="0"/>
              </a:rPr>
              <a:t> </a:t>
            </a:r>
            <a:r>
              <a:rPr lang="tr-TR" sz="1800" b="1">
                <a:solidFill>
                  <a:schemeClr val="accent2"/>
                </a:solidFill>
                <a:latin typeface="Calibri" pitchFamily="34" charset="0"/>
              </a:rPr>
              <a:t>: nesneler.     </a:t>
            </a:r>
            <a:endParaRPr lang="tr-TR" sz="1800" b="1" i="1">
              <a:solidFill>
                <a:srgbClr val="0000FF"/>
              </a:solidFill>
              <a:latin typeface="Calibri" pitchFamily="34" charset="0"/>
            </a:endParaRPr>
          </a:p>
        </p:txBody>
      </p:sp>
      <p:sp>
        <p:nvSpPr>
          <p:cNvPr id="29701" name="Text Box 5"/>
          <p:cNvSpPr txBox="1">
            <a:spLocks noChangeArrowheads="1"/>
          </p:cNvSpPr>
          <p:nvPr/>
        </p:nvSpPr>
        <p:spPr bwMode="auto">
          <a:xfrm>
            <a:off x="5210175" y="2209800"/>
            <a:ext cx="962025" cy="366713"/>
          </a:xfrm>
          <a:prstGeom prst="rect">
            <a:avLst/>
          </a:prstGeom>
          <a:noFill/>
          <a:ln w="9525">
            <a:noFill/>
            <a:miter lim="800000"/>
            <a:headEnd/>
            <a:tailEnd/>
          </a:ln>
        </p:spPr>
        <p:txBody>
          <a:bodyPr>
            <a:spAutoFit/>
          </a:bodyPr>
          <a:lstStyle/>
          <a:p>
            <a:pPr algn="just">
              <a:spcBef>
                <a:spcPct val="50000"/>
              </a:spcBef>
            </a:pPr>
            <a:r>
              <a:rPr lang="tr-TR" sz="1800" i="1">
                <a:solidFill>
                  <a:schemeClr val="accent2"/>
                </a:solidFill>
                <a:latin typeface="Calibri" pitchFamily="34" charset="0"/>
              </a:rPr>
              <a:t>a</a:t>
            </a:r>
            <a:r>
              <a:rPr lang="tr-TR" sz="1800">
                <a:solidFill>
                  <a:srgbClr val="FF0000"/>
                </a:solidFill>
                <a:latin typeface="Calibri" pitchFamily="34" charset="0"/>
                <a:sym typeface="Symbol" pitchFamily="18" charset="2"/>
              </a:rPr>
              <a:t></a:t>
            </a:r>
            <a:r>
              <a:rPr lang="tr-TR" sz="1800" i="1">
                <a:solidFill>
                  <a:schemeClr val="accent2"/>
                </a:solidFill>
                <a:latin typeface="Calibri" pitchFamily="34" charset="0"/>
                <a:sym typeface="Symbol" pitchFamily="18" charset="2"/>
              </a:rPr>
              <a:t>K  </a:t>
            </a:r>
            <a:endParaRPr lang="tr-TR" sz="1800" i="1">
              <a:solidFill>
                <a:srgbClr val="0000FF"/>
              </a:solidFill>
              <a:latin typeface="Calibri" pitchFamily="34" charset="0"/>
            </a:endParaRPr>
          </a:p>
        </p:txBody>
      </p:sp>
      <p:sp>
        <p:nvSpPr>
          <p:cNvPr id="29702" name="Text Box 6"/>
          <p:cNvSpPr txBox="1">
            <a:spLocks noChangeArrowheads="1"/>
          </p:cNvSpPr>
          <p:nvPr/>
        </p:nvSpPr>
        <p:spPr bwMode="auto">
          <a:xfrm>
            <a:off x="6426200" y="2203450"/>
            <a:ext cx="1282700" cy="366713"/>
          </a:xfrm>
          <a:prstGeom prst="rect">
            <a:avLst/>
          </a:prstGeom>
          <a:noFill/>
          <a:ln w="9525">
            <a:noFill/>
            <a:miter lim="800000"/>
            <a:headEnd/>
            <a:tailEnd/>
          </a:ln>
        </p:spPr>
        <p:txBody>
          <a:bodyPr>
            <a:spAutoFit/>
          </a:bodyPr>
          <a:lstStyle/>
          <a:p>
            <a:pPr algn="just">
              <a:spcBef>
                <a:spcPct val="50000"/>
              </a:spcBef>
            </a:pPr>
            <a:r>
              <a:rPr lang="tr-TR" sz="1800" b="1" i="1">
                <a:solidFill>
                  <a:schemeClr val="accent2"/>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b</a:t>
            </a:r>
            <a:r>
              <a:rPr lang="tr-TR" sz="1800">
                <a:solidFill>
                  <a:srgbClr val="FF0000"/>
                </a:solidFill>
                <a:latin typeface="Calibri" pitchFamily="34" charset="0"/>
                <a:sym typeface="Symbol" pitchFamily="18" charset="2"/>
              </a:rPr>
              <a:t></a:t>
            </a:r>
            <a:r>
              <a:rPr lang="tr-TR" sz="1800" i="1">
                <a:solidFill>
                  <a:schemeClr val="accent2"/>
                </a:solidFill>
                <a:latin typeface="Calibri" pitchFamily="34" charset="0"/>
                <a:sym typeface="Symbol" pitchFamily="18" charset="2"/>
              </a:rPr>
              <a:t>K</a:t>
            </a:r>
            <a:endParaRPr lang="tr-TR" sz="1800" i="1">
              <a:solidFill>
                <a:srgbClr val="0000FF"/>
              </a:solidFill>
              <a:latin typeface="Calibri" pitchFamily="34" charset="0"/>
            </a:endParaRPr>
          </a:p>
        </p:txBody>
      </p:sp>
      <p:sp>
        <p:nvSpPr>
          <p:cNvPr id="29703" name="Text Box 7"/>
          <p:cNvSpPr txBox="1">
            <a:spLocks noChangeArrowheads="1"/>
          </p:cNvSpPr>
          <p:nvPr/>
        </p:nvSpPr>
        <p:spPr bwMode="auto">
          <a:xfrm>
            <a:off x="498475" y="2644775"/>
            <a:ext cx="8305800" cy="366713"/>
          </a:xfrm>
          <a:prstGeom prst="rect">
            <a:avLst/>
          </a:prstGeom>
          <a:noFill/>
          <a:ln w="9525">
            <a:noFill/>
            <a:miter lim="800000"/>
            <a:headEnd/>
            <a:tailEnd/>
          </a:ln>
        </p:spPr>
        <p:txBody>
          <a:bodyPr>
            <a:spAutoFit/>
          </a:bodyPr>
          <a:lstStyle/>
          <a:p>
            <a:pPr algn="just">
              <a:spcBef>
                <a:spcPct val="50000"/>
              </a:spcBef>
            </a:pPr>
            <a:r>
              <a:rPr lang="tr-TR" sz="1800" b="1">
                <a:solidFill>
                  <a:srgbClr val="FF0000"/>
                </a:solidFill>
                <a:latin typeface="Calibri" pitchFamily="34" charset="0"/>
              </a:rPr>
              <a:t>Boş Küme: </a:t>
            </a:r>
            <a:r>
              <a:rPr lang="tr-TR" sz="1800" b="1">
                <a:solidFill>
                  <a:schemeClr val="accent2"/>
                </a:solidFill>
                <a:latin typeface="Calibri" pitchFamily="34" charset="0"/>
              </a:rPr>
              <a:t>Hiç elemanı bulunmayan küme.  </a:t>
            </a:r>
            <a:r>
              <a:rPr lang="tr-TR" sz="1800">
                <a:solidFill>
                  <a:srgbClr val="FF0000"/>
                </a:solidFill>
                <a:latin typeface="Calibri" pitchFamily="34" charset="0"/>
                <a:sym typeface="Symbol" pitchFamily="18" charset="2"/>
              </a:rPr>
              <a:t></a:t>
            </a:r>
          </a:p>
        </p:txBody>
      </p:sp>
      <p:sp>
        <p:nvSpPr>
          <p:cNvPr id="29704" name="Text Box 8"/>
          <p:cNvSpPr txBox="1">
            <a:spLocks noChangeArrowheads="1"/>
          </p:cNvSpPr>
          <p:nvPr/>
        </p:nvSpPr>
        <p:spPr bwMode="auto">
          <a:xfrm>
            <a:off x="530225" y="3006725"/>
            <a:ext cx="6273800" cy="366713"/>
          </a:xfrm>
          <a:prstGeom prst="rect">
            <a:avLst/>
          </a:prstGeom>
          <a:noFill/>
          <a:ln w="9525">
            <a:noFill/>
            <a:miter lim="800000"/>
            <a:headEnd/>
            <a:tailEnd/>
          </a:ln>
        </p:spPr>
        <p:txBody>
          <a:bodyPr>
            <a:spAutoFit/>
          </a:bodyPr>
          <a:lstStyle/>
          <a:p>
            <a:pPr algn="just">
              <a:spcBef>
                <a:spcPct val="50000"/>
              </a:spcBef>
            </a:pPr>
            <a:r>
              <a:rPr lang="tr-TR" sz="1800" b="1">
                <a:solidFill>
                  <a:srgbClr val="FF0000"/>
                </a:solidFill>
                <a:latin typeface="Calibri" pitchFamily="34" charset="0"/>
              </a:rPr>
              <a:t>Altküme:    </a:t>
            </a:r>
            <a:r>
              <a:rPr lang="tr-TR" sz="1800" i="1">
                <a:solidFill>
                  <a:schemeClr val="accent2"/>
                </a:solidFill>
                <a:latin typeface="Calibri" pitchFamily="34" charset="0"/>
              </a:rPr>
              <a:t>A </a:t>
            </a:r>
            <a:r>
              <a:rPr lang="tr-TR" sz="1800" i="1">
                <a:solidFill>
                  <a:srgbClr val="FF0000"/>
                </a:solidFill>
                <a:latin typeface="Calibri" pitchFamily="34" charset="0"/>
              </a:rPr>
              <a:t> </a:t>
            </a:r>
            <a:r>
              <a:rPr lang="tr-TR" sz="1800">
                <a:solidFill>
                  <a:srgbClr val="FF0000"/>
                </a:solidFill>
                <a:latin typeface="Calibri" pitchFamily="34" charset="0"/>
                <a:sym typeface="Symbol" pitchFamily="18" charset="2"/>
              </a:rPr>
              <a:t></a:t>
            </a:r>
            <a:r>
              <a:rPr lang="tr-TR" sz="1800" i="1">
                <a:solidFill>
                  <a:srgbClr val="FF0000"/>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B   </a:t>
            </a:r>
            <a:r>
              <a:rPr lang="tr-TR" sz="1800" b="1">
                <a:solidFill>
                  <a:schemeClr val="accent2"/>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A</a:t>
            </a:r>
            <a:r>
              <a:rPr lang="tr-TR" sz="1800" b="1">
                <a:solidFill>
                  <a:schemeClr val="accent2"/>
                </a:solidFill>
                <a:latin typeface="Calibri" pitchFamily="34" charset="0"/>
                <a:sym typeface="Symbol" pitchFamily="18" charset="2"/>
              </a:rPr>
              <a:t>  nın her elemanı </a:t>
            </a:r>
            <a:r>
              <a:rPr lang="tr-TR" sz="1800" i="1">
                <a:solidFill>
                  <a:schemeClr val="accent2"/>
                </a:solidFill>
                <a:latin typeface="Calibri" pitchFamily="34" charset="0"/>
                <a:sym typeface="Symbol" pitchFamily="18" charset="2"/>
              </a:rPr>
              <a:t>B</a:t>
            </a:r>
            <a:r>
              <a:rPr lang="tr-TR" sz="1800" b="1" i="1">
                <a:solidFill>
                  <a:schemeClr val="accent2"/>
                </a:solidFill>
                <a:latin typeface="Calibri" pitchFamily="34" charset="0"/>
                <a:sym typeface="Symbol" pitchFamily="18" charset="2"/>
              </a:rPr>
              <a:t> </a:t>
            </a:r>
            <a:r>
              <a:rPr lang="tr-TR" sz="1800" b="1">
                <a:solidFill>
                  <a:schemeClr val="accent2"/>
                </a:solidFill>
                <a:latin typeface="Calibri" pitchFamily="34" charset="0"/>
                <a:sym typeface="Symbol" pitchFamily="18" charset="2"/>
              </a:rPr>
              <a:t>nin elemanıdır.</a:t>
            </a:r>
            <a:endParaRPr lang="tr-TR" sz="1800" b="1" i="1">
              <a:solidFill>
                <a:schemeClr val="accent2"/>
              </a:solidFill>
              <a:latin typeface="Calibri" pitchFamily="34" charset="0"/>
            </a:endParaRPr>
          </a:p>
        </p:txBody>
      </p:sp>
      <p:sp>
        <p:nvSpPr>
          <p:cNvPr id="29705" name="Text Box 9"/>
          <p:cNvSpPr txBox="1">
            <a:spLocks noChangeArrowheads="1"/>
          </p:cNvSpPr>
          <p:nvPr/>
        </p:nvSpPr>
        <p:spPr bwMode="auto">
          <a:xfrm>
            <a:off x="530225" y="3810000"/>
            <a:ext cx="8305800" cy="641350"/>
          </a:xfrm>
          <a:prstGeom prst="rect">
            <a:avLst/>
          </a:prstGeom>
          <a:noFill/>
          <a:ln w="9525">
            <a:noFill/>
            <a:miter lim="800000"/>
            <a:headEnd/>
            <a:tailEnd/>
          </a:ln>
        </p:spPr>
        <p:txBody>
          <a:bodyPr>
            <a:spAutoFit/>
          </a:bodyPr>
          <a:lstStyle/>
          <a:p>
            <a:pPr algn="just">
              <a:spcBef>
                <a:spcPct val="50000"/>
              </a:spcBef>
            </a:pPr>
            <a:r>
              <a:rPr lang="tr-TR" sz="1800" b="1">
                <a:solidFill>
                  <a:srgbClr val="FF0000"/>
                </a:solidFill>
                <a:latin typeface="Calibri" pitchFamily="34" charset="0"/>
              </a:rPr>
              <a:t>Küme gösterimi: </a:t>
            </a:r>
            <a:r>
              <a:rPr lang="tr-TR" sz="1800" b="1">
                <a:solidFill>
                  <a:schemeClr val="accent2"/>
                </a:solidFill>
                <a:latin typeface="Calibri" pitchFamily="34" charset="0"/>
              </a:rPr>
              <a:t>Kümeler, elemanları</a:t>
            </a:r>
            <a:r>
              <a:rPr lang="tr-TR" sz="1800" b="1">
                <a:solidFill>
                  <a:srgbClr val="FF0000"/>
                </a:solidFill>
                <a:latin typeface="Calibri" pitchFamily="34" charset="0"/>
              </a:rPr>
              <a:t> </a:t>
            </a:r>
            <a:r>
              <a:rPr lang="tr-TR" sz="1800">
                <a:solidFill>
                  <a:srgbClr val="FF0000"/>
                </a:solidFill>
                <a:latin typeface="Calibri" pitchFamily="34" charset="0"/>
              </a:rPr>
              <a:t>{ </a:t>
            </a:r>
            <a:r>
              <a:rPr lang="tr-TR" sz="1800" b="1">
                <a:solidFill>
                  <a:srgbClr val="FF0000"/>
                </a:solidFill>
                <a:latin typeface="Calibri" pitchFamily="34" charset="0"/>
              </a:rPr>
              <a:t> </a:t>
            </a:r>
            <a:r>
              <a:rPr lang="tr-TR" sz="1800" b="1">
                <a:solidFill>
                  <a:schemeClr val="accent2"/>
                </a:solidFill>
                <a:latin typeface="Calibri" pitchFamily="34" charset="0"/>
              </a:rPr>
              <a:t>ve</a:t>
            </a:r>
            <a:r>
              <a:rPr lang="tr-TR" sz="1800" b="1">
                <a:solidFill>
                  <a:srgbClr val="FF0000"/>
                </a:solidFill>
                <a:latin typeface="Calibri" pitchFamily="34" charset="0"/>
              </a:rPr>
              <a:t>  </a:t>
            </a:r>
            <a:r>
              <a:rPr lang="tr-TR" sz="1800">
                <a:solidFill>
                  <a:srgbClr val="FF0000"/>
                </a:solidFill>
                <a:latin typeface="Calibri" pitchFamily="34" charset="0"/>
              </a:rPr>
              <a:t>}</a:t>
            </a:r>
            <a:r>
              <a:rPr lang="tr-TR" sz="1800" b="1">
                <a:solidFill>
                  <a:srgbClr val="FF0000"/>
                </a:solidFill>
                <a:latin typeface="Calibri" pitchFamily="34" charset="0"/>
              </a:rPr>
              <a:t>  </a:t>
            </a:r>
            <a:r>
              <a:rPr lang="tr-TR" sz="1800" b="1">
                <a:solidFill>
                  <a:schemeClr val="accent2"/>
                </a:solidFill>
                <a:latin typeface="Calibri" pitchFamily="34" charset="0"/>
              </a:rPr>
              <a:t>işaretleri arasına listelenerek veya elemanları tanımlanarak gösterilir.</a:t>
            </a:r>
            <a:endParaRPr lang="tr-TR" sz="1800" b="1" i="1">
              <a:solidFill>
                <a:schemeClr val="accent2"/>
              </a:solidFill>
              <a:latin typeface="Calibri" pitchFamily="34" charset="0"/>
            </a:endParaRPr>
          </a:p>
        </p:txBody>
      </p:sp>
      <p:sp>
        <p:nvSpPr>
          <p:cNvPr id="29706" name="Text Box 10"/>
          <p:cNvSpPr txBox="1">
            <a:spLocks noChangeArrowheads="1"/>
          </p:cNvSpPr>
          <p:nvPr/>
        </p:nvSpPr>
        <p:spPr bwMode="auto">
          <a:xfrm>
            <a:off x="768350" y="4416425"/>
            <a:ext cx="8305800" cy="366713"/>
          </a:xfrm>
          <a:prstGeom prst="rect">
            <a:avLst/>
          </a:prstGeom>
          <a:noFill/>
          <a:ln w="9525">
            <a:noFill/>
            <a:miter lim="800000"/>
            <a:headEnd/>
            <a:tailEnd/>
          </a:ln>
        </p:spPr>
        <p:txBody>
          <a:bodyPr>
            <a:spAutoFit/>
          </a:bodyPr>
          <a:lstStyle/>
          <a:p>
            <a:pPr algn="just">
              <a:spcBef>
                <a:spcPct val="50000"/>
              </a:spcBef>
              <a:buFontTx/>
              <a:buChar char="•"/>
            </a:pPr>
            <a:r>
              <a:rPr lang="tr-TR" sz="1800" b="1">
                <a:solidFill>
                  <a:srgbClr val="FF0000"/>
                </a:solidFill>
                <a:latin typeface="Calibri" pitchFamily="34" charset="0"/>
              </a:rPr>
              <a:t>  </a:t>
            </a:r>
            <a:r>
              <a:rPr lang="tr-TR" sz="1800" b="1">
                <a:solidFill>
                  <a:schemeClr val="accent2"/>
                </a:solidFill>
                <a:latin typeface="Calibri" pitchFamily="34" charset="0"/>
              </a:rPr>
              <a:t>Türkçe alfabedeki ilk üç küçük harften oluşan küme : </a:t>
            </a:r>
            <a:r>
              <a:rPr lang="tr-TR" sz="1800">
                <a:solidFill>
                  <a:srgbClr val="FF0000"/>
                </a:solidFill>
                <a:latin typeface="Calibri" pitchFamily="34" charset="0"/>
              </a:rPr>
              <a:t>{a,b,c}  </a:t>
            </a:r>
          </a:p>
        </p:txBody>
      </p:sp>
      <p:sp>
        <p:nvSpPr>
          <p:cNvPr id="29707" name="Text Box 11"/>
          <p:cNvSpPr txBox="1">
            <a:spLocks noChangeArrowheads="1"/>
          </p:cNvSpPr>
          <p:nvPr/>
        </p:nvSpPr>
        <p:spPr bwMode="auto">
          <a:xfrm>
            <a:off x="523875" y="3422650"/>
            <a:ext cx="8305800" cy="366713"/>
          </a:xfrm>
          <a:prstGeom prst="rect">
            <a:avLst/>
          </a:prstGeom>
          <a:noFill/>
          <a:ln w="9525">
            <a:noFill/>
            <a:miter lim="800000"/>
            <a:headEnd/>
            <a:tailEnd/>
          </a:ln>
        </p:spPr>
        <p:txBody>
          <a:bodyPr>
            <a:spAutoFit/>
          </a:bodyPr>
          <a:lstStyle/>
          <a:p>
            <a:pPr algn="just">
              <a:spcBef>
                <a:spcPct val="50000"/>
              </a:spcBef>
            </a:pPr>
            <a:r>
              <a:rPr lang="tr-TR" sz="1800" b="1">
                <a:solidFill>
                  <a:srgbClr val="FF0000"/>
                </a:solidFill>
                <a:latin typeface="Calibri" pitchFamily="34" charset="0"/>
              </a:rPr>
              <a:t>Eşit kümeler:  </a:t>
            </a:r>
            <a:r>
              <a:rPr lang="tr-TR" sz="1800" b="1">
                <a:solidFill>
                  <a:schemeClr val="accent2"/>
                </a:solidFill>
                <a:latin typeface="Calibri" pitchFamily="34" charset="0"/>
              </a:rPr>
              <a:t>Elemanları aynı olan kümeler.</a:t>
            </a:r>
            <a:r>
              <a:rPr lang="tr-TR" sz="1800" b="1">
                <a:solidFill>
                  <a:srgbClr val="FF0000"/>
                </a:solidFill>
                <a:latin typeface="Calibri" pitchFamily="34" charset="0"/>
              </a:rPr>
              <a:t>  </a:t>
            </a:r>
            <a:r>
              <a:rPr lang="tr-TR" sz="1800" i="1">
                <a:solidFill>
                  <a:schemeClr val="accent2"/>
                </a:solidFill>
                <a:latin typeface="Calibri" pitchFamily="34" charset="0"/>
              </a:rPr>
              <a:t>A</a:t>
            </a:r>
            <a:r>
              <a:rPr lang="tr-TR" sz="1800" i="1">
                <a:solidFill>
                  <a:srgbClr val="FF0000"/>
                </a:solidFill>
                <a:latin typeface="Calibri" pitchFamily="34" charset="0"/>
              </a:rPr>
              <a:t> </a:t>
            </a:r>
            <a:r>
              <a:rPr lang="tr-TR" sz="1800">
                <a:solidFill>
                  <a:srgbClr val="FF0000"/>
                </a:solidFill>
                <a:latin typeface="Calibri" pitchFamily="34" charset="0"/>
                <a:sym typeface="Symbol" pitchFamily="18" charset="2"/>
              </a:rPr>
              <a:t>=</a:t>
            </a:r>
            <a:r>
              <a:rPr lang="tr-TR" sz="1800" i="1">
                <a:solidFill>
                  <a:srgbClr val="FF0000"/>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B </a:t>
            </a:r>
            <a:r>
              <a:rPr lang="tr-TR" sz="1800">
                <a:solidFill>
                  <a:srgbClr val="FF0000"/>
                </a:solidFill>
                <a:latin typeface="Calibri" pitchFamily="34" charset="0"/>
                <a:sym typeface="Symbol" pitchFamily="18" charset="2"/>
              </a:rPr>
              <a:t></a:t>
            </a:r>
            <a:r>
              <a:rPr lang="tr-TR" sz="1800" i="1">
                <a:solidFill>
                  <a:srgbClr val="FF0000"/>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A </a:t>
            </a:r>
            <a:r>
              <a:rPr lang="tr-TR" sz="1800">
                <a:solidFill>
                  <a:srgbClr val="FF0000"/>
                </a:solidFill>
                <a:latin typeface="Calibri" pitchFamily="34" charset="0"/>
                <a:sym typeface="Symbol" pitchFamily="18" charset="2"/>
              </a:rPr>
              <a:t></a:t>
            </a:r>
            <a:r>
              <a:rPr lang="tr-TR" sz="1800" i="1">
                <a:solidFill>
                  <a:srgbClr val="FF0000"/>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B  </a:t>
            </a:r>
            <a:r>
              <a:rPr lang="tr-TR" sz="1800">
                <a:solidFill>
                  <a:schemeClr val="accent2"/>
                </a:solidFill>
                <a:latin typeface="Calibri" pitchFamily="34" charset="0"/>
                <a:sym typeface="Symbol" pitchFamily="18" charset="2"/>
              </a:rPr>
              <a:t>ve</a:t>
            </a:r>
            <a:r>
              <a:rPr lang="tr-TR" sz="1800" i="1">
                <a:solidFill>
                  <a:schemeClr val="accent2"/>
                </a:solidFill>
                <a:latin typeface="Calibri" pitchFamily="34" charset="0"/>
                <a:sym typeface="Symbol" pitchFamily="18" charset="2"/>
              </a:rPr>
              <a:t>  B</a:t>
            </a:r>
            <a:r>
              <a:rPr lang="tr-TR" sz="1800" i="1">
                <a:solidFill>
                  <a:srgbClr val="FF0000"/>
                </a:solidFill>
                <a:latin typeface="Calibri" pitchFamily="34" charset="0"/>
                <a:sym typeface="Symbol" pitchFamily="18" charset="2"/>
              </a:rPr>
              <a:t> </a:t>
            </a:r>
            <a:r>
              <a:rPr lang="tr-TR" sz="1800">
                <a:solidFill>
                  <a:srgbClr val="FF0000"/>
                </a:solidFill>
                <a:latin typeface="Calibri" pitchFamily="34" charset="0"/>
                <a:sym typeface="Symbol" pitchFamily="18" charset="2"/>
              </a:rPr>
              <a:t></a:t>
            </a:r>
            <a:r>
              <a:rPr lang="tr-TR" sz="1800" i="1">
                <a:solidFill>
                  <a:srgbClr val="FF0000"/>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A.</a:t>
            </a:r>
          </a:p>
        </p:txBody>
      </p:sp>
      <p:sp>
        <p:nvSpPr>
          <p:cNvPr id="29708" name="Text Box 12"/>
          <p:cNvSpPr txBox="1">
            <a:spLocks noChangeArrowheads="1"/>
          </p:cNvSpPr>
          <p:nvPr/>
        </p:nvSpPr>
        <p:spPr bwMode="auto">
          <a:xfrm>
            <a:off x="533400" y="5283200"/>
            <a:ext cx="3462338" cy="366713"/>
          </a:xfrm>
          <a:prstGeom prst="rect">
            <a:avLst/>
          </a:prstGeom>
          <a:noFill/>
          <a:ln w="9525">
            <a:noFill/>
            <a:miter lim="800000"/>
            <a:headEnd/>
            <a:tailEnd/>
          </a:ln>
        </p:spPr>
        <p:txBody>
          <a:bodyPr>
            <a:spAutoFit/>
          </a:bodyPr>
          <a:lstStyle/>
          <a:p>
            <a:pPr algn="just">
              <a:spcBef>
                <a:spcPct val="50000"/>
              </a:spcBef>
            </a:pPr>
            <a:r>
              <a:rPr lang="tr-TR" sz="1800" b="1">
                <a:solidFill>
                  <a:srgbClr val="FF0000"/>
                </a:solidFill>
                <a:latin typeface="Calibri" pitchFamily="34" charset="0"/>
              </a:rPr>
              <a:t>Küme işlemleri: </a:t>
            </a:r>
            <a:r>
              <a:rPr lang="tr-TR" sz="1800" i="1">
                <a:solidFill>
                  <a:schemeClr val="accent2"/>
                </a:solidFill>
                <a:latin typeface="Calibri" pitchFamily="34" charset="0"/>
              </a:rPr>
              <a:t>A</a:t>
            </a:r>
            <a:r>
              <a:rPr lang="tr-TR" sz="1800" b="1">
                <a:solidFill>
                  <a:schemeClr val="accent2"/>
                </a:solidFill>
                <a:latin typeface="Calibri" pitchFamily="34" charset="0"/>
              </a:rPr>
              <a:t> ve </a:t>
            </a:r>
            <a:r>
              <a:rPr lang="tr-TR" sz="1800" i="1">
                <a:solidFill>
                  <a:schemeClr val="accent2"/>
                </a:solidFill>
                <a:latin typeface="Calibri" pitchFamily="34" charset="0"/>
              </a:rPr>
              <a:t>B</a:t>
            </a:r>
            <a:r>
              <a:rPr lang="tr-TR" sz="1800" b="1">
                <a:solidFill>
                  <a:schemeClr val="accent2"/>
                </a:solidFill>
                <a:latin typeface="Calibri" pitchFamily="34" charset="0"/>
              </a:rPr>
              <a:t>  kümeler. </a:t>
            </a:r>
            <a:endParaRPr lang="tr-TR" sz="1800" b="1" i="1">
              <a:solidFill>
                <a:schemeClr val="accent2"/>
              </a:solidFill>
              <a:latin typeface="Calibri" pitchFamily="34" charset="0"/>
            </a:endParaRPr>
          </a:p>
        </p:txBody>
      </p:sp>
      <p:sp>
        <p:nvSpPr>
          <p:cNvPr id="29709" name="Text Box 13"/>
          <p:cNvSpPr txBox="1">
            <a:spLocks noChangeArrowheads="1"/>
          </p:cNvSpPr>
          <p:nvPr/>
        </p:nvSpPr>
        <p:spPr bwMode="auto">
          <a:xfrm>
            <a:off x="1828800" y="5673725"/>
            <a:ext cx="3276600" cy="366713"/>
          </a:xfrm>
          <a:prstGeom prst="rect">
            <a:avLst/>
          </a:prstGeom>
          <a:noFill/>
          <a:ln w="9525">
            <a:noFill/>
            <a:miter lim="800000"/>
            <a:headEnd/>
            <a:tailEnd/>
          </a:ln>
        </p:spPr>
        <p:txBody>
          <a:bodyPr>
            <a:spAutoFit/>
          </a:bodyPr>
          <a:lstStyle/>
          <a:p>
            <a:pPr algn="just">
              <a:spcBef>
                <a:spcPct val="50000"/>
              </a:spcBef>
            </a:pPr>
            <a:r>
              <a:rPr lang="tr-TR" sz="1800" i="1">
                <a:solidFill>
                  <a:schemeClr val="accent2"/>
                </a:solidFill>
                <a:latin typeface="Calibri" pitchFamily="34" charset="0"/>
              </a:rPr>
              <a:t>A</a:t>
            </a:r>
            <a:r>
              <a:rPr lang="tr-TR" sz="1800">
                <a:solidFill>
                  <a:schemeClr val="accent2"/>
                </a:solidFill>
                <a:latin typeface="Calibri" pitchFamily="34" charset="0"/>
                <a:sym typeface="Symbol" pitchFamily="18" charset="2"/>
              </a:rPr>
              <a:t></a:t>
            </a:r>
            <a:r>
              <a:rPr lang="tr-TR" sz="1800" i="1">
                <a:solidFill>
                  <a:schemeClr val="accent2"/>
                </a:solidFill>
                <a:latin typeface="Calibri" pitchFamily="34" charset="0"/>
                <a:sym typeface="Symbol" pitchFamily="18" charset="2"/>
              </a:rPr>
              <a:t>B</a:t>
            </a:r>
            <a:r>
              <a:rPr lang="tr-TR" sz="1800">
                <a:solidFill>
                  <a:schemeClr val="accent2"/>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x</a:t>
            </a:r>
            <a:r>
              <a:rPr lang="tr-TR" sz="1800">
                <a:solidFill>
                  <a:schemeClr val="accent2"/>
                </a:solidFill>
                <a:latin typeface="Calibri" pitchFamily="34" charset="0"/>
                <a:sym typeface="Symbol" pitchFamily="18" charset="2"/>
              </a:rPr>
              <a:t> : </a:t>
            </a:r>
            <a:r>
              <a:rPr lang="tr-TR" sz="1800" i="1">
                <a:solidFill>
                  <a:schemeClr val="accent2"/>
                </a:solidFill>
                <a:latin typeface="Calibri" pitchFamily="34" charset="0"/>
                <a:sym typeface="Symbol" pitchFamily="18" charset="2"/>
              </a:rPr>
              <a:t>x</a:t>
            </a:r>
            <a:r>
              <a:rPr lang="tr-TR" sz="1800">
                <a:solidFill>
                  <a:schemeClr val="accent2"/>
                </a:solidFill>
                <a:latin typeface="Calibri" pitchFamily="34" charset="0"/>
                <a:sym typeface="Symbol" pitchFamily="18" charset="2"/>
              </a:rPr>
              <a:t></a:t>
            </a:r>
            <a:r>
              <a:rPr lang="tr-TR" sz="1800" i="1">
                <a:solidFill>
                  <a:schemeClr val="accent2"/>
                </a:solidFill>
                <a:latin typeface="Calibri" pitchFamily="34" charset="0"/>
                <a:sym typeface="Symbol" pitchFamily="18" charset="2"/>
              </a:rPr>
              <a:t>A</a:t>
            </a:r>
            <a:r>
              <a:rPr lang="tr-TR" sz="1800">
                <a:solidFill>
                  <a:schemeClr val="accent2"/>
                </a:solidFill>
                <a:latin typeface="Calibri" pitchFamily="34" charset="0"/>
                <a:sym typeface="Symbol" pitchFamily="18" charset="2"/>
              </a:rPr>
              <a:t>  veya  </a:t>
            </a:r>
            <a:r>
              <a:rPr lang="tr-TR" sz="1800" i="1">
                <a:solidFill>
                  <a:schemeClr val="accent2"/>
                </a:solidFill>
                <a:latin typeface="Calibri" pitchFamily="34" charset="0"/>
                <a:sym typeface="Symbol" pitchFamily="18" charset="2"/>
              </a:rPr>
              <a:t>x</a:t>
            </a:r>
            <a:r>
              <a:rPr lang="tr-TR" sz="1800">
                <a:solidFill>
                  <a:schemeClr val="accent2"/>
                </a:solidFill>
                <a:latin typeface="Calibri" pitchFamily="34" charset="0"/>
                <a:sym typeface="Symbol" pitchFamily="18" charset="2"/>
              </a:rPr>
              <a:t></a:t>
            </a:r>
            <a:r>
              <a:rPr lang="tr-TR" sz="1800" i="1">
                <a:solidFill>
                  <a:schemeClr val="accent2"/>
                </a:solidFill>
                <a:latin typeface="Calibri" pitchFamily="34" charset="0"/>
                <a:sym typeface="Symbol" pitchFamily="18" charset="2"/>
              </a:rPr>
              <a:t>B</a:t>
            </a:r>
            <a:r>
              <a:rPr lang="tr-TR" sz="1800">
                <a:solidFill>
                  <a:schemeClr val="accent2"/>
                </a:solidFill>
                <a:latin typeface="Calibri" pitchFamily="34" charset="0"/>
                <a:sym typeface="Symbol" pitchFamily="18" charset="2"/>
              </a:rPr>
              <a:t>}</a:t>
            </a:r>
            <a:endParaRPr lang="tr-TR" sz="1800">
              <a:solidFill>
                <a:schemeClr val="accent2"/>
              </a:solidFill>
              <a:latin typeface="Calibri" pitchFamily="34" charset="0"/>
            </a:endParaRPr>
          </a:p>
        </p:txBody>
      </p:sp>
      <p:sp>
        <p:nvSpPr>
          <p:cNvPr id="29710" name="Text Box 14"/>
          <p:cNvSpPr txBox="1">
            <a:spLocks noChangeArrowheads="1"/>
          </p:cNvSpPr>
          <p:nvPr/>
        </p:nvSpPr>
        <p:spPr bwMode="auto">
          <a:xfrm>
            <a:off x="1905000" y="6013450"/>
            <a:ext cx="3048000" cy="366713"/>
          </a:xfrm>
          <a:prstGeom prst="rect">
            <a:avLst/>
          </a:prstGeom>
          <a:noFill/>
          <a:ln w="9525">
            <a:noFill/>
            <a:miter lim="800000"/>
            <a:headEnd/>
            <a:tailEnd/>
          </a:ln>
        </p:spPr>
        <p:txBody>
          <a:bodyPr>
            <a:spAutoFit/>
          </a:bodyPr>
          <a:lstStyle/>
          <a:p>
            <a:pPr algn="just">
              <a:spcBef>
                <a:spcPct val="50000"/>
              </a:spcBef>
            </a:pPr>
            <a:r>
              <a:rPr lang="tr-TR" sz="1800" i="1">
                <a:solidFill>
                  <a:schemeClr val="accent2"/>
                </a:solidFill>
                <a:latin typeface="Calibri" pitchFamily="34" charset="0"/>
              </a:rPr>
              <a:t>A</a:t>
            </a:r>
            <a:r>
              <a:rPr lang="tr-TR" sz="1800">
                <a:solidFill>
                  <a:schemeClr val="accent2"/>
                </a:solidFill>
                <a:latin typeface="Calibri" pitchFamily="34" charset="0"/>
              </a:rPr>
              <a:t> </a:t>
            </a:r>
            <a:r>
              <a:rPr lang="tr-TR" sz="1800">
                <a:solidFill>
                  <a:schemeClr val="accent2"/>
                </a:solidFill>
                <a:latin typeface="Calibri" pitchFamily="34" charset="0"/>
                <a:sym typeface="Symbol" pitchFamily="18" charset="2"/>
              </a:rPr>
              <a:t></a:t>
            </a:r>
            <a:r>
              <a:rPr lang="tr-TR" sz="1800" i="1">
                <a:solidFill>
                  <a:schemeClr val="accent2"/>
                </a:solidFill>
                <a:latin typeface="Calibri" pitchFamily="34" charset="0"/>
                <a:sym typeface="Symbol" pitchFamily="18" charset="2"/>
              </a:rPr>
              <a:t>B</a:t>
            </a:r>
            <a:r>
              <a:rPr lang="tr-TR" sz="1800">
                <a:solidFill>
                  <a:schemeClr val="accent2"/>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x</a:t>
            </a:r>
            <a:r>
              <a:rPr lang="tr-TR" sz="1800">
                <a:solidFill>
                  <a:schemeClr val="accent2"/>
                </a:solidFill>
                <a:latin typeface="Calibri" pitchFamily="34" charset="0"/>
                <a:sym typeface="Symbol" pitchFamily="18" charset="2"/>
              </a:rPr>
              <a:t> : </a:t>
            </a:r>
            <a:r>
              <a:rPr lang="tr-TR" sz="1800" i="1">
                <a:solidFill>
                  <a:schemeClr val="accent2"/>
                </a:solidFill>
                <a:latin typeface="Calibri" pitchFamily="34" charset="0"/>
                <a:sym typeface="Symbol" pitchFamily="18" charset="2"/>
              </a:rPr>
              <a:t>xA</a:t>
            </a:r>
            <a:r>
              <a:rPr lang="tr-TR" sz="1800">
                <a:solidFill>
                  <a:schemeClr val="accent2"/>
                </a:solidFill>
                <a:latin typeface="Calibri" pitchFamily="34" charset="0"/>
                <a:sym typeface="Symbol" pitchFamily="18" charset="2"/>
              </a:rPr>
              <a:t>  ve  </a:t>
            </a:r>
            <a:r>
              <a:rPr lang="tr-TR" sz="1800" i="1">
                <a:solidFill>
                  <a:schemeClr val="accent2"/>
                </a:solidFill>
                <a:latin typeface="Calibri" pitchFamily="34" charset="0"/>
                <a:sym typeface="Symbol" pitchFamily="18" charset="2"/>
              </a:rPr>
              <a:t>xB</a:t>
            </a:r>
            <a:r>
              <a:rPr lang="tr-TR" sz="1800">
                <a:solidFill>
                  <a:schemeClr val="accent2"/>
                </a:solidFill>
                <a:latin typeface="Calibri" pitchFamily="34" charset="0"/>
                <a:sym typeface="Symbol" pitchFamily="18" charset="2"/>
              </a:rPr>
              <a:t>}</a:t>
            </a:r>
            <a:endParaRPr lang="tr-TR" sz="1800">
              <a:solidFill>
                <a:schemeClr val="accent2"/>
              </a:solidFill>
              <a:latin typeface="Calibri" pitchFamily="34" charset="0"/>
            </a:endParaRPr>
          </a:p>
        </p:txBody>
      </p:sp>
      <p:sp>
        <p:nvSpPr>
          <p:cNvPr id="29711" name="Text Box 15"/>
          <p:cNvSpPr txBox="1">
            <a:spLocks noChangeArrowheads="1"/>
          </p:cNvSpPr>
          <p:nvPr/>
        </p:nvSpPr>
        <p:spPr bwMode="auto">
          <a:xfrm>
            <a:off x="1905000" y="6384925"/>
            <a:ext cx="3200400" cy="366713"/>
          </a:xfrm>
          <a:prstGeom prst="rect">
            <a:avLst/>
          </a:prstGeom>
          <a:noFill/>
          <a:ln w="9525">
            <a:noFill/>
            <a:miter lim="800000"/>
            <a:headEnd/>
            <a:tailEnd/>
          </a:ln>
        </p:spPr>
        <p:txBody>
          <a:bodyPr>
            <a:spAutoFit/>
          </a:bodyPr>
          <a:lstStyle/>
          <a:p>
            <a:pPr algn="just">
              <a:spcBef>
                <a:spcPct val="50000"/>
              </a:spcBef>
            </a:pPr>
            <a:r>
              <a:rPr lang="tr-TR" sz="1800" i="1">
                <a:solidFill>
                  <a:schemeClr val="accent2"/>
                </a:solidFill>
                <a:latin typeface="Calibri" pitchFamily="34" charset="0"/>
              </a:rPr>
              <a:t>A </a:t>
            </a:r>
            <a:r>
              <a:rPr lang="tr-TR" sz="1800">
                <a:solidFill>
                  <a:schemeClr val="accent2"/>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B</a:t>
            </a:r>
            <a:r>
              <a:rPr lang="tr-TR" sz="1800">
                <a:solidFill>
                  <a:schemeClr val="accent2"/>
                </a:solidFill>
                <a:latin typeface="Calibri" pitchFamily="34" charset="0"/>
                <a:sym typeface="Symbol" pitchFamily="18" charset="2"/>
              </a:rPr>
              <a:t> ={</a:t>
            </a:r>
            <a:r>
              <a:rPr lang="tr-TR" sz="1800" i="1">
                <a:solidFill>
                  <a:schemeClr val="accent2"/>
                </a:solidFill>
                <a:latin typeface="Calibri" pitchFamily="34" charset="0"/>
                <a:sym typeface="Symbol" pitchFamily="18" charset="2"/>
              </a:rPr>
              <a:t>x</a:t>
            </a:r>
            <a:r>
              <a:rPr lang="tr-TR" sz="1800">
                <a:solidFill>
                  <a:schemeClr val="accent2"/>
                </a:solidFill>
                <a:latin typeface="Calibri" pitchFamily="34" charset="0"/>
                <a:sym typeface="Symbol" pitchFamily="18" charset="2"/>
              </a:rPr>
              <a:t> : </a:t>
            </a:r>
            <a:r>
              <a:rPr lang="tr-TR" sz="1800" i="1">
                <a:solidFill>
                  <a:schemeClr val="accent2"/>
                </a:solidFill>
                <a:latin typeface="Calibri" pitchFamily="34" charset="0"/>
                <a:sym typeface="Symbol" pitchFamily="18" charset="2"/>
              </a:rPr>
              <a:t>xA</a:t>
            </a:r>
            <a:r>
              <a:rPr lang="tr-TR" sz="1800">
                <a:solidFill>
                  <a:schemeClr val="accent2"/>
                </a:solidFill>
                <a:latin typeface="Calibri" pitchFamily="34" charset="0"/>
                <a:sym typeface="Symbol" pitchFamily="18" charset="2"/>
              </a:rPr>
              <a:t>  ve  </a:t>
            </a:r>
            <a:r>
              <a:rPr lang="tr-TR" sz="1800" i="1">
                <a:solidFill>
                  <a:schemeClr val="accent2"/>
                </a:solidFill>
                <a:latin typeface="Calibri" pitchFamily="34" charset="0"/>
                <a:sym typeface="Symbol" pitchFamily="18" charset="2"/>
              </a:rPr>
              <a:t>x  B</a:t>
            </a:r>
            <a:r>
              <a:rPr lang="tr-TR" sz="1800">
                <a:solidFill>
                  <a:schemeClr val="accent2"/>
                </a:solidFill>
                <a:latin typeface="Calibri" pitchFamily="34" charset="0"/>
                <a:sym typeface="Symbol" pitchFamily="18" charset="2"/>
              </a:rPr>
              <a:t>}</a:t>
            </a:r>
            <a:endParaRPr lang="tr-TR" sz="1800">
              <a:solidFill>
                <a:schemeClr val="accent2"/>
              </a:solidFill>
              <a:latin typeface="Calibri" pitchFamily="34" charset="0"/>
            </a:endParaRPr>
          </a:p>
        </p:txBody>
      </p:sp>
      <p:sp>
        <p:nvSpPr>
          <p:cNvPr id="29715" name="Text Box 19"/>
          <p:cNvSpPr txBox="1">
            <a:spLocks noChangeArrowheads="1"/>
          </p:cNvSpPr>
          <p:nvPr/>
        </p:nvSpPr>
        <p:spPr bwMode="auto">
          <a:xfrm>
            <a:off x="762000" y="4727575"/>
            <a:ext cx="8305800" cy="366713"/>
          </a:xfrm>
          <a:prstGeom prst="rect">
            <a:avLst/>
          </a:prstGeom>
          <a:noFill/>
          <a:ln w="9525">
            <a:noFill/>
            <a:miter lim="800000"/>
            <a:headEnd/>
            <a:tailEnd/>
          </a:ln>
        </p:spPr>
        <p:txBody>
          <a:bodyPr>
            <a:spAutoFit/>
          </a:bodyPr>
          <a:lstStyle/>
          <a:p>
            <a:pPr algn="just">
              <a:spcBef>
                <a:spcPct val="50000"/>
              </a:spcBef>
              <a:buFontTx/>
              <a:buChar char="•"/>
            </a:pPr>
            <a:r>
              <a:rPr lang="tr-TR" sz="1800" b="1">
                <a:solidFill>
                  <a:srgbClr val="FF0000"/>
                </a:solidFill>
                <a:latin typeface="Calibri" pitchFamily="34" charset="0"/>
              </a:rPr>
              <a:t> </a:t>
            </a:r>
            <a:r>
              <a:rPr lang="tr-TR" sz="1800" b="1">
                <a:solidFill>
                  <a:schemeClr val="accent2"/>
                </a:solidFill>
                <a:latin typeface="Calibri" pitchFamily="34" charset="0"/>
              </a:rPr>
              <a:t> </a:t>
            </a:r>
            <a:r>
              <a:rPr lang="tr-TR" sz="1800">
                <a:solidFill>
                  <a:schemeClr val="accent2"/>
                </a:solidFill>
                <a:latin typeface="Calibri" pitchFamily="34" charset="0"/>
              </a:rPr>
              <a:t>1</a:t>
            </a:r>
            <a:r>
              <a:rPr lang="tr-TR" sz="1800" b="1">
                <a:solidFill>
                  <a:schemeClr val="accent2"/>
                </a:solidFill>
                <a:latin typeface="Calibri" pitchFamily="34" charset="0"/>
              </a:rPr>
              <a:t> den </a:t>
            </a:r>
            <a:r>
              <a:rPr lang="tr-TR" sz="1800">
                <a:solidFill>
                  <a:schemeClr val="accent2"/>
                </a:solidFill>
                <a:latin typeface="Calibri" pitchFamily="34" charset="0"/>
              </a:rPr>
              <a:t>5</a:t>
            </a:r>
            <a:r>
              <a:rPr lang="tr-TR" sz="1800" b="1">
                <a:solidFill>
                  <a:schemeClr val="accent2"/>
                </a:solidFill>
                <a:latin typeface="Calibri" pitchFamily="34" charset="0"/>
              </a:rPr>
              <a:t> e kadar olan doğal sayıların kümesi : </a:t>
            </a:r>
            <a:r>
              <a:rPr lang="tr-TR" sz="1800">
                <a:solidFill>
                  <a:srgbClr val="FF0000"/>
                </a:solidFill>
                <a:latin typeface="Calibri" pitchFamily="34" charset="0"/>
              </a:rPr>
              <a:t>{1,2,3,4,5} = {</a:t>
            </a:r>
            <a:r>
              <a:rPr lang="tr-TR" sz="1800" i="1">
                <a:solidFill>
                  <a:srgbClr val="FF0000"/>
                </a:solidFill>
                <a:latin typeface="Calibri" pitchFamily="34" charset="0"/>
              </a:rPr>
              <a:t>x</a:t>
            </a:r>
            <a:r>
              <a:rPr lang="tr-TR" sz="1800">
                <a:solidFill>
                  <a:srgbClr val="FF0000"/>
                </a:solidFill>
                <a:latin typeface="Calibri" pitchFamily="34" charset="0"/>
              </a:rPr>
              <a:t> : 1 </a:t>
            </a:r>
            <a:r>
              <a:rPr lang="tr-TR" sz="1800">
                <a:solidFill>
                  <a:srgbClr val="FF0000"/>
                </a:solidFill>
                <a:latin typeface="Calibri" pitchFamily="34" charset="0"/>
                <a:sym typeface="Symbol" pitchFamily="18" charset="2"/>
              </a:rPr>
              <a:t> </a:t>
            </a:r>
            <a:r>
              <a:rPr lang="tr-TR" sz="1800" i="1">
                <a:solidFill>
                  <a:srgbClr val="FF0000"/>
                </a:solidFill>
                <a:latin typeface="Calibri" pitchFamily="34" charset="0"/>
                <a:sym typeface="Symbol" pitchFamily="18" charset="2"/>
              </a:rPr>
              <a:t>x</a:t>
            </a:r>
            <a:r>
              <a:rPr lang="tr-TR" sz="1800">
                <a:solidFill>
                  <a:srgbClr val="FF0000"/>
                </a:solidFill>
                <a:latin typeface="Calibri" pitchFamily="34" charset="0"/>
                <a:sym typeface="Symbol" pitchFamily="18" charset="2"/>
              </a:rPr>
              <a:t>  5}</a:t>
            </a:r>
            <a:endParaRPr lang="tr-TR" sz="1800" i="1">
              <a:solidFill>
                <a:schemeClr val="accent2"/>
              </a:solidFill>
              <a:latin typeface="Calibri" pitchFamily="34" charset="0"/>
            </a:endParaRPr>
          </a:p>
        </p:txBody>
      </p:sp>
      <p:sp>
        <p:nvSpPr>
          <p:cNvPr id="29716" name="Text Box 20"/>
          <p:cNvSpPr txBox="1">
            <a:spLocks noChangeArrowheads="1"/>
          </p:cNvSpPr>
          <p:nvPr/>
        </p:nvSpPr>
        <p:spPr bwMode="auto">
          <a:xfrm>
            <a:off x="323850" y="654050"/>
            <a:ext cx="8467725" cy="641350"/>
          </a:xfrm>
          <a:prstGeom prst="rect">
            <a:avLst/>
          </a:prstGeom>
          <a:noFill/>
          <a:ln w="9525">
            <a:noFill/>
            <a:miter lim="800000"/>
            <a:headEnd/>
            <a:tailEnd/>
          </a:ln>
        </p:spPr>
        <p:txBody>
          <a:bodyPr>
            <a:spAutoFit/>
          </a:bodyPr>
          <a:lstStyle/>
          <a:p>
            <a:pPr algn="just">
              <a:spcBef>
                <a:spcPct val="50000"/>
              </a:spcBef>
            </a:pPr>
            <a:r>
              <a:rPr lang="tr-TR" sz="1800" b="1">
                <a:solidFill>
                  <a:srgbClr val="9900FF"/>
                </a:solidFill>
                <a:latin typeface="Calibri" pitchFamily="34" charset="0"/>
              </a:rPr>
              <a:t>Bu dersi alan öğrencilerin küme kavramına yabancı olmayıp kümelerle ilgili temel işlemleri bildiğini kabul ediyoruz.</a:t>
            </a:r>
          </a:p>
        </p:txBody>
      </p:sp>
      <p:sp>
        <p:nvSpPr>
          <p:cNvPr id="29717" name="AutoShape 21"/>
          <p:cNvSpPr>
            <a:spLocks noChangeArrowheads="1"/>
          </p:cNvSpPr>
          <p:nvPr/>
        </p:nvSpPr>
        <p:spPr bwMode="auto">
          <a:xfrm>
            <a:off x="5257800" y="1295400"/>
            <a:ext cx="2133600" cy="457200"/>
          </a:xfrm>
          <a:prstGeom prst="wedgeRoundRectCallout">
            <a:avLst>
              <a:gd name="adj1" fmla="val -35417"/>
              <a:gd name="adj2" fmla="val 171875"/>
              <a:gd name="adj3" fmla="val 16667"/>
            </a:avLst>
          </a:prstGeom>
          <a:solidFill>
            <a:srgbClr val="FFFF66"/>
          </a:solidFill>
          <a:ln w="9525">
            <a:solidFill>
              <a:srgbClr val="FF00FF"/>
            </a:solidFill>
            <a:miter lim="800000"/>
            <a:headEnd/>
            <a:tailEnd/>
          </a:ln>
        </p:spPr>
        <p:txBody>
          <a:bodyPr wrap="none" anchor="ctr"/>
          <a:lstStyle/>
          <a:p>
            <a:pPr algn="ctr" eaLnBrk="0" hangingPunct="0"/>
            <a:r>
              <a:rPr lang="tr-TR" sz="1800" i="1">
                <a:latin typeface="Calibri" pitchFamily="34" charset="0"/>
              </a:rPr>
              <a:t>a, K  </a:t>
            </a:r>
            <a:r>
              <a:rPr lang="tr-TR" sz="1800">
                <a:latin typeface="Calibri" pitchFamily="34" charset="0"/>
              </a:rPr>
              <a:t>nın elemanıdır.</a:t>
            </a:r>
            <a:endParaRPr lang="en-AU" sz="1800" i="1">
              <a:latin typeface="Calibri" pitchFamily="34" charset="0"/>
            </a:endParaRPr>
          </a:p>
        </p:txBody>
      </p:sp>
      <p:sp>
        <p:nvSpPr>
          <p:cNvPr id="29718" name="AutoShape 22"/>
          <p:cNvSpPr>
            <a:spLocks noChangeArrowheads="1"/>
          </p:cNvSpPr>
          <p:nvPr/>
        </p:nvSpPr>
        <p:spPr bwMode="auto">
          <a:xfrm>
            <a:off x="6477000" y="1219200"/>
            <a:ext cx="2438400" cy="536575"/>
          </a:xfrm>
          <a:prstGeom prst="wedgeRoundRectCallout">
            <a:avLst>
              <a:gd name="adj1" fmla="val -30468"/>
              <a:gd name="adj2" fmla="val 151185"/>
              <a:gd name="adj3" fmla="val 16667"/>
            </a:avLst>
          </a:prstGeom>
          <a:solidFill>
            <a:srgbClr val="FFFF66"/>
          </a:solidFill>
          <a:ln w="9525">
            <a:solidFill>
              <a:srgbClr val="FF00FF"/>
            </a:solidFill>
            <a:miter lim="800000"/>
            <a:headEnd/>
            <a:tailEnd/>
          </a:ln>
        </p:spPr>
        <p:txBody>
          <a:bodyPr wrap="none" anchor="ctr"/>
          <a:lstStyle/>
          <a:p>
            <a:pPr algn="ctr" eaLnBrk="0" hangingPunct="0"/>
            <a:r>
              <a:rPr lang="tr-TR" sz="1800" i="1">
                <a:latin typeface="Calibri" pitchFamily="34" charset="0"/>
              </a:rPr>
              <a:t>b, K  </a:t>
            </a:r>
            <a:r>
              <a:rPr lang="tr-TR" sz="1800">
                <a:latin typeface="Calibri" pitchFamily="34" charset="0"/>
              </a:rPr>
              <a:t>nın elemanı değildir.</a:t>
            </a:r>
            <a:endParaRPr lang="en-AU" sz="1800" i="1">
              <a:latin typeface="Calibri" pitchFamily="34" charset="0"/>
            </a:endParaRPr>
          </a:p>
        </p:txBody>
      </p:sp>
      <p:sp>
        <p:nvSpPr>
          <p:cNvPr id="45058" name="AutoShape 2"/>
          <p:cNvSpPr>
            <a:spLocks noChangeArrowheads="1"/>
          </p:cNvSpPr>
          <p:nvPr/>
        </p:nvSpPr>
        <p:spPr bwMode="auto">
          <a:xfrm>
            <a:off x="5003800" y="5495925"/>
            <a:ext cx="2160588" cy="358775"/>
          </a:xfrm>
          <a:prstGeom prst="wedgeRectCallout">
            <a:avLst>
              <a:gd name="adj1" fmla="val -68074"/>
              <a:gd name="adj2" fmla="val 53097"/>
            </a:avLst>
          </a:prstGeom>
          <a:solidFill>
            <a:srgbClr val="FFFF99"/>
          </a:solidFill>
          <a:ln w="9525">
            <a:solidFill>
              <a:srgbClr val="FF00FF"/>
            </a:solidFill>
            <a:miter lim="800000"/>
            <a:headEnd/>
            <a:tailEnd/>
          </a:ln>
        </p:spPr>
        <p:txBody>
          <a:bodyPr/>
          <a:lstStyle/>
          <a:p>
            <a:pPr algn="just">
              <a:spcBef>
                <a:spcPct val="50000"/>
              </a:spcBef>
            </a:pPr>
            <a:r>
              <a:rPr lang="tr-TR" sz="1800" i="1">
                <a:solidFill>
                  <a:schemeClr val="accent2"/>
                </a:solidFill>
                <a:latin typeface="Calibri" pitchFamily="34" charset="0"/>
              </a:rPr>
              <a:t>A</a:t>
            </a:r>
            <a:r>
              <a:rPr lang="tr-TR" sz="1800" b="1" i="1">
                <a:solidFill>
                  <a:schemeClr val="accent2"/>
                </a:solidFill>
                <a:latin typeface="Calibri" pitchFamily="34" charset="0"/>
              </a:rPr>
              <a:t> </a:t>
            </a:r>
            <a:r>
              <a:rPr lang="tr-TR" sz="1800" b="1">
                <a:solidFill>
                  <a:schemeClr val="accent2"/>
                </a:solidFill>
                <a:latin typeface="Calibri" pitchFamily="34" charset="0"/>
              </a:rPr>
              <a:t>ve</a:t>
            </a:r>
            <a:r>
              <a:rPr lang="tr-TR" sz="1800" b="1" i="1">
                <a:solidFill>
                  <a:schemeClr val="accent2"/>
                </a:solidFill>
                <a:latin typeface="Calibri" pitchFamily="34" charset="0"/>
              </a:rPr>
              <a:t> </a:t>
            </a:r>
            <a:r>
              <a:rPr lang="tr-TR" sz="1800" i="1">
                <a:solidFill>
                  <a:schemeClr val="accent2"/>
                </a:solidFill>
                <a:latin typeface="Calibri" pitchFamily="34" charset="0"/>
                <a:sym typeface="Symbol" pitchFamily="18" charset="2"/>
              </a:rPr>
              <a:t>B</a:t>
            </a:r>
            <a:r>
              <a:rPr lang="tr-TR" sz="1800" b="1">
                <a:solidFill>
                  <a:schemeClr val="accent2"/>
                </a:solidFill>
                <a:latin typeface="Calibri" pitchFamily="34" charset="0"/>
                <a:sym typeface="Symbol" pitchFamily="18" charset="2"/>
              </a:rPr>
              <a:t> nin </a:t>
            </a:r>
            <a:r>
              <a:rPr lang="tr-TR" sz="1800" b="1">
                <a:solidFill>
                  <a:srgbClr val="FF0000"/>
                </a:solidFill>
                <a:latin typeface="Calibri" pitchFamily="34" charset="0"/>
                <a:sym typeface="Symbol" pitchFamily="18" charset="2"/>
              </a:rPr>
              <a:t>birleşim</a:t>
            </a:r>
            <a:r>
              <a:rPr lang="tr-TR" sz="1800" b="1">
                <a:solidFill>
                  <a:schemeClr val="accent2"/>
                </a:solidFill>
                <a:latin typeface="Calibri" pitchFamily="34" charset="0"/>
                <a:sym typeface="Symbol" pitchFamily="18" charset="2"/>
              </a:rPr>
              <a:t>i</a:t>
            </a:r>
            <a:endParaRPr lang="tr-TR" sz="1800">
              <a:latin typeface="Calibri" pitchFamily="34" charset="0"/>
            </a:endParaRPr>
          </a:p>
        </p:txBody>
      </p:sp>
      <p:sp>
        <p:nvSpPr>
          <p:cNvPr id="45059" name="AutoShape 3"/>
          <p:cNvSpPr>
            <a:spLocks noChangeArrowheads="1"/>
          </p:cNvSpPr>
          <p:nvPr/>
        </p:nvSpPr>
        <p:spPr bwMode="auto">
          <a:xfrm>
            <a:off x="5026025" y="5953125"/>
            <a:ext cx="2087563" cy="360363"/>
          </a:xfrm>
          <a:prstGeom prst="wedgeRectCallout">
            <a:avLst>
              <a:gd name="adj1" fmla="val -73648"/>
              <a:gd name="adj2" fmla="val 18722"/>
            </a:avLst>
          </a:prstGeom>
          <a:solidFill>
            <a:srgbClr val="FFFF99"/>
          </a:solidFill>
          <a:ln w="9525">
            <a:solidFill>
              <a:srgbClr val="FF00FF"/>
            </a:solidFill>
            <a:miter lim="800000"/>
            <a:headEnd/>
            <a:tailEnd/>
          </a:ln>
        </p:spPr>
        <p:txBody>
          <a:bodyPr/>
          <a:lstStyle/>
          <a:p>
            <a:pPr algn="just">
              <a:spcBef>
                <a:spcPct val="50000"/>
              </a:spcBef>
            </a:pPr>
            <a:r>
              <a:rPr lang="tr-TR" sz="1800" i="1">
                <a:solidFill>
                  <a:schemeClr val="accent2"/>
                </a:solidFill>
                <a:latin typeface="Calibri" pitchFamily="34" charset="0"/>
              </a:rPr>
              <a:t>A</a:t>
            </a:r>
            <a:r>
              <a:rPr lang="tr-TR" sz="1800" b="1" i="1">
                <a:solidFill>
                  <a:schemeClr val="accent2"/>
                </a:solidFill>
                <a:latin typeface="Calibri" pitchFamily="34" charset="0"/>
              </a:rPr>
              <a:t> </a:t>
            </a:r>
            <a:r>
              <a:rPr lang="tr-TR" sz="1800" b="1">
                <a:solidFill>
                  <a:schemeClr val="accent2"/>
                </a:solidFill>
                <a:latin typeface="Calibri" pitchFamily="34" charset="0"/>
              </a:rPr>
              <a:t>ve</a:t>
            </a:r>
            <a:r>
              <a:rPr lang="tr-TR" sz="1800" b="1" i="1">
                <a:solidFill>
                  <a:schemeClr val="accent2"/>
                </a:solidFill>
                <a:latin typeface="Calibri" pitchFamily="34" charset="0"/>
              </a:rPr>
              <a:t> </a:t>
            </a:r>
            <a:r>
              <a:rPr lang="tr-TR" sz="1800" i="1">
                <a:solidFill>
                  <a:schemeClr val="accent2"/>
                </a:solidFill>
                <a:latin typeface="Calibri" pitchFamily="34" charset="0"/>
                <a:sym typeface="Symbol" pitchFamily="18" charset="2"/>
              </a:rPr>
              <a:t>B</a:t>
            </a:r>
            <a:r>
              <a:rPr lang="tr-TR" sz="1800" b="1">
                <a:solidFill>
                  <a:schemeClr val="accent2"/>
                </a:solidFill>
                <a:latin typeface="Calibri" pitchFamily="34" charset="0"/>
                <a:sym typeface="Symbol" pitchFamily="18" charset="2"/>
              </a:rPr>
              <a:t> nin </a:t>
            </a:r>
            <a:r>
              <a:rPr lang="tr-TR" sz="1800" b="1">
                <a:solidFill>
                  <a:srgbClr val="FF0000"/>
                </a:solidFill>
                <a:latin typeface="Calibri" pitchFamily="34" charset="0"/>
                <a:sym typeface="Symbol" pitchFamily="18" charset="2"/>
              </a:rPr>
              <a:t>kesişim</a:t>
            </a:r>
            <a:r>
              <a:rPr lang="tr-TR" sz="1800" b="1">
                <a:solidFill>
                  <a:schemeClr val="accent2"/>
                </a:solidFill>
                <a:latin typeface="Calibri" pitchFamily="34" charset="0"/>
                <a:sym typeface="Symbol" pitchFamily="18" charset="2"/>
              </a:rPr>
              <a:t>i</a:t>
            </a:r>
            <a:endParaRPr lang="tr-TR" sz="1800">
              <a:latin typeface="Calibri" pitchFamily="34" charset="0"/>
            </a:endParaRPr>
          </a:p>
        </p:txBody>
      </p:sp>
      <p:sp>
        <p:nvSpPr>
          <p:cNvPr id="45060" name="AutoShape 4"/>
          <p:cNvSpPr>
            <a:spLocks noChangeArrowheads="1"/>
          </p:cNvSpPr>
          <p:nvPr/>
        </p:nvSpPr>
        <p:spPr bwMode="auto">
          <a:xfrm>
            <a:off x="5000625" y="6435725"/>
            <a:ext cx="1803400" cy="360363"/>
          </a:xfrm>
          <a:prstGeom prst="wedgeRectCallout">
            <a:avLst>
              <a:gd name="adj1" fmla="val -72977"/>
              <a:gd name="adj2" fmla="val 7708"/>
            </a:avLst>
          </a:prstGeom>
          <a:solidFill>
            <a:srgbClr val="FFFF99"/>
          </a:solidFill>
          <a:ln w="9525">
            <a:solidFill>
              <a:srgbClr val="FF00FF"/>
            </a:solidFill>
            <a:miter lim="800000"/>
            <a:headEnd/>
            <a:tailEnd/>
          </a:ln>
        </p:spPr>
        <p:txBody>
          <a:bodyPr/>
          <a:lstStyle/>
          <a:p>
            <a:pPr algn="just">
              <a:spcBef>
                <a:spcPct val="50000"/>
              </a:spcBef>
            </a:pPr>
            <a:r>
              <a:rPr lang="tr-TR" sz="1800" i="1">
                <a:solidFill>
                  <a:schemeClr val="accent2"/>
                </a:solidFill>
                <a:latin typeface="Calibri" pitchFamily="34" charset="0"/>
              </a:rPr>
              <a:t>A </a:t>
            </a:r>
            <a:r>
              <a:rPr lang="tr-TR" sz="1800" b="1">
                <a:solidFill>
                  <a:schemeClr val="accent2"/>
                </a:solidFill>
                <a:latin typeface="Calibri" pitchFamily="34" charset="0"/>
              </a:rPr>
              <a:t>ve</a:t>
            </a:r>
            <a:r>
              <a:rPr lang="tr-TR" sz="1800" b="1" i="1">
                <a:solidFill>
                  <a:schemeClr val="accent2"/>
                </a:solidFill>
                <a:latin typeface="Calibri" pitchFamily="34" charset="0"/>
              </a:rPr>
              <a:t> </a:t>
            </a:r>
            <a:r>
              <a:rPr lang="tr-TR" sz="1800" i="1">
                <a:solidFill>
                  <a:schemeClr val="accent2"/>
                </a:solidFill>
                <a:latin typeface="Calibri" pitchFamily="34" charset="0"/>
                <a:sym typeface="Symbol" pitchFamily="18" charset="2"/>
              </a:rPr>
              <a:t>B</a:t>
            </a:r>
            <a:r>
              <a:rPr lang="tr-TR" sz="1800" b="1">
                <a:solidFill>
                  <a:schemeClr val="accent2"/>
                </a:solidFill>
                <a:latin typeface="Calibri" pitchFamily="34" charset="0"/>
                <a:sym typeface="Symbol" pitchFamily="18" charset="2"/>
              </a:rPr>
              <a:t> nin </a:t>
            </a:r>
            <a:r>
              <a:rPr lang="tr-TR" sz="1800" b="1">
                <a:solidFill>
                  <a:srgbClr val="FF0000"/>
                </a:solidFill>
                <a:latin typeface="Calibri" pitchFamily="34" charset="0"/>
                <a:sym typeface="Symbol" pitchFamily="18" charset="2"/>
              </a:rPr>
              <a:t>fark</a:t>
            </a:r>
            <a:r>
              <a:rPr lang="tr-TR" sz="1800" b="1">
                <a:solidFill>
                  <a:schemeClr val="accent2"/>
                </a:solidFill>
                <a:latin typeface="Calibri" pitchFamily="34" charset="0"/>
                <a:sym typeface="Symbol" pitchFamily="18" charset="2"/>
              </a:rPr>
              <a:t>ı</a:t>
            </a:r>
            <a:endParaRPr lang="tr-TR" sz="18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29698"/>
                                        </p:tgtEl>
                                        <p:attrNameLst>
                                          <p:attrName>style.visibility</p:attrName>
                                        </p:attrNameLst>
                                      </p:cBhvr>
                                      <p:to>
                                        <p:strVal val="visible"/>
                                      </p:to>
                                    </p:set>
                                    <p:animEffect transition="in" filter="wipe(left)">
                                      <p:cBhvr>
                                        <p:cTn id="7" dur="3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9716"/>
                                        </p:tgtEl>
                                        <p:attrNameLst>
                                          <p:attrName>style.visibility</p:attrName>
                                        </p:attrNameLst>
                                      </p:cBhvr>
                                      <p:to>
                                        <p:strVal val="visible"/>
                                      </p:to>
                                    </p:set>
                                    <p:animEffect transition="in" filter="barn(inHorizontal)">
                                      <p:cBhvr>
                                        <p:cTn id="12" dur="500"/>
                                        <p:tgtEl>
                                          <p:spTgt spid="297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0"/>
                                  </p:iterate>
                                  <p:childTnLst>
                                    <p:set>
                                      <p:cBhvr>
                                        <p:cTn id="16" dur="1" fill="hold">
                                          <p:stCondLst>
                                            <p:cond delay="0"/>
                                          </p:stCondLst>
                                        </p:cTn>
                                        <p:tgtEl>
                                          <p:spTgt spid="29699"/>
                                        </p:tgtEl>
                                        <p:attrNameLst>
                                          <p:attrName>style.visibility</p:attrName>
                                        </p:attrNameLst>
                                      </p:cBhvr>
                                      <p:to>
                                        <p:strVal val="visible"/>
                                      </p:to>
                                    </p:set>
                                    <p:animEffect transition="in" filter="wipe(left)">
                                      <p:cBhvr>
                                        <p:cTn id="17" dur="300"/>
                                        <p:tgtEl>
                                          <p:spTgt spid="2969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0"/>
                                  </p:iterate>
                                  <p:childTnLst>
                                    <p:set>
                                      <p:cBhvr>
                                        <p:cTn id="21" dur="1" fill="hold">
                                          <p:stCondLst>
                                            <p:cond delay="0"/>
                                          </p:stCondLst>
                                        </p:cTn>
                                        <p:tgtEl>
                                          <p:spTgt spid="29700"/>
                                        </p:tgtEl>
                                        <p:attrNameLst>
                                          <p:attrName>style.visibility</p:attrName>
                                        </p:attrNameLst>
                                      </p:cBhvr>
                                      <p:to>
                                        <p:strVal val="visible"/>
                                      </p:to>
                                    </p:set>
                                    <p:animEffect transition="in" filter="wipe(left)">
                                      <p:cBhvr>
                                        <p:cTn id="22" dur="300"/>
                                        <p:tgtEl>
                                          <p:spTgt spid="2970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lt">
                                    <p:tmPct val="100000"/>
                                  </p:iterate>
                                  <p:childTnLst>
                                    <p:set>
                                      <p:cBhvr>
                                        <p:cTn id="26" dur="1" fill="hold">
                                          <p:stCondLst>
                                            <p:cond delay="0"/>
                                          </p:stCondLst>
                                        </p:cTn>
                                        <p:tgtEl>
                                          <p:spTgt spid="29701"/>
                                        </p:tgtEl>
                                        <p:attrNameLst>
                                          <p:attrName>style.visibility</p:attrName>
                                        </p:attrNameLst>
                                      </p:cBhvr>
                                      <p:to>
                                        <p:strVal val="visible"/>
                                      </p:to>
                                    </p:set>
                                    <p:animEffect transition="in" filter="wipe(left)">
                                      <p:cBhvr>
                                        <p:cTn id="27" dur="75"/>
                                        <p:tgtEl>
                                          <p:spTgt spid="2970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iterate type="lt">
                                    <p:tmPct val="100000"/>
                                  </p:iterate>
                                  <p:childTnLst>
                                    <p:set>
                                      <p:cBhvr>
                                        <p:cTn id="31" dur="1" fill="hold">
                                          <p:stCondLst>
                                            <p:cond delay="0"/>
                                          </p:stCondLst>
                                        </p:cTn>
                                        <p:tgtEl>
                                          <p:spTgt spid="29717"/>
                                        </p:tgtEl>
                                        <p:attrNameLst>
                                          <p:attrName>style.visibility</p:attrName>
                                        </p:attrNameLst>
                                      </p:cBhvr>
                                      <p:to>
                                        <p:strVal val="visible"/>
                                      </p:to>
                                    </p:set>
                                    <p:animEffect transition="in" filter="wipe(up)">
                                      <p:cBhvr>
                                        <p:cTn id="32" dur="75"/>
                                        <p:tgtEl>
                                          <p:spTgt spid="29717"/>
                                        </p:tgtEl>
                                      </p:cBhvr>
                                    </p:animEffect>
                                  </p:childTnLst>
                                  <p:subTnLst>
                                    <p:set>
                                      <p:cBhvr override="childStyle">
                                        <p:cTn dur="1" fill="hold" display="0" masterRel="nextClick" afterEffect="1"/>
                                        <p:tgtEl>
                                          <p:spTgt spid="29717"/>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lt">
                                    <p:tmPct val="100000"/>
                                  </p:iterate>
                                  <p:childTnLst>
                                    <p:set>
                                      <p:cBhvr>
                                        <p:cTn id="36" dur="1" fill="hold">
                                          <p:stCondLst>
                                            <p:cond delay="0"/>
                                          </p:stCondLst>
                                        </p:cTn>
                                        <p:tgtEl>
                                          <p:spTgt spid="29702"/>
                                        </p:tgtEl>
                                        <p:attrNameLst>
                                          <p:attrName>style.visibility</p:attrName>
                                        </p:attrNameLst>
                                      </p:cBhvr>
                                      <p:to>
                                        <p:strVal val="visible"/>
                                      </p:to>
                                    </p:set>
                                    <p:animEffect transition="in" filter="wipe(left)">
                                      <p:cBhvr>
                                        <p:cTn id="37" dur="75"/>
                                        <p:tgtEl>
                                          <p:spTgt spid="2970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iterate type="lt">
                                    <p:tmPct val="100000"/>
                                  </p:iterate>
                                  <p:childTnLst>
                                    <p:set>
                                      <p:cBhvr>
                                        <p:cTn id="41" dur="1" fill="hold">
                                          <p:stCondLst>
                                            <p:cond delay="0"/>
                                          </p:stCondLst>
                                        </p:cTn>
                                        <p:tgtEl>
                                          <p:spTgt spid="29718"/>
                                        </p:tgtEl>
                                        <p:attrNameLst>
                                          <p:attrName>style.visibility</p:attrName>
                                        </p:attrNameLst>
                                      </p:cBhvr>
                                      <p:to>
                                        <p:strVal val="visible"/>
                                      </p:to>
                                    </p:set>
                                    <p:animEffect transition="in" filter="wipe(up)">
                                      <p:cBhvr>
                                        <p:cTn id="42" dur="75"/>
                                        <p:tgtEl>
                                          <p:spTgt spid="29718"/>
                                        </p:tgtEl>
                                      </p:cBhvr>
                                    </p:animEffect>
                                  </p:childTnLst>
                                  <p:subTnLst>
                                    <p:set>
                                      <p:cBhvr override="childStyle">
                                        <p:cTn dur="1" fill="hold" display="0" masterRel="nextClick" afterEffect="1"/>
                                        <p:tgtEl>
                                          <p:spTgt spid="2971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0"/>
                                  </p:iterate>
                                  <p:childTnLst>
                                    <p:set>
                                      <p:cBhvr>
                                        <p:cTn id="46" dur="1" fill="hold">
                                          <p:stCondLst>
                                            <p:cond delay="0"/>
                                          </p:stCondLst>
                                        </p:cTn>
                                        <p:tgtEl>
                                          <p:spTgt spid="29703"/>
                                        </p:tgtEl>
                                        <p:attrNameLst>
                                          <p:attrName>style.visibility</p:attrName>
                                        </p:attrNameLst>
                                      </p:cBhvr>
                                      <p:to>
                                        <p:strVal val="visible"/>
                                      </p:to>
                                    </p:set>
                                    <p:animEffect transition="in" filter="wipe(left)">
                                      <p:cBhvr>
                                        <p:cTn id="47" dur="300"/>
                                        <p:tgtEl>
                                          <p:spTgt spid="2970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0"/>
                                  </p:iterate>
                                  <p:childTnLst>
                                    <p:set>
                                      <p:cBhvr>
                                        <p:cTn id="51" dur="1" fill="hold">
                                          <p:stCondLst>
                                            <p:cond delay="0"/>
                                          </p:stCondLst>
                                        </p:cTn>
                                        <p:tgtEl>
                                          <p:spTgt spid="29704"/>
                                        </p:tgtEl>
                                        <p:attrNameLst>
                                          <p:attrName>style.visibility</p:attrName>
                                        </p:attrNameLst>
                                      </p:cBhvr>
                                      <p:to>
                                        <p:strVal val="visible"/>
                                      </p:to>
                                    </p:set>
                                    <p:animEffect transition="in" filter="wipe(left)">
                                      <p:cBhvr>
                                        <p:cTn id="52" dur="300"/>
                                        <p:tgtEl>
                                          <p:spTgt spid="2970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0"/>
                                  </p:iterate>
                                  <p:childTnLst>
                                    <p:set>
                                      <p:cBhvr>
                                        <p:cTn id="56" dur="1" fill="hold">
                                          <p:stCondLst>
                                            <p:cond delay="0"/>
                                          </p:stCondLst>
                                        </p:cTn>
                                        <p:tgtEl>
                                          <p:spTgt spid="29707"/>
                                        </p:tgtEl>
                                        <p:attrNameLst>
                                          <p:attrName>style.visibility</p:attrName>
                                        </p:attrNameLst>
                                      </p:cBhvr>
                                      <p:to>
                                        <p:strVal val="visible"/>
                                      </p:to>
                                    </p:set>
                                    <p:animEffect transition="in" filter="wipe(left)">
                                      <p:cBhvr>
                                        <p:cTn id="57" dur="300"/>
                                        <p:tgtEl>
                                          <p:spTgt spid="2970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0"/>
                                  </p:iterate>
                                  <p:childTnLst>
                                    <p:set>
                                      <p:cBhvr>
                                        <p:cTn id="61" dur="1" fill="hold">
                                          <p:stCondLst>
                                            <p:cond delay="0"/>
                                          </p:stCondLst>
                                        </p:cTn>
                                        <p:tgtEl>
                                          <p:spTgt spid="29705"/>
                                        </p:tgtEl>
                                        <p:attrNameLst>
                                          <p:attrName>style.visibility</p:attrName>
                                        </p:attrNameLst>
                                      </p:cBhvr>
                                      <p:to>
                                        <p:strVal val="visible"/>
                                      </p:to>
                                    </p:set>
                                    <p:animEffect transition="in" filter="wipe(left)">
                                      <p:cBhvr>
                                        <p:cTn id="62" dur="300"/>
                                        <p:tgtEl>
                                          <p:spTgt spid="2970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0"/>
                                  </p:iterate>
                                  <p:childTnLst>
                                    <p:set>
                                      <p:cBhvr>
                                        <p:cTn id="66" dur="1" fill="hold">
                                          <p:stCondLst>
                                            <p:cond delay="0"/>
                                          </p:stCondLst>
                                        </p:cTn>
                                        <p:tgtEl>
                                          <p:spTgt spid="29706"/>
                                        </p:tgtEl>
                                        <p:attrNameLst>
                                          <p:attrName>style.visibility</p:attrName>
                                        </p:attrNameLst>
                                      </p:cBhvr>
                                      <p:to>
                                        <p:strVal val="visible"/>
                                      </p:to>
                                    </p:set>
                                    <p:animEffect transition="in" filter="wipe(left)">
                                      <p:cBhvr>
                                        <p:cTn id="67" dur="300"/>
                                        <p:tgtEl>
                                          <p:spTgt spid="2970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0"/>
                                  </p:iterate>
                                  <p:childTnLst>
                                    <p:set>
                                      <p:cBhvr>
                                        <p:cTn id="71" dur="1" fill="hold">
                                          <p:stCondLst>
                                            <p:cond delay="0"/>
                                          </p:stCondLst>
                                        </p:cTn>
                                        <p:tgtEl>
                                          <p:spTgt spid="29715"/>
                                        </p:tgtEl>
                                        <p:attrNameLst>
                                          <p:attrName>style.visibility</p:attrName>
                                        </p:attrNameLst>
                                      </p:cBhvr>
                                      <p:to>
                                        <p:strVal val="visible"/>
                                      </p:to>
                                    </p:set>
                                    <p:animEffect transition="in" filter="wipe(left)">
                                      <p:cBhvr>
                                        <p:cTn id="72" dur="300"/>
                                        <p:tgtEl>
                                          <p:spTgt spid="2971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0"/>
                                  </p:iterate>
                                  <p:childTnLst>
                                    <p:set>
                                      <p:cBhvr>
                                        <p:cTn id="76" dur="1" fill="hold">
                                          <p:stCondLst>
                                            <p:cond delay="0"/>
                                          </p:stCondLst>
                                        </p:cTn>
                                        <p:tgtEl>
                                          <p:spTgt spid="29708"/>
                                        </p:tgtEl>
                                        <p:attrNameLst>
                                          <p:attrName>style.visibility</p:attrName>
                                        </p:attrNameLst>
                                      </p:cBhvr>
                                      <p:to>
                                        <p:strVal val="visible"/>
                                      </p:to>
                                    </p:set>
                                    <p:animEffect transition="in" filter="wipe(left)">
                                      <p:cBhvr>
                                        <p:cTn id="77" dur="300"/>
                                        <p:tgtEl>
                                          <p:spTgt spid="2970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0"/>
                                  </p:iterate>
                                  <p:childTnLst>
                                    <p:set>
                                      <p:cBhvr>
                                        <p:cTn id="81" dur="1" fill="hold">
                                          <p:stCondLst>
                                            <p:cond delay="0"/>
                                          </p:stCondLst>
                                        </p:cTn>
                                        <p:tgtEl>
                                          <p:spTgt spid="29709"/>
                                        </p:tgtEl>
                                        <p:attrNameLst>
                                          <p:attrName>style.visibility</p:attrName>
                                        </p:attrNameLst>
                                      </p:cBhvr>
                                      <p:to>
                                        <p:strVal val="visible"/>
                                      </p:to>
                                    </p:set>
                                    <p:animEffect transition="in" filter="wipe(left)">
                                      <p:cBhvr>
                                        <p:cTn id="82" dur="300"/>
                                        <p:tgtEl>
                                          <p:spTgt spid="2970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45058"/>
                                        </p:tgtEl>
                                        <p:attrNameLst>
                                          <p:attrName>style.visibility</p:attrName>
                                        </p:attrNameLst>
                                      </p:cBhvr>
                                      <p:to>
                                        <p:strVal val="visible"/>
                                      </p:to>
                                    </p:set>
                                    <p:animEffect transition="in" filter="wipe(left)">
                                      <p:cBhvr>
                                        <p:cTn id="87" dur="500"/>
                                        <p:tgtEl>
                                          <p:spTgt spid="4505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0"/>
                                  </p:iterate>
                                  <p:childTnLst>
                                    <p:set>
                                      <p:cBhvr>
                                        <p:cTn id="91" dur="1" fill="hold">
                                          <p:stCondLst>
                                            <p:cond delay="0"/>
                                          </p:stCondLst>
                                        </p:cTn>
                                        <p:tgtEl>
                                          <p:spTgt spid="29710"/>
                                        </p:tgtEl>
                                        <p:attrNameLst>
                                          <p:attrName>style.visibility</p:attrName>
                                        </p:attrNameLst>
                                      </p:cBhvr>
                                      <p:to>
                                        <p:strVal val="visible"/>
                                      </p:to>
                                    </p:set>
                                    <p:animEffect transition="in" filter="wipe(left)">
                                      <p:cBhvr>
                                        <p:cTn id="92" dur="300"/>
                                        <p:tgtEl>
                                          <p:spTgt spid="2971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45059"/>
                                        </p:tgtEl>
                                        <p:attrNameLst>
                                          <p:attrName>style.visibility</p:attrName>
                                        </p:attrNameLst>
                                      </p:cBhvr>
                                      <p:to>
                                        <p:strVal val="visible"/>
                                      </p:to>
                                    </p:set>
                                    <p:animEffect transition="in" filter="wipe(left)">
                                      <p:cBhvr>
                                        <p:cTn id="97" dur="500"/>
                                        <p:tgtEl>
                                          <p:spTgt spid="4505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iterate type="wd">
                                    <p:tmPct val="100000"/>
                                  </p:iterate>
                                  <p:childTnLst>
                                    <p:set>
                                      <p:cBhvr>
                                        <p:cTn id="101" dur="1" fill="hold">
                                          <p:stCondLst>
                                            <p:cond delay="0"/>
                                          </p:stCondLst>
                                        </p:cTn>
                                        <p:tgtEl>
                                          <p:spTgt spid="29711"/>
                                        </p:tgtEl>
                                        <p:attrNameLst>
                                          <p:attrName>style.visibility</p:attrName>
                                        </p:attrNameLst>
                                      </p:cBhvr>
                                      <p:to>
                                        <p:strVal val="visible"/>
                                      </p:to>
                                    </p:set>
                                    <p:animEffect transition="in" filter="wipe(left)">
                                      <p:cBhvr>
                                        <p:cTn id="102" dur="300"/>
                                        <p:tgtEl>
                                          <p:spTgt spid="29711"/>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45060"/>
                                        </p:tgtEl>
                                        <p:attrNameLst>
                                          <p:attrName>style.visibility</p:attrName>
                                        </p:attrNameLst>
                                      </p:cBhvr>
                                      <p:to>
                                        <p:strVal val="visible"/>
                                      </p:to>
                                    </p:set>
                                    <p:animEffect transition="in" filter="wipe(down)">
                                      <p:cBhvr>
                                        <p:cTn id="107"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autoUpdateAnimBg="0"/>
      <p:bldP spid="29700" grpId="0" autoUpdateAnimBg="0"/>
      <p:bldP spid="29701" grpId="0" autoUpdateAnimBg="0"/>
      <p:bldP spid="29702" grpId="0" autoUpdateAnimBg="0"/>
      <p:bldP spid="29703" grpId="0" autoUpdateAnimBg="0"/>
      <p:bldP spid="29704" grpId="0" autoUpdateAnimBg="0"/>
      <p:bldP spid="29705" grpId="0" autoUpdateAnimBg="0"/>
      <p:bldP spid="29706" grpId="0" autoUpdateAnimBg="0"/>
      <p:bldP spid="29707" grpId="0" autoUpdateAnimBg="0"/>
      <p:bldP spid="29708" grpId="0" autoUpdateAnimBg="0"/>
      <p:bldP spid="29709" grpId="0" autoUpdateAnimBg="0"/>
      <p:bldP spid="29710" grpId="0" autoUpdateAnimBg="0"/>
      <p:bldP spid="29711" grpId="0" autoUpdateAnimBg="0"/>
      <p:bldP spid="29715" grpId="0" autoUpdateAnimBg="0"/>
      <p:bldP spid="29716" grpId="0" autoUpdateAnimBg="0"/>
      <p:bldP spid="29717" grpId="0" animBg="1" autoUpdateAnimBg="0"/>
      <p:bldP spid="29718" grpId="0" animBg="1" autoUpdateAnimBg="0"/>
      <p:bldP spid="45058" grpId="0" animBg="1"/>
      <p:bldP spid="45059" grpId="0" animBg="1"/>
      <p:bldP spid="4506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60338" y="111125"/>
            <a:ext cx="8659812" cy="1465263"/>
          </a:xfrm>
          <a:prstGeom prst="rect">
            <a:avLst/>
          </a:prstGeom>
          <a:noFill/>
          <a:ln w="9525">
            <a:noFill/>
            <a:miter lim="800000"/>
            <a:headEnd/>
            <a:tailEnd/>
          </a:ln>
        </p:spPr>
        <p:txBody>
          <a:bodyPr>
            <a:spAutoFit/>
          </a:bodyPr>
          <a:lstStyle/>
          <a:p>
            <a:pPr algn="just">
              <a:spcBef>
                <a:spcPct val="50000"/>
              </a:spcBef>
            </a:pPr>
            <a:r>
              <a:rPr lang="tr-TR" sz="1800" b="1">
                <a:latin typeface="Calibri" pitchFamily="34" charset="0"/>
              </a:rPr>
              <a:t>Düzlemde Koordinatlar. </a:t>
            </a:r>
            <a:r>
              <a:rPr lang="tr-TR" sz="1800" b="1">
                <a:solidFill>
                  <a:srgbClr val="0000FF"/>
                </a:solidFill>
                <a:latin typeface="Calibri" pitchFamily="34" charset="0"/>
              </a:rPr>
              <a:t>Sayı ekseni tanımını genişleterek düzlemde ve uzayda noktalar için de koordinatlar tanımlayabiliriz. Düzlemde noktaların koordinatlarını tanımlamak için, düzlemde birbirini orijinlerinde dik olarak kesen iki sayı ekseni almak yeterlidir. Genellikle bu eksenlerden biri yatay diğeri de düşey olarak seçilir; yatay olan eksene  </a:t>
            </a:r>
            <a:r>
              <a:rPr lang="tr-TR" sz="1800" i="1">
                <a:solidFill>
                  <a:srgbClr val="FF0000"/>
                </a:solidFill>
                <a:latin typeface="Calibri" pitchFamily="34" charset="0"/>
              </a:rPr>
              <a:t>x</a:t>
            </a:r>
            <a:r>
              <a:rPr lang="tr-TR" sz="1800" b="1" i="1">
                <a:solidFill>
                  <a:srgbClr val="FF0000"/>
                </a:solidFill>
                <a:latin typeface="Calibri" pitchFamily="34" charset="0"/>
              </a:rPr>
              <a:t>-ekseni</a:t>
            </a:r>
            <a:r>
              <a:rPr lang="tr-TR" sz="1800" b="1">
                <a:solidFill>
                  <a:srgbClr val="FF0000"/>
                </a:solidFill>
                <a:latin typeface="Calibri" pitchFamily="34" charset="0"/>
              </a:rPr>
              <a:t>  </a:t>
            </a:r>
            <a:r>
              <a:rPr lang="tr-TR" sz="1800" b="1">
                <a:solidFill>
                  <a:srgbClr val="0000FF"/>
                </a:solidFill>
                <a:latin typeface="Calibri" pitchFamily="34" charset="0"/>
              </a:rPr>
              <a:t>, düşey olana  </a:t>
            </a:r>
            <a:r>
              <a:rPr lang="tr-TR" sz="1800" i="1">
                <a:solidFill>
                  <a:srgbClr val="FF0000"/>
                </a:solidFill>
                <a:latin typeface="Calibri" pitchFamily="34" charset="0"/>
              </a:rPr>
              <a:t>y</a:t>
            </a:r>
            <a:r>
              <a:rPr lang="tr-TR" sz="1800" b="1" i="1">
                <a:solidFill>
                  <a:srgbClr val="FF0000"/>
                </a:solidFill>
                <a:latin typeface="Calibri" pitchFamily="34" charset="0"/>
              </a:rPr>
              <a:t>-ekseni</a:t>
            </a:r>
            <a:r>
              <a:rPr lang="tr-TR" sz="1800" b="1">
                <a:solidFill>
                  <a:srgbClr val="FF0000"/>
                </a:solidFill>
                <a:latin typeface="Calibri" pitchFamily="34" charset="0"/>
              </a:rPr>
              <a:t> </a:t>
            </a:r>
            <a:r>
              <a:rPr lang="tr-TR" sz="1800" b="1">
                <a:solidFill>
                  <a:srgbClr val="0000FF"/>
                </a:solidFill>
                <a:latin typeface="Calibri" pitchFamily="34" charset="0"/>
              </a:rPr>
              <a:t>denir.</a:t>
            </a:r>
            <a:r>
              <a:rPr lang="tr-TR" sz="1800" b="1">
                <a:solidFill>
                  <a:srgbClr val="FF0000"/>
                </a:solidFill>
                <a:latin typeface="Calibri" pitchFamily="34" charset="0"/>
              </a:rPr>
              <a:t> </a:t>
            </a:r>
          </a:p>
        </p:txBody>
      </p:sp>
      <p:sp>
        <p:nvSpPr>
          <p:cNvPr id="12291" name="Line 3"/>
          <p:cNvSpPr>
            <a:spLocks noChangeShapeType="1"/>
          </p:cNvSpPr>
          <p:nvPr/>
        </p:nvSpPr>
        <p:spPr bwMode="auto">
          <a:xfrm>
            <a:off x="2514600" y="4038600"/>
            <a:ext cx="3886200" cy="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12292" name="Text Box 4"/>
          <p:cNvSpPr txBox="1">
            <a:spLocks noChangeArrowheads="1"/>
          </p:cNvSpPr>
          <p:nvPr/>
        </p:nvSpPr>
        <p:spPr bwMode="auto">
          <a:xfrm>
            <a:off x="6448425" y="3903663"/>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x</a:t>
            </a:r>
          </a:p>
        </p:txBody>
      </p:sp>
      <p:sp>
        <p:nvSpPr>
          <p:cNvPr id="12293" name="Text Box 5"/>
          <p:cNvSpPr txBox="1">
            <a:spLocks noChangeArrowheads="1"/>
          </p:cNvSpPr>
          <p:nvPr/>
        </p:nvSpPr>
        <p:spPr bwMode="auto">
          <a:xfrm>
            <a:off x="4343400" y="2133600"/>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y</a:t>
            </a:r>
          </a:p>
        </p:txBody>
      </p:sp>
      <p:sp>
        <p:nvSpPr>
          <p:cNvPr id="12294" name="Line 6"/>
          <p:cNvSpPr>
            <a:spLocks noChangeShapeType="1"/>
          </p:cNvSpPr>
          <p:nvPr/>
        </p:nvSpPr>
        <p:spPr bwMode="auto">
          <a:xfrm flipV="1">
            <a:off x="4267200" y="2362200"/>
            <a:ext cx="0" cy="281940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12295" name="Text Box 7"/>
          <p:cNvSpPr txBox="1">
            <a:spLocks noChangeArrowheads="1"/>
          </p:cNvSpPr>
          <p:nvPr/>
        </p:nvSpPr>
        <p:spPr bwMode="auto">
          <a:xfrm>
            <a:off x="192088" y="5641975"/>
            <a:ext cx="8628062" cy="646331"/>
          </a:xfrm>
          <a:prstGeom prst="rect">
            <a:avLst/>
          </a:prstGeom>
          <a:noFill/>
          <a:ln w="9525">
            <a:noFill/>
            <a:miter lim="800000"/>
            <a:headEnd/>
            <a:tailEnd/>
          </a:ln>
        </p:spPr>
        <p:txBody>
          <a:bodyPr>
            <a:spAutoFit/>
          </a:bodyPr>
          <a:lstStyle/>
          <a:p>
            <a:pPr algn="just">
              <a:spcBef>
                <a:spcPct val="50000"/>
              </a:spcBef>
            </a:pPr>
            <a:r>
              <a:rPr lang="tr-TR" sz="1800" b="1" dirty="0">
                <a:solidFill>
                  <a:srgbClr val="0000FF"/>
                </a:solidFill>
                <a:latin typeface="Calibri" pitchFamily="34" charset="0"/>
              </a:rPr>
              <a:t>Düzlemde bu şekilde seçilmiş eksenlerin oluşturduğu şekle </a:t>
            </a:r>
            <a:r>
              <a:rPr lang="tr-TR" sz="1800" b="1" dirty="0">
                <a:solidFill>
                  <a:srgbClr val="FF0000"/>
                </a:solidFill>
                <a:latin typeface="Calibri" pitchFamily="34" charset="0"/>
              </a:rPr>
              <a:t>Kartezyen Koordinat  Sistemi </a:t>
            </a:r>
            <a:r>
              <a:rPr lang="tr-TR" sz="1800" b="1" dirty="0">
                <a:solidFill>
                  <a:srgbClr val="0000FF"/>
                </a:solidFill>
                <a:latin typeface="Calibri" pitchFamily="34" charset="0"/>
              </a:rPr>
              <a:t>, eksenlerin kesim noktasına da bu sistemin </a:t>
            </a:r>
            <a:r>
              <a:rPr lang="tr-TR" sz="1800" b="1" dirty="0">
                <a:solidFill>
                  <a:srgbClr val="FF0000"/>
                </a:solidFill>
                <a:latin typeface="Calibri" pitchFamily="34" charset="0"/>
              </a:rPr>
              <a:t>orijin</a:t>
            </a:r>
            <a:r>
              <a:rPr lang="tr-TR" sz="1800" b="1" dirty="0">
                <a:solidFill>
                  <a:srgbClr val="0000FF"/>
                </a:solidFill>
                <a:latin typeface="Calibri" pitchFamily="34" charset="0"/>
              </a:rPr>
              <a:t>i denir ve genellikle  O  harfi ile gösterilir</a:t>
            </a:r>
            <a:r>
              <a:rPr lang="tr-TR" sz="1800" b="1" dirty="0" smtClean="0">
                <a:solidFill>
                  <a:srgbClr val="0000FF"/>
                </a:solidFill>
                <a:latin typeface="Calibri" pitchFamily="34" charset="0"/>
              </a:rPr>
              <a:t>.</a:t>
            </a:r>
            <a:endParaRPr lang="tr-TR" sz="1800" b="1" dirty="0">
              <a:solidFill>
                <a:srgbClr val="FF0000"/>
              </a:solidFill>
              <a:latin typeface="Calibri" pitchFamily="34" charset="0"/>
            </a:endParaRPr>
          </a:p>
        </p:txBody>
      </p:sp>
      <p:sp>
        <p:nvSpPr>
          <p:cNvPr id="12296" name="Text Box 8"/>
          <p:cNvSpPr txBox="1">
            <a:spLocks noChangeArrowheads="1"/>
          </p:cNvSpPr>
          <p:nvPr/>
        </p:nvSpPr>
        <p:spPr bwMode="auto">
          <a:xfrm rot="-1022815">
            <a:off x="5413375" y="4473575"/>
            <a:ext cx="2982913" cy="376238"/>
          </a:xfrm>
          <a:prstGeom prst="rect">
            <a:avLst/>
          </a:prstGeom>
          <a:solidFill>
            <a:srgbClr val="FFFF99"/>
          </a:solidFill>
          <a:ln w="9525">
            <a:solidFill>
              <a:srgbClr val="FF0000"/>
            </a:solidFill>
            <a:miter lim="800000"/>
            <a:headEnd/>
            <a:tailEnd/>
          </a:ln>
        </p:spPr>
        <p:txBody>
          <a:bodyPr>
            <a:spAutoFit/>
          </a:bodyPr>
          <a:lstStyle/>
          <a:p>
            <a:pPr>
              <a:spcBef>
                <a:spcPct val="50000"/>
              </a:spcBef>
            </a:pPr>
            <a:r>
              <a:rPr lang="tr-TR" sz="1800" b="1">
                <a:solidFill>
                  <a:srgbClr val="FF0000"/>
                </a:solidFill>
                <a:latin typeface="Calibri" pitchFamily="34" charset="0"/>
              </a:rPr>
              <a:t>K</a:t>
            </a:r>
            <a:r>
              <a:rPr lang="tr-TR" sz="1800">
                <a:solidFill>
                  <a:srgbClr val="FF0000"/>
                </a:solidFill>
                <a:latin typeface="Calibri" pitchFamily="34" charset="0"/>
              </a:rPr>
              <a:t>artezyen Koordinat  Sistemi</a:t>
            </a:r>
            <a:endParaRPr lang="en-AU" sz="1800">
              <a:solidFill>
                <a:srgbClr val="FF0000"/>
              </a:solidFill>
              <a:latin typeface="Calibri" pitchFamily="34" charset="0"/>
            </a:endParaRPr>
          </a:p>
        </p:txBody>
      </p:sp>
      <p:grpSp>
        <p:nvGrpSpPr>
          <p:cNvPr id="2" name="Group 12"/>
          <p:cNvGrpSpPr>
            <a:grpSpLocks/>
          </p:cNvGrpSpPr>
          <p:nvPr/>
        </p:nvGrpSpPr>
        <p:grpSpPr bwMode="auto">
          <a:xfrm>
            <a:off x="4232275" y="3470275"/>
            <a:ext cx="2057400" cy="609600"/>
            <a:chOff x="672" y="2736"/>
            <a:chExt cx="1296" cy="384"/>
          </a:xfrm>
        </p:grpSpPr>
        <p:sp>
          <p:nvSpPr>
            <p:cNvPr id="23563" name="Oval 9"/>
            <p:cNvSpPr>
              <a:spLocks noChangeArrowheads="1"/>
            </p:cNvSpPr>
            <p:nvPr/>
          </p:nvSpPr>
          <p:spPr bwMode="auto">
            <a:xfrm>
              <a:off x="672" y="3072"/>
              <a:ext cx="48" cy="48"/>
            </a:xfrm>
            <a:prstGeom prst="ellipse">
              <a:avLst/>
            </a:prstGeom>
            <a:solidFill>
              <a:srgbClr val="FFFF99"/>
            </a:solidFill>
            <a:ln w="9525">
              <a:solidFill>
                <a:srgbClr val="FF0000"/>
              </a:solidFill>
              <a:round/>
              <a:headEnd/>
              <a:tailEnd/>
            </a:ln>
          </p:spPr>
          <p:txBody>
            <a:bodyPr wrap="none" anchor="ctr"/>
            <a:lstStyle/>
            <a:p>
              <a:endParaRPr lang="tr-TR">
                <a:latin typeface="Calibri" pitchFamily="34" charset="0"/>
              </a:endParaRPr>
            </a:p>
          </p:txBody>
        </p:sp>
        <p:sp>
          <p:nvSpPr>
            <p:cNvPr id="23564" name="Freeform 10"/>
            <p:cNvSpPr>
              <a:spLocks/>
            </p:cNvSpPr>
            <p:nvPr/>
          </p:nvSpPr>
          <p:spPr bwMode="auto">
            <a:xfrm>
              <a:off x="733" y="2811"/>
              <a:ext cx="656" cy="244"/>
            </a:xfrm>
            <a:custGeom>
              <a:avLst/>
              <a:gdLst>
                <a:gd name="T0" fmla="*/ 656 w 656"/>
                <a:gd name="T1" fmla="*/ 0 h 244"/>
                <a:gd name="T2" fmla="*/ 356 w 656"/>
                <a:gd name="T3" fmla="*/ 11 h 244"/>
                <a:gd name="T4" fmla="*/ 0 w 656"/>
                <a:gd name="T5" fmla="*/ 244 h 244"/>
                <a:gd name="T6" fmla="*/ 0 60000 65536"/>
                <a:gd name="T7" fmla="*/ 0 60000 65536"/>
                <a:gd name="T8" fmla="*/ 0 60000 65536"/>
                <a:gd name="T9" fmla="*/ 0 w 656"/>
                <a:gd name="T10" fmla="*/ 0 h 244"/>
                <a:gd name="T11" fmla="*/ 656 w 656"/>
                <a:gd name="T12" fmla="*/ 244 h 244"/>
              </a:gdLst>
              <a:ahLst/>
              <a:cxnLst>
                <a:cxn ang="T6">
                  <a:pos x="T0" y="T1"/>
                </a:cxn>
                <a:cxn ang="T7">
                  <a:pos x="T2" y="T3"/>
                </a:cxn>
                <a:cxn ang="T8">
                  <a:pos x="T4" y="T5"/>
                </a:cxn>
              </a:cxnLst>
              <a:rect l="T9" t="T10" r="T11" b="T12"/>
              <a:pathLst>
                <a:path w="656" h="244">
                  <a:moveTo>
                    <a:pt x="656" y="0"/>
                  </a:moveTo>
                  <a:lnTo>
                    <a:pt x="356" y="11"/>
                  </a:lnTo>
                  <a:lnTo>
                    <a:pt x="0" y="244"/>
                  </a:lnTo>
                </a:path>
              </a:pathLst>
            </a:custGeom>
            <a:noFill/>
            <a:ln w="9525">
              <a:solidFill>
                <a:srgbClr val="FF0000"/>
              </a:solidFill>
              <a:round/>
              <a:headEnd/>
              <a:tailEnd type="triangle" w="med" len="med"/>
            </a:ln>
          </p:spPr>
          <p:txBody>
            <a:bodyPr wrap="none" anchor="ctr"/>
            <a:lstStyle/>
            <a:p>
              <a:endParaRPr lang="tr-TR">
                <a:latin typeface="Calibri" pitchFamily="34" charset="0"/>
              </a:endParaRPr>
            </a:p>
          </p:txBody>
        </p:sp>
        <p:sp>
          <p:nvSpPr>
            <p:cNvPr id="23565" name="Text Box 11"/>
            <p:cNvSpPr txBox="1">
              <a:spLocks noChangeArrowheads="1"/>
            </p:cNvSpPr>
            <p:nvPr/>
          </p:nvSpPr>
          <p:spPr bwMode="auto">
            <a:xfrm>
              <a:off x="1440" y="2736"/>
              <a:ext cx="528" cy="237"/>
            </a:xfrm>
            <a:prstGeom prst="rect">
              <a:avLst/>
            </a:prstGeom>
            <a:solidFill>
              <a:srgbClr val="FFFF99"/>
            </a:solidFill>
            <a:ln w="9525">
              <a:solidFill>
                <a:srgbClr val="FF0000"/>
              </a:solidFill>
              <a:miter lim="800000"/>
              <a:headEnd/>
              <a:tailEnd/>
            </a:ln>
          </p:spPr>
          <p:txBody>
            <a:bodyPr>
              <a:spAutoFit/>
            </a:bodyPr>
            <a:lstStyle/>
            <a:p>
              <a:pPr>
                <a:spcBef>
                  <a:spcPct val="50000"/>
                </a:spcBef>
              </a:pPr>
              <a:r>
                <a:rPr lang="en-AU" sz="1800">
                  <a:solidFill>
                    <a:srgbClr val="FF0000"/>
                  </a:solidFill>
                  <a:latin typeface="Calibri" pitchFamily="34" charset="0"/>
                </a:rPr>
                <a:t>Orijin</a:t>
              </a:r>
            </a:p>
          </p:txBody>
        </p:sp>
      </p:grpSp>
      <p:sp>
        <p:nvSpPr>
          <p:cNvPr id="12301" name="Text Box 13"/>
          <p:cNvSpPr txBox="1">
            <a:spLocks noChangeArrowheads="1"/>
          </p:cNvSpPr>
          <p:nvPr/>
        </p:nvSpPr>
        <p:spPr bwMode="auto">
          <a:xfrm>
            <a:off x="3962400" y="4022725"/>
            <a:ext cx="381000" cy="396875"/>
          </a:xfrm>
          <a:prstGeom prst="rect">
            <a:avLst/>
          </a:prstGeom>
          <a:noFill/>
          <a:ln w="9525">
            <a:noFill/>
            <a:miter lim="800000"/>
            <a:headEnd/>
            <a:tailEnd/>
          </a:ln>
        </p:spPr>
        <p:txBody>
          <a:bodyPr>
            <a:spAutoFit/>
          </a:bodyPr>
          <a:lstStyle/>
          <a:p>
            <a:pPr>
              <a:spcBef>
                <a:spcPct val="50000"/>
              </a:spcBef>
            </a:pPr>
            <a:r>
              <a:rPr lang="en-AU" sz="2000">
                <a:latin typeface="Calibri" pitchFamily="34" charset="0"/>
              </a:rPr>
              <a:t>O</a:t>
            </a:r>
            <a:endParaRPr lang="en-AU" sz="2000" i="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12290"/>
                                        </p:tgtEl>
                                        <p:attrNameLst>
                                          <p:attrName>style.visibility</p:attrName>
                                        </p:attrNameLst>
                                      </p:cBhvr>
                                      <p:to>
                                        <p:strVal val="visible"/>
                                      </p:to>
                                    </p:set>
                                    <p:animEffect transition="in" filter="wipe(left)">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gtEl>
                                        <p:attrNameLst>
                                          <p:attrName>style.visibility</p:attrName>
                                        </p:attrNameLst>
                                      </p:cBhvr>
                                      <p:to>
                                        <p:strVal val="visible"/>
                                      </p:to>
                                    </p:set>
                                    <p:animEffect transition="in" filter="wipe(left)">
                                      <p:cBhvr>
                                        <p:cTn id="12" dur="500"/>
                                        <p:tgtEl>
                                          <p:spTgt spid="1229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229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2294"/>
                                        </p:tgtEl>
                                        <p:attrNameLst>
                                          <p:attrName>style.visibility</p:attrName>
                                        </p:attrNameLst>
                                      </p:cBhvr>
                                      <p:to>
                                        <p:strVal val="visible"/>
                                      </p:to>
                                    </p:set>
                                    <p:animEffect transition="in" filter="wipe(down)">
                                      <p:cBhvr>
                                        <p:cTn id="21" dur="500"/>
                                        <p:tgtEl>
                                          <p:spTgt spid="1229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229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iterate type="lt">
                                    <p:tmPct val="10000"/>
                                  </p:iterate>
                                  <p:childTnLst>
                                    <p:set>
                                      <p:cBhvr>
                                        <p:cTn id="29" dur="1" fill="hold">
                                          <p:stCondLst>
                                            <p:cond delay="0"/>
                                          </p:stCondLst>
                                        </p:cTn>
                                        <p:tgtEl>
                                          <p:spTgt spid="12295"/>
                                        </p:tgtEl>
                                        <p:attrNameLst>
                                          <p:attrName>style.visibility</p:attrName>
                                        </p:attrNameLst>
                                      </p:cBhvr>
                                      <p:to>
                                        <p:strVal val="visible"/>
                                      </p:to>
                                    </p:set>
                                    <p:animEffect transition="in" filter="wipe(down)">
                                      <p:cBhvr>
                                        <p:cTn id="30" dur="500"/>
                                        <p:tgtEl>
                                          <p:spTgt spid="12295"/>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3" fill="hold" grpId="0" nodeType="clickEffect">
                                  <p:stCondLst>
                                    <p:cond delay="0"/>
                                  </p:stCondLst>
                                  <p:childTnLst>
                                    <p:set>
                                      <p:cBhvr>
                                        <p:cTn id="34" dur="1" fill="hold">
                                          <p:stCondLst>
                                            <p:cond delay="0"/>
                                          </p:stCondLst>
                                        </p:cTn>
                                        <p:tgtEl>
                                          <p:spTgt spid="12296"/>
                                        </p:tgtEl>
                                        <p:attrNameLst>
                                          <p:attrName>style.visibility</p:attrName>
                                        </p:attrNameLst>
                                      </p:cBhvr>
                                      <p:to>
                                        <p:strVal val="visible"/>
                                      </p:to>
                                    </p:set>
                                    <p:animEffect transition="in" filter="strips(upRight)">
                                      <p:cBhvr>
                                        <p:cTn id="35" dur="500"/>
                                        <p:tgtEl>
                                          <p:spTgt spid="1229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strips(downRight)">
                                      <p:cBhvr>
                                        <p:cTn id="40" dur="5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12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animBg="1"/>
      <p:bldP spid="12292" grpId="0" autoUpdateAnimBg="0"/>
      <p:bldP spid="12293" grpId="0" autoUpdateAnimBg="0"/>
      <p:bldP spid="12294" grpId="0" animBg="1"/>
      <p:bldP spid="12295" grpId="0" autoUpdateAnimBg="0"/>
      <p:bldP spid="12296" grpId="0" animBg="1" autoUpdateAnimBg="0"/>
      <p:bldP spid="1230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8" name="Freeform 26"/>
          <p:cNvSpPr>
            <a:spLocks/>
          </p:cNvSpPr>
          <p:nvPr/>
        </p:nvSpPr>
        <p:spPr bwMode="auto">
          <a:xfrm flipV="1">
            <a:off x="3881438" y="3049588"/>
            <a:ext cx="2152650" cy="1851025"/>
          </a:xfrm>
          <a:custGeom>
            <a:avLst/>
            <a:gdLst>
              <a:gd name="T0" fmla="*/ 2147483647 w 1356"/>
              <a:gd name="T1" fmla="*/ 2147483647 h 1166"/>
              <a:gd name="T2" fmla="*/ 2147483647 w 1356"/>
              <a:gd name="T3" fmla="*/ 2147483647 h 1166"/>
              <a:gd name="T4" fmla="*/ 0 w 1356"/>
              <a:gd name="T5" fmla="*/ 0 h 1166"/>
              <a:gd name="T6" fmla="*/ 2147483647 w 1356"/>
              <a:gd name="T7" fmla="*/ 2147483647 h 1166"/>
              <a:gd name="T8" fmla="*/ 2147483647 w 1356"/>
              <a:gd name="T9" fmla="*/ 2147483647 h 1166"/>
              <a:gd name="T10" fmla="*/ 2147483647 w 1356"/>
              <a:gd name="T11" fmla="*/ 2147483647 h 1166"/>
              <a:gd name="T12" fmla="*/ 0 60000 65536"/>
              <a:gd name="T13" fmla="*/ 0 60000 65536"/>
              <a:gd name="T14" fmla="*/ 0 60000 65536"/>
              <a:gd name="T15" fmla="*/ 0 60000 65536"/>
              <a:gd name="T16" fmla="*/ 0 60000 65536"/>
              <a:gd name="T17" fmla="*/ 0 60000 65536"/>
              <a:gd name="T18" fmla="*/ 0 w 1356"/>
              <a:gd name="T19" fmla="*/ 0 h 1166"/>
              <a:gd name="T20" fmla="*/ 1356 w 1356"/>
              <a:gd name="T21" fmla="*/ 1166 h 1166"/>
            </a:gdLst>
            <a:ahLst/>
            <a:cxnLst>
              <a:cxn ang="T12">
                <a:pos x="T0" y="T1"/>
              </a:cxn>
              <a:cxn ang="T13">
                <a:pos x="T2" y="T3"/>
              </a:cxn>
              <a:cxn ang="T14">
                <a:pos x="T4" y="T5"/>
              </a:cxn>
              <a:cxn ang="T15">
                <a:pos x="T6" y="T7"/>
              </a:cxn>
              <a:cxn ang="T16">
                <a:pos x="T8" y="T9"/>
              </a:cxn>
              <a:cxn ang="T17">
                <a:pos x="T10" y="T11"/>
              </a:cxn>
            </a:cxnLst>
            <a:rect l="T18" t="T19" r="T20" b="T21"/>
            <a:pathLst>
              <a:path w="1356" h="1166">
                <a:moveTo>
                  <a:pt x="1345" y="611"/>
                </a:moveTo>
                <a:lnTo>
                  <a:pt x="700" y="11"/>
                </a:lnTo>
                <a:lnTo>
                  <a:pt x="0" y="0"/>
                </a:lnTo>
                <a:lnTo>
                  <a:pt x="11" y="1166"/>
                </a:lnTo>
                <a:lnTo>
                  <a:pt x="1356" y="1166"/>
                </a:lnTo>
                <a:lnTo>
                  <a:pt x="1345" y="611"/>
                </a:lnTo>
                <a:close/>
              </a:path>
            </a:pathLst>
          </a:custGeom>
          <a:solidFill>
            <a:srgbClr val="FF66FF"/>
          </a:solidFill>
          <a:ln w="9525">
            <a:noFill/>
            <a:round/>
            <a:headEnd/>
            <a:tailEnd/>
          </a:ln>
        </p:spPr>
        <p:txBody>
          <a:bodyPr wrap="none" anchor="ctr"/>
          <a:lstStyle/>
          <a:p>
            <a:endParaRPr lang="tr-TR">
              <a:latin typeface="Calibri" pitchFamily="34" charset="0"/>
            </a:endParaRPr>
          </a:p>
        </p:txBody>
      </p:sp>
      <p:sp>
        <p:nvSpPr>
          <p:cNvPr id="13339" name="Freeform 27"/>
          <p:cNvSpPr>
            <a:spLocks/>
          </p:cNvSpPr>
          <p:nvPr/>
        </p:nvSpPr>
        <p:spPr bwMode="auto">
          <a:xfrm flipH="1" flipV="1">
            <a:off x="1728788" y="3032125"/>
            <a:ext cx="2152650" cy="1851025"/>
          </a:xfrm>
          <a:custGeom>
            <a:avLst/>
            <a:gdLst>
              <a:gd name="T0" fmla="*/ 2147483647 w 1356"/>
              <a:gd name="T1" fmla="*/ 2147483647 h 1166"/>
              <a:gd name="T2" fmla="*/ 2147483647 w 1356"/>
              <a:gd name="T3" fmla="*/ 2147483647 h 1166"/>
              <a:gd name="T4" fmla="*/ 0 w 1356"/>
              <a:gd name="T5" fmla="*/ 0 h 1166"/>
              <a:gd name="T6" fmla="*/ 2147483647 w 1356"/>
              <a:gd name="T7" fmla="*/ 2147483647 h 1166"/>
              <a:gd name="T8" fmla="*/ 2147483647 w 1356"/>
              <a:gd name="T9" fmla="*/ 2147483647 h 1166"/>
              <a:gd name="T10" fmla="*/ 2147483647 w 1356"/>
              <a:gd name="T11" fmla="*/ 2147483647 h 1166"/>
              <a:gd name="T12" fmla="*/ 0 60000 65536"/>
              <a:gd name="T13" fmla="*/ 0 60000 65536"/>
              <a:gd name="T14" fmla="*/ 0 60000 65536"/>
              <a:gd name="T15" fmla="*/ 0 60000 65536"/>
              <a:gd name="T16" fmla="*/ 0 60000 65536"/>
              <a:gd name="T17" fmla="*/ 0 60000 65536"/>
              <a:gd name="T18" fmla="*/ 0 w 1356"/>
              <a:gd name="T19" fmla="*/ 0 h 1166"/>
              <a:gd name="T20" fmla="*/ 1356 w 1356"/>
              <a:gd name="T21" fmla="*/ 1166 h 1166"/>
            </a:gdLst>
            <a:ahLst/>
            <a:cxnLst>
              <a:cxn ang="T12">
                <a:pos x="T0" y="T1"/>
              </a:cxn>
              <a:cxn ang="T13">
                <a:pos x="T2" y="T3"/>
              </a:cxn>
              <a:cxn ang="T14">
                <a:pos x="T4" y="T5"/>
              </a:cxn>
              <a:cxn ang="T15">
                <a:pos x="T6" y="T7"/>
              </a:cxn>
              <a:cxn ang="T16">
                <a:pos x="T8" y="T9"/>
              </a:cxn>
              <a:cxn ang="T17">
                <a:pos x="T10" y="T11"/>
              </a:cxn>
            </a:cxnLst>
            <a:rect l="T18" t="T19" r="T20" b="T21"/>
            <a:pathLst>
              <a:path w="1356" h="1166">
                <a:moveTo>
                  <a:pt x="1345" y="611"/>
                </a:moveTo>
                <a:lnTo>
                  <a:pt x="700" y="11"/>
                </a:lnTo>
                <a:lnTo>
                  <a:pt x="0" y="0"/>
                </a:lnTo>
                <a:lnTo>
                  <a:pt x="11" y="1166"/>
                </a:lnTo>
                <a:lnTo>
                  <a:pt x="1356" y="1166"/>
                </a:lnTo>
                <a:lnTo>
                  <a:pt x="1345" y="611"/>
                </a:lnTo>
                <a:close/>
              </a:path>
            </a:pathLst>
          </a:custGeom>
          <a:solidFill>
            <a:schemeClr val="accent1"/>
          </a:solidFill>
          <a:ln w="9525">
            <a:noFill/>
            <a:round/>
            <a:headEnd/>
            <a:tailEnd/>
          </a:ln>
        </p:spPr>
        <p:txBody>
          <a:bodyPr wrap="none" anchor="ctr"/>
          <a:lstStyle/>
          <a:p>
            <a:endParaRPr lang="tr-TR">
              <a:latin typeface="Calibri" pitchFamily="34" charset="0"/>
            </a:endParaRPr>
          </a:p>
        </p:txBody>
      </p:sp>
      <p:sp>
        <p:nvSpPr>
          <p:cNvPr id="13336" name="Freeform 24"/>
          <p:cNvSpPr>
            <a:spLocks/>
          </p:cNvSpPr>
          <p:nvPr/>
        </p:nvSpPr>
        <p:spPr bwMode="auto">
          <a:xfrm>
            <a:off x="3916363" y="1179513"/>
            <a:ext cx="2152650" cy="1851025"/>
          </a:xfrm>
          <a:custGeom>
            <a:avLst/>
            <a:gdLst>
              <a:gd name="T0" fmla="*/ 2147483647 w 1356"/>
              <a:gd name="T1" fmla="*/ 2147483647 h 1166"/>
              <a:gd name="T2" fmla="*/ 2147483647 w 1356"/>
              <a:gd name="T3" fmla="*/ 2147483647 h 1166"/>
              <a:gd name="T4" fmla="*/ 0 w 1356"/>
              <a:gd name="T5" fmla="*/ 0 h 1166"/>
              <a:gd name="T6" fmla="*/ 2147483647 w 1356"/>
              <a:gd name="T7" fmla="*/ 2147483647 h 1166"/>
              <a:gd name="T8" fmla="*/ 2147483647 w 1356"/>
              <a:gd name="T9" fmla="*/ 2147483647 h 1166"/>
              <a:gd name="T10" fmla="*/ 2147483647 w 1356"/>
              <a:gd name="T11" fmla="*/ 2147483647 h 1166"/>
              <a:gd name="T12" fmla="*/ 0 60000 65536"/>
              <a:gd name="T13" fmla="*/ 0 60000 65536"/>
              <a:gd name="T14" fmla="*/ 0 60000 65536"/>
              <a:gd name="T15" fmla="*/ 0 60000 65536"/>
              <a:gd name="T16" fmla="*/ 0 60000 65536"/>
              <a:gd name="T17" fmla="*/ 0 60000 65536"/>
              <a:gd name="T18" fmla="*/ 0 w 1356"/>
              <a:gd name="T19" fmla="*/ 0 h 1166"/>
              <a:gd name="T20" fmla="*/ 1356 w 1356"/>
              <a:gd name="T21" fmla="*/ 1166 h 1166"/>
            </a:gdLst>
            <a:ahLst/>
            <a:cxnLst>
              <a:cxn ang="T12">
                <a:pos x="T0" y="T1"/>
              </a:cxn>
              <a:cxn ang="T13">
                <a:pos x="T2" y="T3"/>
              </a:cxn>
              <a:cxn ang="T14">
                <a:pos x="T4" y="T5"/>
              </a:cxn>
              <a:cxn ang="T15">
                <a:pos x="T6" y="T7"/>
              </a:cxn>
              <a:cxn ang="T16">
                <a:pos x="T8" y="T9"/>
              </a:cxn>
              <a:cxn ang="T17">
                <a:pos x="T10" y="T11"/>
              </a:cxn>
            </a:cxnLst>
            <a:rect l="T18" t="T19" r="T20" b="T21"/>
            <a:pathLst>
              <a:path w="1356" h="1166">
                <a:moveTo>
                  <a:pt x="1345" y="611"/>
                </a:moveTo>
                <a:lnTo>
                  <a:pt x="700" y="11"/>
                </a:lnTo>
                <a:lnTo>
                  <a:pt x="0" y="0"/>
                </a:lnTo>
                <a:lnTo>
                  <a:pt x="11" y="1166"/>
                </a:lnTo>
                <a:lnTo>
                  <a:pt x="1356" y="1166"/>
                </a:lnTo>
                <a:lnTo>
                  <a:pt x="1345" y="611"/>
                </a:lnTo>
                <a:close/>
              </a:path>
            </a:pathLst>
          </a:custGeom>
          <a:solidFill>
            <a:srgbClr val="FFFF99"/>
          </a:solidFill>
          <a:ln w="9525">
            <a:noFill/>
            <a:round/>
            <a:headEnd/>
            <a:tailEnd/>
          </a:ln>
        </p:spPr>
        <p:txBody>
          <a:bodyPr wrap="none" anchor="ctr"/>
          <a:lstStyle/>
          <a:p>
            <a:endParaRPr lang="tr-TR">
              <a:latin typeface="Calibri" pitchFamily="34" charset="0"/>
            </a:endParaRPr>
          </a:p>
        </p:txBody>
      </p:sp>
      <p:sp>
        <p:nvSpPr>
          <p:cNvPr id="13337" name="Freeform 25"/>
          <p:cNvSpPr>
            <a:spLocks/>
          </p:cNvSpPr>
          <p:nvPr/>
        </p:nvSpPr>
        <p:spPr bwMode="auto">
          <a:xfrm flipH="1">
            <a:off x="1741488" y="1179513"/>
            <a:ext cx="2152650" cy="1851025"/>
          </a:xfrm>
          <a:custGeom>
            <a:avLst/>
            <a:gdLst>
              <a:gd name="T0" fmla="*/ 2147483647 w 1356"/>
              <a:gd name="T1" fmla="*/ 2147483647 h 1166"/>
              <a:gd name="T2" fmla="*/ 2147483647 w 1356"/>
              <a:gd name="T3" fmla="*/ 2147483647 h 1166"/>
              <a:gd name="T4" fmla="*/ 0 w 1356"/>
              <a:gd name="T5" fmla="*/ 0 h 1166"/>
              <a:gd name="T6" fmla="*/ 2147483647 w 1356"/>
              <a:gd name="T7" fmla="*/ 2147483647 h 1166"/>
              <a:gd name="T8" fmla="*/ 2147483647 w 1356"/>
              <a:gd name="T9" fmla="*/ 2147483647 h 1166"/>
              <a:gd name="T10" fmla="*/ 2147483647 w 1356"/>
              <a:gd name="T11" fmla="*/ 2147483647 h 1166"/>
              <a:gd name="T12" fmla="*/ 0 60000 65536"/>
              <a:gd name="T13" fmla="*/ 0 60000 65536"/>
              <a:gd name="T14" fmla="*/ 0 60000 65536"/>
              <a:gd name="T15" fmla="*/ 0 60000 65536"/>
              <a:gd name="T16" fmla="*/ 0 60000 65536"/>
              <a:gd name="T17" fmla="*/ 0 60000 65536"/>
              <a:gd name="T18" fmla="*/ 0 w 1356"/>
              <a:gd name="T19" fmla="*/ 0 h 1166"/>
              <a:gd name="T20" fmla="*/ 1356 w 1356"/>
              <a:gd name="T21" fmla="*/ 1166 h 1166"/>
            </a:gdLst>
            <a:ahLst/>
            <a:cxnLst>
              <a:cxn ang="T12">
                <a:pos x="T0" y="T1"/>
              </a:cxn>
              <a:cxn ang="T13">
                <a:pos x="T2" y="T3"/>
              </a:cxn>
              <a:cxn ang="T14">
                <a:pos x="T4" y="T5"/>
              </a:cxn>
              <a:cxn ang="T15">
                <a:pos x="T6" y="T7"/>
              </a:cxn>
              <a:cxn ang="T16">
                <a:pos x="T8" y="T9"/>
              </a:cxn>
              <a:cxn ang="T17">
                <a:pos x="T10" y="T11"/>
              </a:cxn>
            </a:cxnLst>
            <a:rect l="T18" t="T19" r="T20" b="T21"/>
            <a:pathLst>
              <a:path w="1356" h="1166">
                <a:moveTo>
                  <a:pt x="1345" y="611"/>
                </a:moveTo>
                <a:lnTo>
                  <a:pt x="700" y="11"/>
                </a:lnTo>
                <a:lnTo>
                  <a:pt x="0" y="0"/>
                </a:lnTo>
                <a:lnTo>
                  <a:pt x="11" y="1166"/>
                </a:lnTo>
                <a:lnTo>
                  <a:pt x="1356" y="1166"/>
                </a:lnTo>
                <a:lnTo>
                  <a:pt x="1345" y="611"/>
                </a:lnTo>
                <a:close/>
              </a:path>
            </a:pathLst>
          </a:custGeom>
          <a:solidFill>
            <a:srgbClr val="FF0000"/>
          </a:solidFill>
          <a:ln w="9525">
            <a:noFill/>
            <a:round/>
            <a:headEnd/>
            <a:tailEnd/>
          </a:ln>
        </p:spPr>
        <p:txBody>
          <a:bodyPr wrap="none" anchor="ctr"/>
          <a:lstStyle/>
          <a:p>
            <a:endParaRPr lang="tr-TR">
              <a:latin typeface="Calibri" pitchFamily="34" charset="0"/>
            </a:endParaRPr>
          </a:p>
        </p:txBody>
      </p:sp>
      <p:sp>
        <p:nvSpPr>
          <p:cNvPr id="13314" name="Text Box 2"/>
          <p:cNvSpPr txBox="1">
            <a:spLocks noChangeArrowheads="1"/>
          </p:cNvSpPr>
          <p:nvPr/>
        </p:nvSpPr>
        <p:spPr bwMode="auto">
          <a:xfrm>
            <a:off x="76200" y="76200"/>
            <a:ext cx="5648325" cy="366713"/>
          </a:xfrm>
          <a:prstGeom prst="rect">
            <a:avLst/>
          </a:prstGeom>
          <a:noFill/>
          <a:ln w="9525">
            <a:noFill/>
            <a:miter lim="800000"/>
            <a:headEnd/>
            <a:tailEnd/>
          </a:ln>
        </p:spPr>
        <p:txBody>
          <a:bodyPr>
            <a:spAutoFit/>
          </a:bodyPr>
          <a:lstStyle/>
          <a:p>
            <a:pPr>
              <a:spcBef>
                <a:spcPct val="50000"/>
              </a:spcBef>
            </a:pPr>
            <a:r>
              <a:rPr lang="tr-TR" sz="1800" i="1">
                <a:solidFill>
                  <a:srgbClr val="0000FF"/>
                </a:solidFill>
                <a:latin typeface="Calibri" pitchFamily="34" charset="0"/>
              </a:rPr>
              <a:t>x-</a:t>
            </a:r>
            <a:r>
              <a:rPr lang="tr-TR" sz="1800" b="1" i="1">
                <a:solidFill>
                  <a:srgbClr val="FF0000"/>
                </a:solidFill>
                <a:latin typeface="Calibri" pitchFamily="34" charset="0"/>
              </a:rPr>
              <a:t>  </a:t>
            </a:r>
            <a:r>
              <a:rPr lang="tr-TR" sz="1800" b="1">
                <a:solidFill>
                  <a:srgbClr val="0000FF"/>
                </a:solidFill>
                <a:latin typeface="Calibri" pitchFamily="34" charset="0"/>
              </a:rPr>
              <a:t>ve</a:t>
            </a:r>
            <a:r>
              <a:rPr lang="tr-TR" sz="1800" b="1" i="1">
                <a:solidFill>
                  <a:srgbClr val="0000FF"/>
                </a:solidFill>
                <a:latin typeface="Calibri" pitchFamily="34" charset="0"/>
              </a:rPr>
              <a:t>  </a:t>
            </a:r>
            <a:r>
              <a:rPr lang="tr-TR" sz="1800" i="1">
                <a:solidFill>
                  <a:srgbClr val="0000FF"/>
                </a:solidFill>
                <a:latin typeface="Calibri" pitchFamily="34" charset="0"/>
              </a:rPr>
              <a:t>y- </a:t>
            </a:r>
            <a:r>
              <a:rPr lang="tr-TR" sz="1800" b="1">
                <a:solidFill>
                  <a:srgbClr val="0000FF"/>
                </a:solidFill>
                <a:latin typeface="Calibri" pitchFamily="34" charset="0"/>
              </a:rPr>
              <a:t>eksenleri düzlemi dört bölgeye ayırır.</a:t>
            </a:r>
            <a:endParaRPr lang="tr-TR" sz="1800" b="1" i="1">
              <a:solidFill>
                <a:srgbClr val="FF0000"/>
              </a:solidFill>
              <a:latin typeface="Calibri" pitchFamily="34" charset="0"/>
            </a:endParaRPr>
          </a:p>
        </p:txBody>
      </p:sp>
      <p:sp>
        <p:nvSpPr>
          <p:cNvPr id="13315" name="Line 3"/>
          <p:cNvSpPr>
            <a:spLocks noChangeShapeType="1"/>
          </p:cNvSpPr>
          <p:nvPr/>
        </p:nvSpPr>
        <p:spPr bwMode="auto">
          <a:xfrm flipV="1">
            <a:off x="1524000" y="3032125"/>
            <a:ext cx="4800600" cy="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13316" name="Text Box 4"/>
          <p:cNvSpPr txBox="1">
            <a:spLocks noChangeArrowheads="1"/>
          </p:cNvSpPr>
          <p:nvPr/>
        </p:nvSpPr>
        <p:spPr bwMode="auto">
          <a:xfrm>
            <a:off x="6248400" y="2940050"/>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x</a:t>
            </a:r>
          </a:p>
        </p:txBody>
      </p:sp>
      <p:sp>
        <p:nvSpPr>
          <p:cNvPr id="13317" name="Text Box 5"/>
          <p:cNvSpPr txBox="1">
            <a:spLocks noChangeArrowheads="1"/>
          </p:cNvSpPr>
          <p:nvPr/>
        </p:nvSpPr>
        <p:spPr bwMode="auto">
          <a:xfrm>
            <a:off x="3990975" y="457200"/>
            <a:ext cx="504825"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y</a:t>
            </a:r>
          </a:p>
        </p:txBody>
      </p:sp>
      <p:sp>
        <p:nvSpPr>
          <p:cNvPr id="13318" name="Line 6"/>
          <p:cNvSpPr>
            <a:spLocks noChangeShapeType="1"/>
          </p:cNvSpPr>
          <p:nvPr/>
        </p:nvSpPr>
        <p:spPr bwMode="auto">
          <a:xfrm flipV="1">
            <a:off x="3886200" y="1050925"/>
            <a:ext cx="0" cy="403860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grpSp>
        <p:nvGrpSpPr>
          <p:cNvPr id="2" name="Group 16"/>
          <p:cNvGrpSpPr>
            <a:grpSpLocks/>
          </p:cNvGrpSpPr>
          <p:nvPr/>
        </p:nvGrpSpPr>
        <p:grpSpPr bwMode="auto">
          <a:xfrm>
            <a:off x="3592513" y="2973388"/>
            <a:ext cx="381000" cy="396875"/>
            <a:chOff x="2026" y="1643"/>
            <a:chExt cx="240" cy="250"/>
          </a:xfrm>
        </p:grpSpPr>
        <p:sp>
          <p:nvSpPr>
            <p:cNvPr id="24599" name="Text Box 12"/>
            <p:cNvSpPr txBox="1">
              <a:spLocks noChangeArrowheads="1"/>
            </p:cNvSpPr>
            <p:nvPr/>
          </p:nvSpPr>
          <p:spPr bwMode="auto">
            <a:xfrm>
              <a:off x="2026" y="1643"/>
              <a:ext cx="240" cy="250"/>
            </a:xfrm>
            <a:prstGeom prst="rect">
              <a:avLst/>
            </a:prstGeom>
            <a:noFill/>
            <a:ln w="9525">
              <a:noFill/>
              <a:miter lim="800000"/>
              <a:headEnd/>
              <a:tailEnd/>
            </a:ln>
          </p:spPr>
          <p:txBody>
            <a:bodyPr>
              <a:spAutoFit/>
            </a:bodyPr>
            <a:lstStyle/>
            <a:p>
              <a:pPr>
                <a:spcBef>
                  <a:spcPct val="50000"/>
                </a:spcBef>
              </a:pPr>
              <a:r>
                <a:rPr lang="en-AU" sz="2000">
                  <a:latin typeface="Calibri" pitchFamily="34" charset="0"/>
                </a:rPr>
                <a:t>O</a:t>
              </a:r>
              <a:endParaRPr lang="en-AU" sz="2000" i="1">
                <a:latin typeface="Calibri" pitchFamily="34" charset="0"/>
              </a:endParaRPr>
            </a:p>
          </p:txBody>
        </p:sp>
        <p:sp>
          <p:nvSpPr>
            <p:cNvPr id="24600" name="Oval 13"/>
            <p:cNvSpPr>
              <a:spLocks noChangeArrowheads="1"/>
            </p:cNvSpPr>
            <p:nvPr/>
          </p:nvSpPr>
          <p:spPr bwMode="auto">
            <a:xfrm>
              <a:off x="2186" y="1647"/>
              <a:ext cx="48" cy="48"/>
            </a:xfrm>
            <a:prstGeom prst="ellipse">
              <a:avLst/>
            </a:prstGeom>
            <a:solidFill>
              <a:srgbClr val="FFFF99"/>
            </a:solidFill>
            <a:ln w="9525">
              <a:solidFill>
                <a:srgbClr val="FF0000"/>
              </a:solidFill>
              <a:round/>
              <a:headEnd/>
              <a:tailEnd/>
            </a:ln>
          </p:spPr>
          <p:txBody>
            <a:bodyPr wrap="none" anchor="ctr"/>
            <a:lstStyle/>
            <a:p>
              <a:endParaRPr lang="tr-TR">
                <a:latin typeface="Calibri" pitchFamily="34" charset="0"/>
              </a:endParaRPr>
            </a:p>
          </p:txBody>
        </p:sp>
      </p:grpSp>
      <p:grpSp>
        <p:nvGrpSpPr>
          <p:cNvPr id="3" name="Group 19"/>
          <p:cNvGrpSpPr>
            <a:grpSpLocks/>
          </p:cNvGrpSpPr>
          <p:nvPr/>
        </p:nvGrpSpPr>
        <p:grpSpPr bwMode="auto">
          <a:xfrm>
            <a:off x="4164013" y="2986088"/>
            <a:ext cx="304800" cy="403225"/>
            <a:chOff x="2386" y="1651"/>
            <a:chExt cx="192" cy="254"/>
          </a:xfrm>
        </p:grpSpPr>
        <p:sp>
          <p:nvSpPr>
            <p:cNvPr id="24597" name="Oval 14"/>
            <p:cNvSpPr>
              <a:spLocks noChangeArrowheads="1"/>
            </p:cNvSpPr>
            <p:nvPr/>
          </p:nvSpPr>
          <p:spPr bwMode="auto">
            <a:xfrm flipH="1" flipV="1">
              <a:off x="2411" y="1651"/>
              <a:ext cx="48" cy="48"/>
            </a:xfrm>
            <a:prstGeom prst="ellipse">
              <a:avLst/>
            </a:prstGeom>
            <a:solidFill>
              <a:srgbClr val="FFFF99"/>
            </a:solidFill>
            <a:ln w="9525">
              <a:solidFill>
                <a:srgbClr val="FF0000"/>
              </a:solidFill>
              <a:round/>
              <a:headEnd/>
              <a:tailEnd/>
            </a:ln>
          </p:spPr>
          <p:txBody>
            <a:bodyPr wrap="none" anchor="ctr"/>
            <a:lstStyle/>
            <a:p>
              <a:endParaRPr lang="tr-TR">
                <a:latin typeface="Calibri" pitchFamily="34" charset="0"/>
              </a:endParaRPr>
            </a:p>
          </p:txBody>
        </p:sp>
        <p:sp>
          <p:nvSpPr>
            <p:cNvPr id="24598" name="Text Box 17"/>
            <p:cNvSpPr txBox="1">
              <a:spLocks noChangeArrowheads="1"/>
            </p:cNvSpPr>
            <p:nvPr/>
          </p:nvSpPr>
          <p:spPr bwMode="auto">
            <a:xfrm>
              <a:off x="2386" y="1655"/>
              <a:ext cx="192" cy="250"/>
            </a:xfrm>
            <a:prstGeom prst="rect">
              <a:avLst/>
            </a:prstGeom>
            <a:noFill/>
            <a:ln w="9525">
              <a:noFill/>
              <a:miter lim="800000"/>
              <a:headEnd/>
              <a:tailEnd/>
            </a:ln>
          </p:spPr>
          <p:txBody>
            <a:bodyPr>
              <a:spAutoFit/>
            </a:bodyPr>
            <a:lstStyle/>
            <a:p>
              <a:pPr>
                <a:spcBef>
                  <a:spcPct val="50000"/>
                </a:spcBef>
              </a:pPr>
              <a:r>
                <a:rPr lang="en-AU" sz="2000">
                  <a:latin typeface="Calibri" pitchFamily="34" charset="0"/>
                </a:rPr>
                <a:t>1</a:t>
              </a:r>
            </a:p>
          </p:txBody>
        </p:sp>
      </p:grpSp>
      <p:grpSp>
        <p:nvGrpSpPr>
          <p:cNvPr id="4" name="Group 20"/>
          <p:cNvGrpSpPr>
            <a:grpSpLocks/>
          </p:cNvGrpSpPr>
          <p:nvPr/>
        </p:nvGrpSpPr>
        <p:grpSpPr bwMode="auto">
          <a:xfrm>
            <a:off x="3598863" y="2427288"/>
            <a:ext cx="320675" cy="396875"/>
            <a:chOff x="2030" y="1299"/>
            <a:chExt cx="202" cy="250"/>
          </a:xfrm>
        </p:grpSpPr>
        <p:sp>
          <p:nvSpPr>
            <p:cNvPr id="24595" name="Oval 15"/>
            <p:cNvSpPr>
              <a:spLocks noChangeArrowheads="1"/>
            </p:cNvSpPr>
            <p:nvPr/>
          </p:nvSpPr>
          <p:spPr bwMode="auto">
            <a:xfrm flipH="1">
              <a:off x="2185" y="1414"/>
              <a:ext cx="47" cy="48"/>
            </a:xfrm>
            <a:prstGeom prst="ellipse">
              <a:avLst/>
            </a:prstGeom>
            <a:solidFill>
              <a:srgbClr val="FFFF99"/>
            </a:solidFill>
            <a:ln w="9525">
              <a:solidFill>
                <a:srgbClr val="FF0000"/>
              </a:solidFill>
              <a:round/>
              <a:headEnd/>
              <a:tailEnd/>
            </a:ln>
          </p:spPr>
          <p:txBody>
            <a:bodyPr wrap="none" anchor="ctr"/>
            <a:lstStyle/>
            <a:p>
              <a:endParaRPr lang="tr-TR">
                <a:latin typeface="Calibri" pitchFamily="34" charset="0"/>
              </a:endParaRPr>
            </a:p>
          </p:txBody>
        </p:sp>
        <p:sp>
          <p:nvSpPr>
            <p:cNvPr id="24596" name="Text Box 18"/>
            <p:cNvSpPr txBox="1">
              <a:spLocks noChangeArrowheads="1"/>
            </p:cNvSpPr>
            <p:nvPr/>
          </p:nvSpPr>
          <p:spPr bwMode="auto">
            <a:xfrm>
              <a:off x="2030" y="1299"/>
              <a:ext cx="192" cy="250"/>
            </a:xfrm>
            <a:prstGeom prst="rect">
              <a:avLst/>
            </a:prstGeom>
            <a:noFill/>
            <a:ln w="9525">
              <a:noFill/>
              <a:miter lim="800000"/>
              <a:headEnd/>
              <a:tailEnd/>
            </a:ln>
          </p:spPr>
          <p:txBody>
            <a:bodyPr>
              <a:spAutoFit/>
            </a:bodyPr>
            <a:lstStyle/>
            <a:p>
              <a:pPr>
                <a:spcBef>
                  <a:spcPct val="50000"/>
                </a:spcBef>
              </a:pPr>
              <a:r>
                <a:rPr lang="en-AU" sz="2000">
                  <a:latin typeface="Calibri" pitchFamily="34" charset="0"/>
                </a:rPr>
                <a:t>1</a:t>
              </a:r>
            </a:p>
          </p:txBody>
        </p:sp>
      </p:grpSp>
      <p:sp>
        <p:nvSpPr>
          <p:cNvPr id="13333" name="Text Box 21"/>
          <p:cNvSpPr txBox="1">
            <a:spLocks noChangeArrowheads="1"/>
          </p:cNvSpPr>
          <p:nvPr/>
        </p:nvSpPr>
        <p:spPr bwMode="auto">
          <a:xfrm>
            <a:off x="250825" y="5467350"/>
            <a:ext cx="8713788" cy="641350"/>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Bu bölgelerden her birine bir </a:t>
            </a:r>
            <a:r>
              <a:rPr lang="tr-TR" sz="1800" b="1">
                <a:solidFill>
                  <a:srgbClr val="FF0000"/>
                </a:solidFill>
                <a:latin typeface="Calibri" pitchFamily="34" charset="0"/>
              </a:rPr>
              <a:t>çeyrek düzlem </a:t>
            </a:r>
            <a:r>
              <a:rPr lang="tr-TR" sz="1800" b="1">
                <a:solidFill>
                  <a:srgbClr val="0000FF"/>
                </a:solidFill>
                <a:latin typeface="Calibri" pitchFamily="34" charset="0"/>
              </a:rPr>
              <a:t>ya da </a:t>
            </a:r>
            <a:r>
              <a:rPr lang="tr-TR" sz="1800" b="1">
                <a:solidFill>
                  <a:srgbClr val="FF0000"/>
                </a:solidFill>
                <a:latin typeface="Calibri" pitchFamily="34" charset="0"/>
              </a:rPr>
              <a:t>kadran  </a:t>
            </a:r>
            <a:r>
              <a:rPr lang="tr-TR" sz="1800" b="1">
                <a:solidFill>
                  <a:srgbClr val="0000FF"/>
                </a:solidFill>
                <a:latin typeface="Calibri" pitchFamily="34" charset="0"/>
              </a:rPr>
              <a:t>denir. Çeyrek düzlemler şekilde görüldüğü gibi numaralanırlar.</a:t>
            </a:r>
            <a:endParaRPr lang="tr-TR" sz="1800" b="1" i="1">
              <a:solidFill>
                <a:srgbClr val="FF0000"/>
              </a:solidFill>
              <a:latin typeface="Calibri" pitchFamily="34" charset="0"/>
            </a:endParaRPr>
          </a:p>
        </p:txBody>
      </p:sp>
      <p:sp>
        <p:nvSpPr>
          <p:cNvPr id="13334" name="Text Box 22"/>
          <p:cNvSpPr txBox="1">
            <a:spLocks noChangeArrowheads="1"/>
          </p:cNvSpPr>
          <p:nvPr/>
        </p:nvSpPr>
        <p:spPr bwMode="auto">
          <a:xfrm>
            <a:off x="4572000" y="1889125"/>
            <a:ext cx="533400" cy="457200"/>
          </a:xfrm>
          <a:prstGeom prst="rect">
            <a:avLst/>
          </a:prstGeom>
          <a:noFill/>
          <a:ln w="9525">
            <a:noFill/>
            <a:miter lim="800000"/>
            <a:headEnd/>
            <a:tailEnd/>
          </a:ln>
        </p:spPr>
        <p:txBody>
          <a:bodyPr>
            <a:spAutoFit/>
          </a:bodyPr>
          <a:lstStyle/>
          <a:p>
            <a:pPr>
              <a:spcBef>
                <a:spcPct val="50000"/>
              </a:spcBef>
            </a:pPr>
            <a:r>
              <a:rPr lang="en-AU" b="1">
                <a:latin typeface="Calibri" pitchFamily="34" charset="0"/>
              </a:rPr>
              <a:t>I</a:t>
            </a:r>
          </a:p>
        </p:txBody>
      </p:sp>
      <p:sp>
        <p:nvSpPr>
          <p:cNvPr id="13335" name="Text Box 23"/>
          <p:cNvSpPr txBox="1">
            <a:spLocks noChangeArrowheads="1"/>
          </p:cNvSpPr>
          <p:nvPr/>
        </p:nvSpPr>
        <p:spPr bwMode="auto">
          <a:xfrm>
            <a:off x="2743200" y="1889125"/>
            <a:ext cx="533400" cy="457200"/>
          </a:xfrm>
          <a:prstGeom prst="rect">
            <a:avLst/>
          </a:prstGeom>
          <a:noFill/>
          <a:ln w="9525">
            <a:noFill/>
            <a:miter lim="800000"/>
            <a:headEnd/>
            <a:tailEnd/>
          </a:ln>
        </p:spPr>
        <p:txBody>
          <a:bodyPr>
            <a:spAutoFit/>
          </a:bodyPr>
          <a:lstStyle/>
          <a:p>
            <a:pPr>
              <a:spcBef>
                <a:spcPct val="50000"/>
              </a:spcBef>
            </a:pPr>
            <a:r>
              <a:rPr lang="en-AU" b="1">
                <a:latin typeface="Calibri" pitchFamily="34" charset="0"/>
              </a:rPr>
              <a:t>II</a:t>
            </a:r>
          </a:p>
        </p:txBody>
      </p:sp>
      <p:sp>
        <p:nvSpPr>
          <p:cNvPr id="13340" name="Text Box 28"/>
          <p:cNvSpPr txBox="1">
            <a:spLocks noChangeArrowheads="1"/>
          </p:cNvSpPr>
          <p:nvPr/>
        </p:nvSpPr>
        <p:spPr bwMode="auto">
          <a:xfrm>
            <a:off x="2743200" y="3565525"/>
            <a:ext cx="609600" cy="457200"/>
          </a:xfrm>
          <a:prstGeom prst="rect">
            <a:avLst/>
          </a:prstGeom>
          <a:noFill/>
          <a:ln w="9525">
            <a:noFill/>
            <a:miter lim="800000"/>
            <a:headEnd/>
            <a:tailEnd/>
          </a:ln>
        </p:spPr>
        <p:txBody>
          <a:bodyPr>
            <a:spAutoFit/>
          </a:bodyPr>
          <a:lstStyle/>
          <a:p>
            <a:pPr>
              <a:spcBef>
                <a:spcPct val="50000"/>
              </a:spcBef>
            </a:pPr>
            <a:r>
              <a:rPr lang="en-AU" b="1">
                <a:latin typeface="Calibri" pitchFamily="34" charset="0"/>
              </a:rPr>
              <a:t>III</a:t>
            </a:r>
          </a:p>
        </p:txBody>
      </p:sp>
      <p:sp>
        <p:nvSpPr>
          <p:cNvPr id="13341" name="Text Box 29"/>
          <p:cNvSpPr txBox="1">
            <a:spLocks noChangeArrowheads="1"/>
          </p:cNvSpPr>
          <p:nvPr/>
        </p:nvSpPr>
        <p:spPr bwMode="auto">
          <a:xfrm>
            <a:off x="4495800" y="3565525"/>
            <a:ext cx="762000" cy="457200"/>
          </a:xfrm>
          <a:prstGeom prst="rect">
            <a:avLst/>
          </a:prstGeom>
          <a:noFill/>
          <a:ln w="9525">
            <a:noFill/>
            <a:miter lim="800000"/>
            <a:headEnd/>
            <a:tailEnd/>
          </a:ln>
        </p:spPr>
        <p:txBody>
          <a:bodyPr>
            <a:spAutoFit/>
          </a:bodyPr>
          <a:lstStyle/>
          <a:p>
            <a:pPr>
              <a:spcBef>
                <a:spcPct val="50000"/>
              </a:spcBef>
            </a:pPr>
            <a:r>
              <a:rPr lang="en-AU" b="1">
                <a:latin typeface="Calibri" pitchFamily="34" charset="0"/>
              </a:rPr>
              <a:t>IV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13314"/>
                                        </p:tgtEl>
                                        <p:attrNameLst>
                                          <p:attrName>style.visibility</p:attrName>
                                        </p:attrNameLst>
                                      </p:cBhvr>
                                      <p:to>
                                        <p:strVal val="visible"/>
                                      </p:to>
                                    </p:set>
                                    <p:animEffect transition="in" filter="wipe(left)">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wipe(left)">
                                      <p:cBhvr>
                                        <p:cTn id="12" dur="500"/>
                                        <p:tgtEl>
                                          <p:spTgt spid="1331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3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3318"/>
                                        </p:tgtEl>
                                        <p:attrNameLst>
                                          <p:attrName>style.visibility</p:attrName>
                                        </p:attrNameLst>
                                      </p:cBhvr>
                                      <p:to>
                                        <p:strVal val="visible"/>
                                      </p:to>
                                    </p:set>
                                    <p:animEffect transition="in" filter="wipe(down)">
                                      <p:cBhvr>
                                        <p:cTn id="21" dur="500"/>
                                        <p:tgtEl>
                                          <p:spTgt spid="13318"/>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331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499"/>
                                          </p:stCondLst>
                                        </p:cTn>
                                        <p:tgtEl>
                                          <p:spTgt spid="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499"/>
                                          </p:stCondLst>
                                        </p:cTn>
                                        <p:tgtEl>
                                          <p:spTgt spid="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499"/>
                                          </p:stCondLst>
                                        </p:cTn>
                                        <p:tgtEl>
                                          <p:spTgt spid="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3336"/>
                                        </p:tgtEl>
                                        <p:attrNameLst>
                                          <p:attrName>style.visibility</p:attrName>
                                        </p:attrNameLst>
                                      </p:cBhvr>
                                      <p:to>
                                        <p:strVal val="visible"/>
                                      </p:to>
                                    </p:set>
                                    <p:anim calcmode="lin" valueType="num">
                                      <p:cBhvr>
                                        <p:cTn id="42" dur="500" fill="hold"/>
                                        <p:tgtEl>
                                          <p:spTgt spid="13336"/>
                                        </p:tgtEl>
                                        <p:attrNameLst>
                                          <p:attrName>ppt_w</p:attrName>
                                        </p:attrNameLst>
                                      </p:cBhvr>
                                      <p:tavLst>
                                        <p:tav tm="0">
                                          <p:val>
                                            <p:fltVal val="0"/>
                                          </p:val>
                                        </p:tav>
                                        <p:tav tm="100000">
                                          <p:val>
                                            <p:strVal val="#ppt_w"/>
                                          </p:val>
                                        </p:tav>
                                      </p:tavLst>
                                    </p:anim>
                                    <p:anim calcmode="lin" valueType="num">
                                      <p:cBhvr>
                                        <p:cTn id="43" dur="500" fill="hold"/>
                                        <p:tgtEl>
                                          <p:spTgt spid="13336"/>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13337"/>
                                        </p:tgtEl>
                                        <p:attrNameLst>
                                          <p:attrName>style.visibility</p:attrName>
                                        </p:attrNameLst>
                                      </p:cBhvr>
                                      <p:to>
                                        <p:strVal val="visible"/>
                                      </p:to>
                                    </p:set>
                                    <p:anim calcmode="lin" valueType="num">
                                      <p:cBhvr>
                                        <p:cTn id="48" dur="500" fill="hold"/>
                                        <p:tgtEl>
                                          <p:spTgt spid="13337"/>
                                        </p:tgtEl>
                                        <p:attrNameLst>
                                          <p:attrName>ppt_w</p:attrName>
                                        </p:attrNameLst>
                                      </p:cBhvr>
                                      <p:tavLst>
                                        <p:tav tm="0">
                                          <p:val>
                                            <p:fltVal val="0"/>
                                          </p:val>
                                        </p:tav>
                                        <p:tav tm="100000">
                                          <p:val>
                                            <p:strVal val="#ppt_w"/>
                                          </p:val>
                                        </p:tav>
                                      </p:tavLst>
                                    </p:anim>
                                    <p:anim calcmode="lin" valueType="num">
                                      <p:cBhvr>
                                        <p:cTn id="49" dur="500" fill="hold"/>
                                        <p:tgtEl>
                                          <p:spTgt spid="13337"/>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13339"/>
                                        </p:tgtEl>
                                        <p:attrNameLst>
                                          <p:attrName>style.visibility</p:attrName>
                                        </p:attrNameLst>
                                      </p:cBhvr>
                                      <p:to>
                                        <p:strVal val="visible"/>
                                      </p:to>
                                    </p:set>
                                    <p:anim calcmode="lin" valueType="num">
                                      <p:cBhvr>
                                        <p:cTn id="54" dur="500" fill="hold"/>
                                        <p:tgtEl>
                                          <p:spTgt spid="13339"/>
                                        </p:tgtEl>
                                        <p:attrNameLst>
                                          <p:attrName>ppt_w</p:attrName>
                                        </p:attrNameLst>
                                      </p:cBhvr>
                                      <p:tavLst>
                                        <p:tav tm="0">
                                          <p:val>
                                            <p:fltVal val="0"/>
                                          </p:val>
                                        </p:tav>
                                        <p:tav tm="100000">
                                          <p:val>
                                            <p:strVal val="#ppt_w"/>
                                          </p:val>
                                        </p:tav>
                                      </p:tavLst>
                                    </p:anim>
                                    <p:anim calcmode="lin" valueType="num">
                                      <p:cBhvr>
                                        <p:cTn id="55" dur="500" fill="hold"/>
                                        <p:tgtEl>
                                          <p:spTgt spid="13339"/>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grpId="0" nodeType="clickEffect">
                                  <p:stCondLst>
                                    <p:cond delay="0"/>
                                  </p:stCondLst>
                                  <p:childTnLst>
                                    <p:set>
                                      <p:cBhvr>
                                        <p:cTn id="59" dur="1" fill="hold">
                                          <p:stCondLst>
                                            <p:cond delay="0"/>
                                          </p:stCondLst>
                                        </p:cTn>
                                        <p:tgtEl>
                                          <p:spTgt spid="13338"/>
                                        </p:tgtEl>
                                        <p:attrNameLst>
                                          <p:attrName>style.visibility</p:attrName>
                                        </p:attrNameLst>
                                      </p:cBhvr>
                                      <p:to>
                                        <p:strVal val="visible"/>
                                      </p:to>
                                    </p:set>
                                    <p:anim calcmode="lin" valueType="num">
                                      <p:cBhvr>
                                        <p:cTn id="60" dur="500" fill="hold"/>
                                        <p:tgtEl>
                                          <p:spTgt spid="13338"/>
                                        </p:tgtEl>
                                        <p:attrNameLst>
                                          <p:attrName>ppt_w</p:attrName>
                                        </p:attrNameLst>
                                      </p:cBhvr>
                                      <p:tavLst>
                                        <p:tav tm="0">
                                          <p:val>
                                            <p:fltVal val="0"/>
                                          </p:val>
                                        </p:tav>
                                        <p:tav tm="100000">
                                          <p:val>
                                            <p:strVal val="#ppt_w"/>
                                          </p:val>
                                        </p:tav>
                                      </p:tavLst>
                                    </p:anim>
                                    <p:anim calcmode="lin" valueType="num">
                                      <p:cBhvr>
                                        <p:cTn id="61" dur="500" fill="hold"/>
                                        <p:tgtEl>
                                          <p:spTgt spid="13338"/>
                                        </p:tgtEl>
                                        <p:attrNameLst>
                                          <p:attrName>ppt_h</p:attrName>
                                        </p:attrNameLst>
                                      </p:cBhvr>
                                      <p:tavLst>
                                        <p:tav tm="0">
                                          <p:val>
                                            <p:fltVal val="0"/>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iterate type="lt">
                                    <p:tmPct val="10000"/>
                                  </p:iterate>
                                  <p:childTnLst>
                                    <p:set>
                                      <p:cBhvr>
                                        <p:cTn id="65" dur="1" fill="hold">
                                          <p:stCondLst>
                                            <p:cond delay="0"/>
                                          </p:stCondLst>
                                        </p:cTn>
                                        <p:tgtEl>
                                          <p:spTgt spid="13333"/>
                                        </p:tgtEl>
                                        <p:attrNameLst>
                                          <p:attrName>style.visibility</p:attrName>
                                        </p:attrNameLst>
                                      </p:cBhvr>
                                      <p:to>
                                        <p:strVal val="visible"/>
                                      </p:to>
                                    </p:set>
                                    <p:animEffect transition="in" filter="wipe(left)">
                                      <p:cBhvr>
                                        <p:cTn id="66" dur="500"/>
                                        <p:tgtEl>
                                          <p:spTgt spid="13333"/>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1333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1333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1334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13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8" grpId="0" animBg="1"/>
      <p:bldP spid="13339" grpId="0" animBg="1"/>
      <p:bldP spid="13336" grpId="0" animBg="1"/>
      <p:bldP spid="13337" grpId="0" animBg="1"/>
      <p:bldP spid="13314" grpId="0" autoUpdateAnimBg="0"/>
      <p:bldP spid="13315" grpId="0" animBg="1"/>
      <p:bldP spid="13316" grpId="0" autoUpdateAnimBg="0"/>
      <p:bldP spid="13317" grpId="0" autoUpdateAnimBg="0"/>
      <p:bldP spid="13318" grpId="0" animBg="1"/>
      <p:bldP spid="13333" grpId="0" autoUpdateAnimBg="0"/>
      <p:bldP spid="13334" grpId="0" autoUpdateAnimBg="0"/>
      <p:bldP spid="13335" grpId="0" autoUpdateAnimBg="0"/>
      <p:bldP spid="13340" grpId="0" autoUpdateAnimBg="0"/>
      <p:bldP spid="1334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11125" y="361950"/>
            <a:ext cx="8890000" cy="1190625"/>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Kartezyen koordinat sistemi kullanılarak düzlemdeki noktalar ile sıralı reel sayı ikilileri arasında bire-bir bir eşleme olduğu; yani, düzlemde her noktaya bir ve yalnız bir sıralı reel sayı ikilisi, her sıralı reel sayı ikilisine de düzlemde bir ve yalnız bir nokta karşılık geldiği gösterilebilir. Sıralı reel sayı ikilileri  </a:t>
            </a:r>
            <a:endParaRPr lang="tr-TR" sz="1800" b="1" i="1">
              <a:solidFill>
                <a:srgbClr val="FF0000"/>
              </a:solidFill>
              <a:latin typeface="Calibri" pitchFamily="34" charset="0"/>
            </a:endParaRPr>
          </a:p>
        </p:txBody>
      </p:sp>
      <p:sp>
        <p:nvSpPr>
          <p:cNvPr id="14340" name="Text Box 4"/>
          <p:cNvSpPr txBox="1">
            <a:spLocks noChangeArrowheads="1"/>
          </p:cNvSpPr>
          <p:nvPr/>
        </p:nvSpPr>
        <p:spPr bwMode="auto">
          <a:xfrm>
            <a:off x="2143125" y="1936750"/>
            <a:ext cx="3643313" cy="368300"/>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ℝ</a:t>
            </a:r>
            <a:r>
              <a:rPr lang="tr-TR" sz="1800" baseline="30000">
                <a:solidFill>
                  <a:srgbClr val="0000FF"/>
                </a:solidFill>
                <a:latin typeface="Calibri" pitchFamily="34" charset="0"/>
              </a:rPr>
              <a:t>2</a:t>
            </a:r>
            <a:r>
              <a:rPr lang="tr-TR" sz="1800" b="1">
                <a:solidFill>
                  <a:srgbClr val="0000FF"/>
                </a:solidFill>
                <a:latin typeface="Calibri" pitchFamily="34" charset="0"/>
              </a:rPr>
              <a:t>  = </a:t>
            </a:r>
            <a:r>
              <a:rPr lang="tr-TR" sz="1800">
                <a:solidFill>
                  <a:srgbClr val="0000FF"/>
                </a:solidFill>
                <a:latin typeface="Calibri" pitchFamily="34" charset="0"/>
              </a:rPr>
              <a:t>ℝ</a:t>
            </a:r>
            <a:r>
              <a:rPr lang="tr-TR" sz="1800">
                <a:solidFill>
                  <a:srgbClr val="0000FF"/>
                </a:solidFill>
                <a:latin typeface="Calibri" pitchFamily="34" charset="0"/>
                <a:sym typeface="Symbol" pitchFamily="18" charset="2"/>
              </a:rPr>
              <a:t></a:t>
            </a:r>
            <a:r>
              <a:rPr lang="tr-TR" sz="1800">
                <a:solidFill>
                  <a:srgbClr val="0000FF"/>
                </a:solidFill>
                <a:latin typeface="Calibri" pitchFamily="34" charset="0"/>
              </a:rPr>
              <a:t>ℝ = {(</a:t>
            </a:r>
            <a:r>
              <a:rPr lang="tr-TR" sz="1800" i="1">
                <a:solidFill>
                  <a:srgbClr val="0000FF"/>
                </a:solidFill>
                <a:latin typeface="Calibri" pitchFamily="34" charset="0"/>
              </a:rPr>
              <a:t>a</a:t>
            </a:r>
            <a:r>
              <a:rPr lang="tr-TR" sz="1800">
                <a:solidFill>
                  <a:srgbClr val="0000FF"/>
                </a:solidFill>
                <a:latin typeface="Calibri" pitchFamily="34" charset="0"/>
              </a:rPr>
              <a:t> , </a:t>
            </a:r>
            <a:r>
              <a:rPr lang="tr-TR" sz="1800" i="1">
                <a:solidFill>
                  <a:srgbClr val="0000FF"/>
                </a:solidFill>
                <a:latin typeface="Calibri" pitchFamily="34" charset="0"/>
              </a:rPr>
              <a:t>b</a:t>
            </a:r>
            <a:r>
              <a:rPr lang="tr-TR" sz="1800">
                <a:solidFill>
                  <a:srgbClr val="0000FF"/>
                </a:solidFill>
                <a:latin typeface="Calibri" pitchFamily="34" charset="0"/>
              </a:rPr>
              <a:t>) : </a:t>
            </a:r>
            <a:r>
              <a:rPr lang="tr-TR" sz="1800" i="1">
                <a:solidFill>
                  <a:srgbClr val="0000FF"/>
                </a:solidFill>
                <a:latin typeface="Calibri" pitchFamily="34" charset="0"/>
              </a:rPr>
              <a:t>a</a:t>
            </a:r>
            <a:r>
              <a:rPr lang="tr-TR" sz="1800">
                <a:solidFill>
                  <a:srgbClr val="0000FF"/>
                </a:solidFill>
                <a:latin typeface="Calibri" pitchFamily="34" charset="0"/>
              </a:rPr>
              <a:t> , </a:t>
            </a:r>
            <a:r>
              <a:rPr lang="tr-TR" sz="1800" i="1">
                <a:solidFill>
                  <a:srgbClr val="0000FF"/>
                </a:solidFill>
                <a:latin typeface="Calibri" pitchFamily="34" charset="0"/>
              </a:rPr>
              <a:t>b </a:t>
            </a:r>
            <a:r>
              <a:rPr lang="tr-TR" sz="1800">
                <a:solidFill>
                  <a:srgbClr val="0000FF"/>
                </a:solidFill>
                <a:latin typeface="Calibri" pitchFamily="34" charset="0"/>
                <a:sym typeface="Symbol" pitchFamily="18" charset="2"/>
              </a:rPr>
              <a:t></a:t>
            </a:r>
            <a:r>
              <a:rPr lang="tr-TR" sz="1800" i="1">
                <a:solidFill>
                  <a:srgbClr val="0000FF"/>
                </a:solidFill>
                <a:latin typeface="Calibri" pitchFamily="34" charset="0"/>
                <a:sym typeface="Symbol" pitchFamily="18" charset="2"/>
              </a:rPr>
              <a:t> </a:t>
            </a:r>
            <a:r>
              <a:rPr lang="tr-TR" sz="1800">
                <a:solidFill>
                  <a:srgbClr val="0000FF"/>
                </a:solidFill>
                <a:latin typeface="Calibri" pitchFamily="34" charset="0"/>
              </a:rPr>
              <a:t>ℝ}</a:t>
            </a:r>
            <a:endParaRPr lang="tr-TR" sz="1800" b="1" i="1">
              <a:solidFill>
                <a:srgbClr val="FF0000"/>
              </a:solidFill>
              <a:latin typeface="Calibri" pitchFamily="34" charset="0"/>
            </a:endParaRPr>
          </a:p>
        </p:txBody>
      </p:sp>
      <p:sp>
        <p:nvSpPr>
          <p:cNvPr id="18482" name="Text Box 2098"/>
          <p:cNvSpPr txBox="1">
            <a:spLocks noChangeArrowheads="1"/>
          </p:cNvSpPr>
          <p:nvPr/>
        </p:nvSpPr>
        <p:spPr bwMode="auto">
          <a:xfrm>
            <a:off x="250825" y="3789363"/>
            <a:ext cx="8569325" cy="366712"/>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Bu eşlemenin nasıl gerçekleştirildiğini şimdi göreceğiz. </a:t>
            </a:r>
            <a:endParaRPr lang="tr-TR" sz="1800" b="1" i="1">
              <a:solidFill>
                <a:srgbClr val="FF0000"/>
              </a:solidFill>
              <a:latin typeface="Calibri" pitchFamily="34" charset="0"/>
            </a:endParaRPr>
          </a:p>
        </p:txBody>
      </p:sp>
      <p:sp>
        <p:nvSpPr>
          <p:cNvPr id="6" name="Text Box 4"/>
          <p:cNvSpPr txBox="1">
            <a:spLocks noChangeArrowheads="1"/>
          </p:cNvSpPr>
          <p:nvPr/>
        </p:nvSpPr>
        <p:spPr bwMode="auto">
          <a:xfrm>
            <a:off x="120650" y="2597150"/>
            <a:ext cx="5257800" cy="366713"/>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kümesinin elemanlarıdır.  </a:t>
            </a:r>
            <a:endParaRPr lang="tr-TR" sz="1800" b="1" i="1">
              <a:solidFill>
                <a:srgbClr val="FF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14338"/>
                                        </p:tgtEl>
                                        <p:attrNameLst>
                                          <p:attrName>style.visibility</p:attrName>
                                        </p:attrNameLst>
                                      </p:cBhvr>
                                      <p:to>
                                        <p:strVal val="visible"/>
                                      </p:to>
                                    </p:set>
                                    <p:animEffect transition="in" filter="wipe(left)">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iterate type="wd">
                                    <p:tmPct val="100000"/>
                                  </p:iterate>
                                  <p:childTnLst>
                                    <p:set>
                                      <p:cBhvr>
                                        <p:cTn id="11" dur="1" fill="hold">
                                          <p:stCondLst>
                                            <p:cond delay="0"/>
                                          </p:stCondLst>
                                        </p:cTn>
                                        <p:tgtEl>
                                          <p:spTgt spid="14340"/>
                                        </p:tgtEl>
                                        <p:attrNameLst>
                                          <p:attrName>style.visibility</p:attrName>
                                        </p:attrNameLst>
                                      </p:cBhvr>
                                      <p:to>
                                        <p:strVal val="visible"/>
                                      </p:to>
                                    </p:set>
                                    <p:animEffect transition="in" filter="strips(upRight)">
                                      <p:cBhvr>
                                        <p:cTn id="12" dur="300"/>
                                        <p:tgtEl>
                                          <p:spTgt spid="1434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iterate type="wd">
                                    <p:tmPct val="100000"/>
                                  </p:iterate>
                                  <p:childTnLst>
                                    <p:set>
                                      <p:cBhvr>
                                        <p:cTn id="16" dur="1" fill="hold">
                                          <p:stCondLst>
                                            <p:cond delay="0"/>
                                          </p:stCondLst>
                                        </p:cTn>
                                        <p:tgtEl>
                                          <p:spTgt spid="6"/>
                                        </p:tgtEl>
                                        <p:attrNameLst>
                                          <p:attrName>style.visibility</p:attrName>
                                        </p:attrNameLst>
                                      </p:cBhvr>
                                      <p:to>
                                        <p:strVal val="visible"/>
                                      </p:to>
                                    </p:set>
                                    <p:animEffect transition="in" filter="strips(upRight)">
                                      <p:cBhvr>
                                        <p:cTn id="17" dur="3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iterate type="wd">
                                    <p:tmPct val="100000"/>
                                  </p:iterate>
                                  <p:childTnLst>
                                    <p:set>
                                      <p:cBhvr>
                                        <p:cTn id="21" dur="1" fill="hold">
                                          <p:stCondLst>
                                            <p:cond delay="0"/>
                                          </p:stCondLst>
                                        </p:cTn>
                                        <p:tgtEl>
                                          <p:spTgt spid="18482"/>
                                        </p:tgtEl>
                                        <p:attrNameLst>
                                          <p:attrName>style.visibility</p:attrName>
                                        </p:attrNameLst>
                                      </p:cBhvr>
                                      <p:to>
                                        <p:strVal val="visible"/>
                                      </p:to>
                                    </p:set>
                                    <p:animEffect transition="in" filter="strips(upRight)">
                                      <p:cBhvr>
                                        <p:cTn id="22" dur="300"/>
                                        <p:tgtEl>
                                          <p:spTgt spid="18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40" grpId="0" autoUpdateAnimBg="0"/>
      <p:bldP spid="18482" grpId="0" autoUpdateAnimBg="0"/>
      <p:bldP spid="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6038" y="152400"/>
            <a:ext cx="8153400" cy="366713"/>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Düzlemde bir noktaya karşılık gelen sıralı reel sayı ikilisi şöyle belirlenir:  </a:t>
            </a:r>
            <a:endParaRPr lang="tr-TR" sz="1800" b="1" i="1">
              <a:solidFill>
                <a:srgbClr val="FF0000"/>
              </a:solidFill>
              <a:latin typeface="Calibri" pitchFamily="34" charset="0"/>
            </a:endParaRPr>
          </a:p>
        </p:txBody>
      </p:sp>
      <p:sp>
        <p:nvSpPr>
          <p:cNvPr id="15363" name="Line 3"/>
          <p:cNvSpPr>
            <a:spLocks noChangeShapeType="1"/>
          </p:cNvSpPr>
          <p:nvPr/>
        </p:nvSpPr>
        <p:spPr bwMode="auto">
          <a:xfrm flipV="1">
            <a:off x="1600200" y="3505200"/>
            <a:ext cx="4800600" cy="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15364" name="Text Box 4"/>
          <p:cNvSpPr txBox="1">
            <a:spLocks noChangeArrowheads="1"/>
          </p:cNvSpPr>
          <p:nvPr/>
        </p:nvSpPr>
        <p:spPr bwMode="auto">
          <a:xfrm>
            <a:off x="6324600" y="3489325"/>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x</a:t>
            </a:r>
          </a:p>
        </p:txBody>
      </p:sp>
      <p:sp>
        <p:nvSpPr>
          <p:cNvPr id="15365" name="Text Box 5"/>
          <p:cNvSpPr txBox="1">
            <a:spLocks noChangeArrowheads="1"/>
          </p:cNvSpPr>
          <p:nvPr/>
        </p:nvSpPr>
        <p:spPr bwMode="auto">
          <a:xfrm>
            <a:off x="2743200" y="762000"/>
            <a:ext cx="504825"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y</a:t>
            </a:r>
          </a:p>
        </p:txBody>
      </p:sp>
      <p:sp>
        <p:nvSpPr>
          <p:cNvPr id="15366" name="Line 6"/>
          <p:cNvSpPr>
            <a:spLocks noChangeShapeType="1"/>
          </p:cNvSpPr>
          <p:nvPr/>
        </p:nvSpPr>
        <p:spPr bwMode="auto">
          <a:xfrm flipH="1" flipV="1">
            <a:off x="2667000" y="914400"/>
            <a:ext cx="0" cy="335280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15367" name="Oval 7"/>
          <p:cNvSpPr>
            <a:spLocks noChangeArrowheads="1"/>
          </p:cNvSpPr>
          <p:nvPr/>
        </p:nvSpPr>
        <p:spPr bwMode="auto">
          <a:xfrm>
            <a:off x="4191000" y="2286000"/>
            <a:ext cx="76200" cy="76200"/>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15370" name="Text Box 10"/>
          <p:cNvSpPr txBox="1">
            <a:spLocks noChangeArrowheads="1"/>
          </p:cNvSpPr>
          <p:nvPr/>
        </p:nvSpPr>
        <p:spPr bwMode="auto">
          <a:xfrm>
            <a:off x="158750" y="4498975"/>
            <a:ext cx="5565775" cy="366713"/>
          </a:xfrm>
          <a:prstGeom prst="rect">
            <a:avLst/>
          </a:prstGeom>
          <a:noFill/>
          <a:ln w="9525">
            <a:noFill/>
            <a:miter lim="800000"/>
            <a:headEnd/>
            <a:tailEnd/>
          </a:ln>
        </p:spPr>
        <p:txBody>
          <a:bodyPr>
            <a:spAutoFit/>
          </a:bodyPr>
          <a:lstStyle/>
          <a:p>
            <a:pPr>
              <a:spcBef>
                <a:spcPct val="50000"/>
              </a:spcBef>
            </a:pPr>
            <a:r>
              <a:rPr lang="tr-TR" sz="1800" b="1" dirty="0">
                <a:solidFill>
                  <a:srgbClr val="0000FF"/>
                </a:solidFill>
                <a:latin typeface="Calibri" pitchFamily="34" charset="0"/>
              </a:rPr>
              <a:t>Verilen noktadan her iki eksene birer dikme indirilir.  </a:t>
            </a:r>
            <a:endParaRPr lang="tr-TR" sz="1800" b="1" i="1" dirty="0">
              <a:solidFill>
                <a:srgbClr val="FF0000"/>
              </a:solidFill>
              <a:latin typeface="Calibri" pitchFamily="34" charset="0"/>
            </a:endParaRPr>
          </a:p>
        </p:txBody>
      </p:sp>
      <p:sp>
        <p:nvSpPr>
          <p:cNvPr id="15371" name="Line 11"/>
          <p:cNvSpPr>
            <a:spLocks noChangeShapeType="1"/>
          </p:cNvSpPr>
          <p:nvPr/>
        </p:nvSpPr>
        <p:spPr bwMode="auto">
          <a:xfrm>
            <a:off x="4232275" y="2362200"/>
            <a:ext cx="0" cy="1143000"/>
          </a:xfrm>
          <a:prstGeom prst="line">
            <a:avLst/>
          </a:prstGeom>
          <a:noFill/>
          <a:ln w="9525">
            <a:solidFill>
              <a:srgbClr val="FF66FF"/>
            </a:solidFill>
            <a:prstDash val="sysDot"/>
            <a:round/>
            <a:headEnd/>
            <a:tailEnd/>
          </a:ln>
        </p:spPr>
        <p:txBody>
          <a:bodyPr wrap="none" anchor="ctr"/>
          <a:lstStyle/>
          <a:p>
            <a:endParaRPr lang="tr-TR">
              <a:latin typeface="Calibri" pitchFamily="34" charset="0"/>
            </a:endParaRPr>
          </a:p>
        </p:txBody>
      </p:sp>
      <p:sp>
        <p:nvSpPr>
          <p:cNvPr id="15372" name="Line 12"/>
          <p:cNvSpPr>
            <a:spLocks noChangeShapeType="1"/>
          </p:cNvSpPr>
          <p:nvPr/>
        </p:nvSpPr>
        <p:spPr bwMode="auto">
          <a:xfrm flipH="1">
            <a:off x="2667000" y="2344738"/>
            <a:ext cx="1600200" cy="0"/>
          </a:xfrm>
          <a:prstGeom prst="line">
            <a:avLst/>
          </a:prstGeom>
          <a:noFill/>
          <a:ln w="9525">
            <a:solidFill>
              <a:srgbClr val="FF66FF"/>
            </a:solidFill>
            <a:prstDash val="sysDot"/>
            <a:round/>
            <a:headEnd/>
            <a:tailEnd/>
          </a:ln>
        </p:spPr>
        <p:txBody>
          <a:bodyPr wrap="none" anchor="ctr"/>
          <a:lstStyle/>
          <a:p>
            <a:endParaRPr lang="tr-TR">
              <a:latin typeface="Calibri" pitchFamily="34" charset="0"/>
            </a:endParaRPr>
          </a:p>
        </p:txBody>
      </p:sp>
      <p:sp>
        <p:nvSpPr>
          <p:cNvPr id="15373" name="Text Box 13"/>
          <p:cNvSpPr txBox="1">
            <a:spLocks noChangeArrowheads="1"/>
          </p:cNvSpPr>
          <p:nvPr/>
        </p:nvSpPr>
        <p:spPr bwMode="auto">
          <a:xfrm>
            <a:off x="5286381" y="4498975"/>
            <a:ext cx="3857620" cy="369332"/>
          </a:xfrm>
          <a:prstGeom prst="rect">
            <a:avLst/>
          </a:prstGeom>
          <a:noFill/>
          <a:ln w="9525">
            <a:noFill/>
            <a:miter lim="800000"/>
            <a:headEnd/>
            <a:tailEnd/>
          </a:ln>
        </p:spPr>
        <p:txBody>
          <a:bodyPr wrap="square">
            <a:spAutoFit/>
          </a:bodyPr>
          <a:lstStyle/>
          <a:p>
            <a:pPr>
              <a:spcBef>
                <a:spcPct val="50000"/>
              </a:spcBef>
            </a:pPr>
            <a:r>
              <a:rPr lang="tr-TR" sz="1800" i="1" dirty="0">
                <a:solidFill>
                  <a:srgbClr val="0000FF"/>
                </a:solidFill>
                <a:latin typeface="Calibri" pitchFamily="34" charset="0"/>
              </a:rPr>
              <a:t> </a:t>
            </a:r>
            <a:r>
              <a:rPr lang="tr-TR" sz="1800" i="1" dirty="0" smtClean="0">
                <a:solidFill>
                  <a:srgbClr val="0000FF"/>
                </a:solidFill>
                <a:latin typeface="Calibri" pitchFamily="34" charset="0"/>
              </a:rPr>
              <a:t>x-</a:t>
            </a:r>
            <a:r>
              <a:rPr lang="tr-TR" sz="1800" b="1" dirty="0" smtClean="0">
                <a:solidFill>
                  <a:srgbClr val="0000FF"/>
                </a:solidFill>
                <a:latin typeface="Calibri" pitchFamily="34" charset="0"/>
              </a:rPr>
              <a:t>eksenine </a:t>
            </a:r>
            <a:r>
              <a:rPr lang="tr-TR" sz="1800" b="1" dirty="0">
                <a:solidFill>
                  <a:srgbClr val="0000FF"/>
                </a:solidFill>
                <a:latin typeface="Calibri" pitchFamily="34" charset="0"/>
              </a:rPr>
              <a:t>indirilen </a:t>
            </a:r>
            <a:r>
              <a:rPr lang="tr-TR" sz="1800" b="1" dirty="0" smtClean="0">
                <a:solidFill>
                  <a:srgbClr val="0000FF"/>
                </a:solidFill>
                <a:latin typeface="Calibri" pitchFamily="34" charset="0"/>
              </a:rPr>
              <a:t>dikmenin ayağı </a:t>
            </a:r>
            <a:endParaRPr lang="tr-TR" sz="1800" b="1" i="1" dirty="0">
              <a:solidFill>
                <a:srgbClr val="FF0000"/>
              </a:solidFill>
              <a:latin typeface="Calibri" pitchFamily="34" charset="0"/>
            </a:endParaRPr>
          </a:p>
        </p:txBody>
      </p:sp>
      <p:sp>
        <p:nvSpPr>
          <p:cNvPr id="15374" name="Text Box 14"/>
          <p:cNvSpPr txBox="1">
            <a:spLocks noChangeArrowheads="1"/>
          </p:cNvSpPr>
          <p:nvPr/>
        </p:nvSpPr>
        <p:spPr bwMode="auto">
          <a:xfrm>
            <a:off x="149225" y="4879975"/>
            <a:ext cx="1636693" cy="366713"/>
          </a:xfrm>
          <a:prstGeom prst="rect">
            <a:avLst/>
          </a:prstGeom>
          <a:noFill/>
          <a:ln w="9525">
            <a:noFill/>
            <a:miter lim="800000"/>
            <a:headEnd/>
            <a:tailEnd/>
          </a:ln>
        </p:spPr>
        <p:txBody>
          <a:bodyPr wrap="square">
            <a:spAutoFit/>
          </a:bodyPr>
          <a:lstStyle/>
          <a:p>
            <a:pPr>
              <a:spcBef>
                <a:spcPct val="50000"/>
              </a:spcBef>
            </a:pPr>
            <a:r>
              <a:rPr lang="tr-TR" sz="1800" b="1" dirty="0" smtClean="0">
                <a:solidFill>
                  <a:srgbClr val="0000FF"/>
                </a:solidFill>
                <a:latin typeface="Calibri" pitchFamily="34" charset="0"/>
              </a:rPr>
              <a:t> </a:t>
            </a:r>
            <a:r>
              <a:rPr lang="tr-TR" sz="1800" b="1" dirty="0">
                <a:solidFill>
                  <a:srgbClr val="0000FF"/>
                </a:solidFill>
                <a:latin typeface="Calibri" pitchFamily="34" charset="0"/>
              </a:rPr>
              <a:t>bir</a:t>
            </a:r>
            <a:r>
              <a:rPr lang="tr-TR" sz="1800" b="1" i="1" dirty="0">
                <a:solidFill>
                  <a:srgbClr val="0000FF"/>
                </a:solidFill>
                <a:latin typeface="Calibri" pitchFamily="34" charset="0"/>
              </a:rPr>
              <a:t>  </a:t>
            </a:r>
            <a:r>
              <a:rPr lang="tr-TR" sz="1800" i="1" dirty="0">
                <a:solidFill>
                  <a:srgbClr val="FF66FF"/>
                </a:solidFill>
                <a:latin typeface="Calibri" pitchFamily="34" charset="0"/>
              </a:rPr>
              <a:t>a</a:t>
            </a:r>
            <a:r>
              <a:rPr lang="tr-TR" sz="1800" b="1" i="1" dirty="0">
                <a:solidFill>
                  <a:srgbClr val="FF66FF"/>
                </a:solidFill>
                <a:latin typeface="Calibri" pitchFamily="34" charset="0"/>
              </a:rPr>
              <a:t> </a:t>
            </a:r>
            <a:r>
              <a:rPr lang="tr-TR" sz="1800" b="1" i="1" dirty="0">
                <a:solidFill>
                  <a:srgbClr val="0000FF"/>
                </a:solidFill>
                <a:latin typeface="Calibri" pitchFamily="34" charset="0"/>
              </a:rPr>
              <a:t> </a:t>
            </a:r>
            <a:r>
              <a:rPr lang="tr-TR" sz="1800" b="1" dirty="0">
                <a:solidFill>
                  <a:srgbClr val="0000FF"/>
                </a:solidFill>
                <a:latin typeface="Calibri" pitchFamily="34" charset="0"/>
              </a:rPr>
              <a:t>sayısına,</a:t>
            </a:r>
            <a:endParaRPr lang="tr-TR" sz="1800" b="1" i="1" dirty="0">
              <a:solidFill>
                <a:srgbClr val="FF0000"/>
              </a:solidFill>
              <a:latin typeface="Calibri" pitchFamily="34" charset="0"/>
            </a:endParaRPr>
          </a:p>
        </p:txBody>
      </p:sp>
      <p:sp>
        <p:nvSpPr>
          <p:cNvPr id="15375" name="Text Box 15"/>
          <p:cNvSpPr txBox="1">
            <a:spLocks noChangeArrowheads="1"/>
          </p:cNvSpPr>
          <p:nvPr/>
        </p:nvSpPr>
        <p:spPr bwMode="auto">
          <a:xfrm>
            <a:off x="1714481" y="4879975"/>
            <a:ext cx="3857652" cy="366713"/>
          </a:xfrm>
          <a:prstGeom prst="rect">
            <a:avLst/>
          </a:prstGeom>
          <a:noFill/>
          <a:ln w="9525">
            <a:noFill/>
            <a:miter lim="800000"/>
            <a:headEnd/>
            <a:tailEnd/>
          </a:ln>
        </p:spPr>
        <p:txBody>
          <a:bodyPr wrap="square">
            <a:spAutoFit/>
          </a:bodyPr>
          <a:lstStyle/>
          <a:p>
            <a:pPr>
              <a:spcBef>
                <a:spcPct val="50000"/>
              </a:spcBef>
            </a:pPr>
            <a:r>
              <a:rPr lang="tr-TR" sz="1800" i="1" dirty="0">
                <a:solidFill>
                  <a:srgbClr val="0000FF"/>
                </a:solidFill>
                <a:latin typeface="Calibri" pitchFamily="34" charset="0"/>
              </a:rPr>
              <a:t>y</a:t>
            </a:r>
            <a:r>
              <a:rPr lang="tr-TR" sz="1800" b="1" i="1" dirty="0">
                <a:solidFill>
                  <a:srgbClr val="0000FF"/>
                </a:solidFill>
                <a:latin typeface="Calibri" pitchFamily="34" charset="0"/>
              </a:rPr>
              <a:t>-</a:t>
            </a:r>
            <a:r>
              <a:rPr lang="tr-TR" sz="1800" b="1" dirty="0">
                <a:solidFill>
                  <a:srgbClr val="0000FF"/>
                </a:solidFill>
                <a:latin typeface="Calibri" pitchFamily="34" charset="0"/>
              </a:rPr>
              <a:t>eksenine indirilen dikmenin ayağı bir</a:t>
            </a:r>
            <a:r>
              <a:rPr lang="tr-TR" sz="1800" dirty="0">
                <a:solidFill>
                  <a:srgbClr val="0000FF"/>
                </a:solidFill>
                <a:latin typeface="Calibri" pitchFamily="34" charset="0"/>
              </a:rPr>
              <a:t> </a:t>
            </a:r>
            <a:r>
              <a:rPr lang="tr-TR" sz="1800" i="1" dirty="0">
                <a:solidFill>
                  <a:srgbClr val="0000FF"/>
                </a:solidFill>
                <a:latin typeface="Calibri" pitchFamily="34" charset="0"/>
              </a:rPr>
              <a:t> </a:t>
            </a:r>
            <a:r>
              <a:rPr lang="tr-TR" sz="1800" i="1" dirty="0">
                <a:solidFill>
                  <a:srgbClr val="FF66FF"/>
                </a:solidFill>
                <a:latin typeface="Calibri" pitchFamily="34" charset="0"/>
              </a:rPr>
              <a:t> </a:t>
            </a:r>
          </a:p>
        </p:txBody>
      </p:sp>
      <p:sp>
        <p:nvSpPr>
          <p:cNvPr id="15376" name="Text Box 16"/>
          <p:cNvSpPr txBox="1">
            <a:spLocks noChangeArrowheads="1"/>
          </p:cNvSpPr>
          <p:nvPr/>
        </p:nvSpPr>
        <p:spPr bwMode="auto">
          <a:xfrm>
            <a:off x="5452566" y="4854575"/>
            <a:ext cx="3571869" cy="366713"/>
          </a:xfrm>
          <a:prstGeom prst="rect">
            <a:avLst/>
          </a:prstGeom>
          <a:noFill/>
          <a:ln w="9525">
            <a:noFill/>
            <a:miter lim="800000"/>
            <a:headEnd/>
            <a:tailEnd/>
          </a:ln>
        </p:spPr>
        <p:txBody>
          <a:bodyPr wrap="square">
            <a:spAutoFit/>
          </a:bodyPr>
          <a:lstStyle/>
          <a:p>
            <a:pPr>
              <a:spcBef>
                <a:spcPct val="50000"/>
              </a:spcBef>
            </a:pPr>
            <a:r>
              <a:rPr lang="tr-TR" sz="1800" i="1" dirty="0">
                <a:solidFill>
                  <a:srgbClr val="FF66FF"/>
                </a:solidFill>
                <a:latin typeface="Calibri" pitchFamily="34" charset="0"/>
              </a:rPr>
              <a:t>b </a:t>
            </a:r>
            <a:r>
              <a:rPr lang="tr-TR" sz="1800" b="1" i="1" dirty="0">
                <a:solidFill>
                  <a:srgbClr val="0000FF"/>
                </a:solidFill>
                <a:latin typeface="Calibri" pitchFamily="34" charset="0"/>
              </a:rPr>
              <a:t> </a:t>
            </a:r>
            <a:r>
              <a:rPr lang="tr-TR" sz="1800" b="1" dirty="0">
                <a:solidFill>
                  <a:srgbClr val="0000FF"/>
                </a:solidFill>
                <a:latin typeface="Calibri" pitchFamily="34" charset="0"/>
              </a:rPr>
              <a:t>sayısına karşılık gelir.</a:t>
            </a:r>
            <a:endParaRPr lang="tr-TR" sz="1800" b="1" i="1" dirty="0">
              <a:solidFill>
                <a:srgbClr val="FF0000"/>
              </a:solidFill>
              <a:latin typeface="Calibri" pitchFamily="34" charset="0"/>
            </a:endParaRPr>
          </a:p>
        </p:txBody>
      </p:sp>
      <p:sp>
        <p:nvSpPr>
          <p:cNvPr id="15377" name="Text Box 17"/>
          <p:cNvSpPr txBox="1">
            <a:spLocks noChangeArrowheads="1"/>
          </p:cNvSpPr>
          <p:nvPr/>
        </p:nvSpPr>
        <p:spPr bwMode="auto">
          <a:xfrm>
            <a:off x="4197350" y="3435350"/>
            <a:ext cx="457200" cy="396875"/>
          </a:xfrm>
          <a:prstGeom prst="rect">
            <a:avLst/>
          </a:prstGeom>
          <a:noFill/>
          <a:ln w="9525">
            <a:noFill/>
            <a:miter lim="800000"/>
            <a:headEnd/>
            <a:tailEnd/>
          </a:ln>
        </p:spPr>
        <p:txBody>
          <a:bodyPr>
            <a:spAutoFit/>
          </a:bodyPr>
          <a:lstStyle/>
          <a:p>
            <a:pPr>
              <a:spcBef>
                <a:spcPct val="50000"/>
              </a:spcBef>
            </a:pPr>
            <a:r>
              <a:rPr lang="en-AU" sz="2000" i="1">
                <a:solidFill>
                  <a:srgbClr val="FF66FF"/>
                </a:solidFill>
                <a:latin typeface="Calibri" pitchFamily="34" charset="0"/>
              </a:rPr>
              <a:t>a</a:t>
            </a:r>
          </a:p>
        </p:txBody>
      </p:sp>
      <p:sp>
        <p:nvSpPr>
          <p:cNvPr id="15378" name="Text Box 18"/>
          <p:cNvSpPr txBox="1">
            <a:spLocks noChangeArrowheads="1"/>
          </p:cNvSpPr>
          <p:nvPr/>
        </p:nvSpPr>
        <p:spPr bwMode="auto">
          <a:xfrm>
            <a:off x="2384425" y="2105025"/>
            <a:ext cx="457200" cy="396875"/>
          </a:xfrm>
          <a:prstGeom prst="rect">
            <a:avLst/>
          </a:prstGeom>
          <a:noFill/>
          <a:ln w="9525">
            <a:noFill/>
            <a:miter lim="800000"/>
            <a:headEnd/>
            <a:tailEnd/>
          </a:ln>
        </p:spPr>
        <p:txBody>
          <a:bodyPr>
            <a:spAutoFit/>
          </a:bodyPr>
          <a:lstStyle/>
          <a:p>
            <a:pPr>
              <a:spcBef>
                <a:spcPct val="50000"/>
              </a:spcBef>
            </a:pPr>
            <a:r>
              <a:rPr lang="en-AU" sz="2000" i="1">
                <a:solidFill>
                  <a:srgbClr val="FF66FF"/>
                </a:solidFill>
                <a:latin typeface="Calibri" pitchFamily="34" charset="0"/>
              </a:rPr>
              <a:t>b</a:t>
            </a:r>
          </a:p>
        </p:txBody>
      </p:sp>
      <p:sp>
        <p:nvSpPr>
          <p:cNvPr id="15379" name="Text Box 19"/>
          <p:cNvSpPr txBox="1">
            <a:spLocks noChangeArrowheads="1"/>
          </p:cNvSpPr>
          <p:nvPr/>
        </p:nvSpPr>
        <p:spPr bwMode="auto">
          <a:xfrm>
            <a:off x="135692" y="5403850"/>
            <a:ext cx="8670925" cy="366713"/>
          </a:xfrm>
          <a:prstGeom prst="rect">
            <a:avLst/>
          </a:prstGeom>
          <a:noFill/>
          <a:ln w="9525">
            <a:noFill/>
            <a:miter lim="800000"/>
            <a:headEnd/>
            <a:tailEnd/>
          </a:ln>
        </p:spPr>
        <p:txBody>
          <a:bodyPr>
            <a:spAutoFit/>
          </a:bodyPr>
          <a:lstStyle/>
          <a:p>
            <a:pPr>
              <a:spcBef>
                <a:spcPct val="50000"/>
              </a:spcBef>
            </a:pPr>
            <a:r>
              <a:rPr lang="tr-TR" sz="1800" b="1" dirty="0">
                <a:solidFill>
                  <a:srgbClr val="0000FF"/>
                </a:solidFill>
                <a:latin typeface="Calibri" pitchFamily="34" charset="0"/>
              </a:rPr>
              <a:t> Verilen  noktaya  karşılık  gelen  reel sayı ikilisi </a:t>
            </a:r>
            <a:r>
              <a:rPr lang="tr-TR" sz="1800" dirty="0">
                <a:solidFill>
                  <a:srgbClr val="FF66FF"/>
                </a:solidFill>
                <a:latin typeface="Calibri" pitchFamily="34" charset="0"/>
              </a:rPr>
              <a:t>(</a:t>
            </a:r>
            <a:r>
              <a:rPr lang="tr-TR" sz="1800" i="1" dirty="0">
                <a:solidFill>
                  <a:srgbClr val="FF66FF"/>
                </a:solidFill>
                <a:latin typeface="Calibri" pitchFamily="34" charset="0"/>
              </a:rPr>
              <a:t>a,b</a:t>
            </a:r>
            <a:r>
              <a:rPr lang="tr-TR" sz="1800" dirty="0">
                <a:solidFill>
                  <a:srgbClr val="FF66FF"/>
                </a:solidFill>
                <a:latin typeface="Calibri" pitchFamily="34" charset="0"/>
              </a:rPr>
              <a:t>)</a:t>
            </a:r>
            <a:r>
              <a:rPr lang="tr-TR" sz="1800" i="1" dirty="0">
                <a:solidFill>
                  <a:srgbClr val="FF66FF"/>
                </a:solidFill>
                <a:latin typeface="Calibri" pitchFamily="34" charset="0"/>
              </a:rPr>
              <a:t> </a:t>
            </a:r>
            <a:r>
              <a:rPr lang="tr-TR" sz="1800" i="1" dirty="0">
                <a:solidFill>
                  <a:srgbClr val="0000FF"/>
                </a:solidFill>
                <a:latin typeface="Calibri" pitchFamily="34" charset="0"/>
              </a:rPr>
              <a:t> </a:t>
            </a:r>
            <a:r>
              <a:rPr lang="tr-TR" sz="1800" b="1" dirty="0" err="1">
                <a:solidFill>
                  <a:srgbClr val="0000FF"/>
                </a:solidFill>
                <a:latin typeface="Calibri" pitchFamily="34" charset="0"/>
              </a:rPr>
              <a:t>dir</a:t>
            </a:r>
            <a:r>
              <a:rPr lang="tr-TR" sz="1800" b="1" dirty="0">
                <a:solidFill>
                  <a:srgbClr val="0000FF"/>
                </a:solidFill>
                <a:latin typeface="Calibri" pitchFamily="34" charset="0"/>
              </a:rPr>
              <a:t>. </a:t>
            </a:r>
            <a:endParaRPr lang="tr-TR" sz="1800" b="1" i="1" dirty="0">
              <a:solidFill>
                <a:srgbClr val="FF0000"/>
              </a:solidFill>
              <a:latin typeface="Calibri" pitchFamily="34" charset="0"/>
            </a:endParaRPr>
          </a:p>
        </p:txBody>
      </p:sp>
      <p:sp>
        <p:nvSpPr>
          <p:cNvPr id="15381" name="Text Box 21"/>
          <p:cNvSpPr txBox="1">
            <a:spLocks noChangeArrowheads="1"/>
          </p:cNvSpPr>
          <p:nvPr/>
        </p:nvSpPr>
        <p:spPr bwMode="auto">
          <a:xfrm>
            <a:off x="4268788" y="2193925"/>
            <a:ext cx="685800" cy="396875"/>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a:t>
            </a:r>
            <a:r>
              <a:rPr lang="tr-TR" sz="2000" i="1">
                <a:solidFill>
                  <a:srgbClr val="FF66FF"/>
                </a:solidFill>
                <a:latin typeface="Calibri" pitchFamily="34" charset="0"/>
              </a:rPr>
              <a:t>a,b</a:t>
            </a:r>
            <a:r>
              <a:rPr lang="tr-TR" sz="2000">
                <a:solidFill>
                  <a:srgbClr val="FF66FF"/>
                </a:solidFill>
                <a:latin typeface="Calibri" pitchFamily="34" charset="0"/>
              </a:rPr>
              <a:t>)</a:t>
            </a:r>
            <a:endParaRPr lang="en-AU">
              <a:solidFill>
                <a:srgbClr val="FF66FF"/>
              </a:solidFill>
              <a:latin typeface="Calibri" pitchFamily="34" charset="0"/>
            </a:endParaRPr>
          </a:p>
        </p:txBody>
      </p:sp>
      <p:sp>
        <p:nvSpPr>
          <p:cNvPr id="15382" name="Text Box 22"/>
          <p:cNvSpPr txBox="1">
            <a:spLocks noChangeArrowheads="1"/>
          </p:cNvSpPr>
          <p:nvPr/>
        </p:nvSpPr>
        <p:spPr bwMode="auto">
          <a:xfrm>
            <a:off x="179388" y="5876925"/>
            <a:ext cx="8821768" cy="366713"/>
          </a:xfrm>
          <a:prstGeom prst="rect">
            <a:avLst/>
          </a:prstGeom>
          <a:noFill/>
          <a:ln w="9525">
            <a:noFill/>
            <a:miter lim="800000"/>
            <a:headEnd/>
            <a:tailEnd/>
          </a:ln>
        </p:spPr>
        <p:txBody>
          <a:bodyPr wrap="square">
            <a:spAutoFit/>
          </a:bodyPr>
          <a:lstStyle/>
          <a:p>
            <a:pPr>
              <a:spcBef>
                <a:spcPct val="50000"/>
              </a:spcBef>
            </a:pPr>
            <a:r>
              <a:rPr lang="tr-TR" sz="1800" i="1" dirty="0">
                <a:solidFill>
                  <a:srgbClr val="FF66FF"/>
                </a:solidFill>
                <a:latin typeface="Calibri" pitchFamily="34" charset="0"/>
              </a:rPr>
              <a:t>a </a:t>
            </a:r>
            <a:r>
              <a:rPr lang="tr-TR" sz="1800" b="1" i="1" dirty="0">
                <a:solidFill>
                  <a:srgbClr val="FF66FF"/>
                </a:solidFill>
                <a:latin typeface="Calibri" pitchFamily="34" charset="0"/>
              </a:rPr>
              <a:t>  </a:t>
            </a:r>
            <a:r>
              <a:rPr lang="tr-TR" sz="1800" b="1" dirty="0">
                <a:solidFill>
                  <a:srgbClr val="0000FF"/>
                </a:solidFill>
                <a:latin typeface="Calibri" pitchFamily="34" charset="0"/>
              </a:rPr>
              <a:t>sayısına</a:t>
            </a:r>
            <a:r>
              <a:rPr lang="tr-TR" sz="1800" b="1" i="1" dirty="0">
                <a:solidFill>
                  <a:srgbClr val="0000FF"/>
                </a:solidFill>
                <a:latin typeface="Calibri" pitchFamily="34" charset="0"/>
              </a:rPr>
              <a:t> </a:t>
            </a:r>
            <a:r>
              <a:rPr lang="tr-TR" sz="1800" b="1" i="1" dirty="0">
                <a:solidFill>
                  <a:srgbClr val="FF66FF"/>
                </a:solidFill>
                <a:latin typeface="Calibri" pitchFamily="34" charset="0"/>
              </a:rPr>
              <a:t>  </a:t>
            </a:r>
            <a:r>
              <a:rPr lang="tr-TR" sz="1800" b="1" dirty="0">
                <a:solidFill>
                  <a:srgbClr val="0000FF"/>
                </a:solidFill>
                <a:latin typeface="Calibri" pitchFamily="34" charset="0"/>
              </a:rPr>
              <a:t>o</a:t>
            </a:r>
            <a:r>
              <a:rPr lang="tr-TR" sz="1800" b="1" dirty="0">
                <a:solidFill>
                  <a:srgbClr val="FF66FF"/>
                </a:solidFill>
                <a:latin typeface="Calibri" pitchFamily="34" charset="0"/>
              </a:rPr>
              <a:t> </a:t>
            </a:r>
            <a:r>
              <a:rPr lang="tr-TR" sz="1800" b="1" dirty="0">
                <a:solidFill>
                  <a:srgbClr val="0000FF"/>
                </a:solidFill>
                <a:latin typeface="Calibri" pitchFamily="34" charset="0"/>
              </a:rPr>
              <a:t>noktanın</a:t>
            </a:r>
            <a:r>
              <a:rPr lang="tr-TR" sz="1800" b="1" i="1" dirty="0">
                <a:solidFill>
                  <a:srgbClr val="FF66FF"/>
                </a:solidFill>
                <a:latin typeface="Calibri" pitchFamily="34" charset="0"/>
              </a:rPr>
              <a:t>   </a:t>
            </a:r>
            <a:r>
              <a:rPr lang="tr-TR" sz="1800" i="1" dirty="0">
                <a:solidFill>
                  <a:srgbClr val="FF66FF"/>
                </a:solidFill>
                <a:latin typeface="Calibri" pitchFamily="34" charset="0"/>
              </a:rPr>
              <a:t>x</a:t>
            </a:r>
            <a:r>
              <a:rPr lang="tr-TR" sz="1800" b="1" i="1" dirty="0">
                <a:solidFill>
                  <a:srgbClr val="FF66FF"/>
                </a:solidFill>
                <a:latin typeface="Calibri" pitchFamily="34" charset="0"/>
              </a:rPr>
              <a:t>-koordinatı  </a:t>
            </a:r>
            <a:r>
              <a:rPr lang="tr-TR" sz="1800" b="1" dirty="0">
                <a:solidFill>
                  <a:srgbClr val="0000FF"/>
                </a:solidFill>
                <a:latin typeface="Calibri" pitchFamily="34" charset="0"/>
              </a:rPr>
              <a:t>veya  </a:t>
            </a:r>
            <a:r>
              <a:rPr lang="tr-TR" sz="1800" b="1" i="1" dirty="0">
                <a:solidFill>
                  <a:srgbClr val="FF66FF"/>
                </a:solidFill>
                <a:latin typeface="Calibri" pitchFamily="34" charset="0"/>
              </a:rPr>
              <a:t>apsis</a:t>
            </a:r>
            <a:r>
              <a:rPr lang="tr-TR" sz="1800" b="1" dirty="0">
                <a:solidFill>
                  <a:srgbClr val="0000FF"/>
                </a:solidFill>
                <a:latin typeface="Calibri" pitchFamily="34" charset="0"/>
              </a:rPr>
              <a:t>i </a:t>
            </a:r>
            <a:r>
              <a:rPr lang="tr-TR" sz="1800" b="1" i="1" dirty="0">
                <a:solidFill>
                  <a:srgbClr val="FF66FF"/>
                </a:solidFill>
                <a:latin typeface="Calibri" pitchFamily="34" charset="0"/>
              </a:rPr>
              <a:t> </a:t>
            </a:r>
            <a:r>
              <a:rPr lang="tr-TR" sz="1800" i="1" dirty="0">
                <a:solidFill>
                  <a:srgbClr val="FF66FF"/>
                </a:solidFill>
                <a:latin typeface="Calibri" pitchFamily="34" charset="0"/>
              </a:rPr>
              <a:t>b</a:t>
            </a:r>
            <a:r>
              <a:rPr lang="tr-TR" sz="1800" b="1" i="1" dirty="0">
                <a:solidFill>
                  <a:srgbClr val="FF66FF"/>
                </a:solidFill>
                <a:latin typeface="Calibri" pitchFamily="34" charset="0"/>
              </a:rPr>
              <a:t> </a:t>
            </a:r>
            <a:r>
              <a:rPr lang="tr-TR" sz="1800" b="1" dirty="0">
                <a:solidFill>
                  <a:srgbClr val="0000FF"/>
                </a:solidFill>
                <a:latin typeface="Calibri" pitchFamily="34" charset="0"/>
              </a:rPr>
              <a:t>sayısına da </a:t>
            </a:r>
            <a:r>
              <a:rPr lang="tr-TR" sz="1800" i="1" dirty="0">
                <a:solidFill>
                  <a:srgbClr val="FF66FF"/>
                </a:solidFill>
                <a:latin typeface="Calibri" pitchFamily="34" charset="0"/>
              </a:rPr>
              <a:t>y</a:t>
            </a:r>
            <a:r>
              <a:rPr lang="tr-TR" sz="1800" b="1" i="1" dirty="0">
                <a:solidFill>
                  <a:srgbClr val="FF66FF"/>
                </a:solidFill>
                <a:latin typeface="Calibri" pitchFamily="34" charset="0"/>
              </a:rPr>
              <a:t>-koordinatı</a:t>
            </a:r>
            <a:r>
              <a:rPr lang="tr-TR" sz="1800" dirty="0">
                <a:latin typeface="Calibri" pitchFamily="34" charset="0"/>
              </a:rPr>
              <a:t> </a:t>
            </a:r>
            <a:r>
              <a:rPr lang="tr-TR" sz="1800" b="1" dirty="0" smtClean="0">
                <a:solidFill>
                  <a:srgbClr val="0000FF"/>
                </a:solidFill>
                <a:latin typeface="Calibri" pitchFamily="34" charset="0"/>
              </a:rPr>
              <a:t>veya </a:t>
            </a:r>
            <a:r>
              <a:rPr lang="tr-TR" sz="1800" b="1" i="1" dirty="0" smtClean="0">
                <a:solidFill>
                  <a:srgbClr val="FF66FF"/>
                </a:solidFill>
                <a:latin typeface="Calibri" pitchFamily="34" charset="0"/>
              </a:rPr>
              <a:t>ordinat</a:t>
            </a:r>
            <a:r>
              <a:rPr lang="tr-TR" sz="1800" b="1" dirty="0" smtClean="0">
                <a:solidFill>
                  <a:srgbClr val="0000FF"/>
                </a:solidFill>
                <a:latin typeface="Calibri" pitchFamily="34" charset="0"/>
              </a:rPr>
              <a:t>ı</a:t>
            </a:r>
            <a:r>
              <a:rPr lang="tr-TR" sz="1800" dirty="0" smtClean="0">
                <a:latin typeface="Calibri" pitchFamily="34" charset="0"/>
              </a:rPr>
              <a:t> </a:t>
            </a:r>
            <a:endParaRPr lang="tr-TR" sz="1800" dirty="0">
              <a:latin typeface="Calibri" pitchFamily="34" charset="0"/>
            </a:endParaRPr>
          </a:p>
        </p:txBody>
      </p:sp>
      <p:sp>
        <p:nvSpPr>
          <p:cNvPr id="15383" name="Text Box 23"/>
          <p:cNvSpPr txBox="1">
            <a:spLocks noChangeArrowheads="1"/>
          </p:cNvSpPr>
          <p:nvPr/>
        </p:nvSpPr>
        <p:spPr bwMode="auto">
          <a:xfrm>
            <a:off x="179388" y="6308725"/>
            <a:ext cx="8153400" cy="366713"/>
          </a:xfrm>
          <a:prstGeom prst="rect">
            <a:avLst/>
          </a:prstGeom>
          <a:noFill/>
          <a:ln w="9525">
            <a:noFill/>
            <a:miter lim="800000"/>
            <a:headEnd/>
            <a:tailEnd/>
          </a:ln>
        </p:spPr>
        <p:txBody>
          <a:bodyPr>
            <a:spAutoFit/>
          </a:bodyPr>
          <a:lstStyle/>
          <a:p>
            <a:pPr>
              <a:spcBef>
                <a:spcPct val="50000"/>
              </a:spcBef>
            </a:pPr>
            <a:r>
              <a:rPr lang="tr-TR" sz="1800" b="1" dirty="0" smtClean="0">
                <a:solidFill>
                  <a:srgbClr val="0000FF"/>
                </a:solidFill>
                <a:latin typeface="Calibri" pitchFamily="34" charset="0"/>
              </a:rPr>
              <a:t>denir</a:t>
            </a:r>
            <a:r>
              <a:rPr lang="tr-TR" sz="1800" b="1" dirty="0">
                <a:solidFill>
                  <a:srgbClr val="0000FF"/>
                </a:solidFill>
                <a:latin typeface="Calibri" pitchFamily="34" charset="0"/>
              </a:rPr>
              <a:t>. </a:t>
            </a:r>
            <a:endParaRPr lang="tr-TR" sz="1800" b="1" i="1" dirty="0">
              <a:solidFill>
                <a:srgbClr val="FF0000"/>
              </a:solidFill>
              <a:latin typeface="Calibri" pitchFamily="34" charset="0"/>
            </a:endParaRPr>
          </a:p>
        </p:txBody>
      </p:sp>
      <p:grpSp>
        <p:nvGrpSpPr>
          <p:cNvPr id="2" name="Group 28"/>
          <p:cNvGrpSpPr>
            <a:grpSpLocks/>
          </p:cNvGrpSpPr>
          <p:nvPr/>
        </p:nvGrpSpPr>
        <p:grpSpPr bwMode="auto">
          <a:xfrm>
            <a:off x="2057400" y="3463925"/>
            <a:ext cx="685800" cy="422275"/>
            <a:chOff x="1296" y="2182"/>
            <a:chExt cx="432" cy="266"/>
          </a:xfrm>
        </p:grpSpPr>
        <p:sp>
          <p:nvSpPr>
            <p:cNvPr id="26655" name="Oval 9"/>
            <p:cNvSpPr>
              <a:spLocks noChangeArrowheads="1"/>
            </p:cNvSpPr>
            <p:nvPr/>
          </p:nvSpPr>
          <p:spPr bwMode="auto">
            <a:xfrm flipH="1" flipV="1">
              <a:off x="1655" y="2182"/>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26656" name="Text Box 27"/>
            <p:cNvSpPr txBox="1">
              <a:spLocks noChangeArrowheads="1"/>
            </p:cNvSpPr>
            <p:nvPr/>
          </p:nvSpPr>
          <p:spPr bwMode="auto">
            <a:xfrm>
              <a:off x="1296" y="2198"/>
              <a:ext cx="432" cy="250"/>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(0,0)</a:t>
              </a:r>
              <a:endParaRPr lang="en-AU">
                <a:solidFill>
                  <a:srgbClr val="FF66FF"/>
                </a:solidFill>
                <a:latin typeface="Calibri" pitchFamily="34" charset="0"/>
              </a:endParaRPr>
            </a:p>
          </p:txBody>
        </p:sp>
      </p:grpSp>
      <p:grpSp>
        <p:nvGrpSpPr>
          <p:cNvPr id="3" name="Group 33"/>
          <p:cNvGrpSpPr>
            <a:grpSpLocks/>
          </p:cNvGrpSpPr>
          <p:nvPr/>
        </p:nvGrpSpPr>
        <p:grpSpPr bwMode="auto">
          <a:xfrm>
            <a:off x="3124200" y="3470275"/>
            <a:ext cx="685800" cy="431800"/>
            <a:chOff x="1968" y="2186"/>
            <a:chExt cx="432" cy="272"/>
          </a:xfrm>
        </p:grpSpPr>
        <p:sp>
          <p:nvSpPr>
            <p:cNvPr id="26653" name="Oval 25"/>
            <p:cNvSpPr>
              <a:spLocks noChangeArrowheads="1"/>
            </p:cNvSpPr>
            <p:nvPr/>
          </p:nvSpPr>
          <p:spPr bwMode="auto">
            <a:xfrm flipH="1">
              <a:off x="1968" y="2186"/>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26654" name="Text Box 32"/>
            <p:cNvSpPr txBox="1">
              <a:spLocks noChangeArrowheads="1"/>
            </p:cNvSpPr>
            <p:nvPr/>
          </p:nvSpPr>
          <p:spPr bwMode="auto">
            <a:xfrm>
              <a:off x="1968" y="2208"/>
              <a:ext cx="432" cy="250"/>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(1,0)</a:t>
              </a:r>
              <a:endParaRPr lang="en-AU">
                <a:solidFill>
                  <a:srgbClr val="FF66FF"/>
                </a:solidFill>
                <a:latin typeface="Calibri" pitchFamily="34" charset="0"/>
              </a:endParaRPr>
            </a:p>
          </p:txBody>
        </p:sp>
      </p:grpSp>
      <p:grpSp>
        <p:nvGrpSpPr>
          <p:cNvPr id="4" name="Group 35"/>
          <p:cNvGrpSpPr>
            <a:grpSpLocks/>
          </p:cNvGrpSpPr>
          <p:nvPr/>
        </p:nvGrpSpPr>
        <p:grpSpPr bwMode="auto">
          <a:xfrm>
            <a:off x="1981200" y="2819400"/>
            <a:ext cx="720725" cy="396875"/>
            <a:chOff x="1248" y="1776"/>
            <a:chExt cx="454" cy="250"/>
          </a:xfrm>
        </p:grpSpPr>
        <p:sp>
          <p:nvSpPr>
            <p:cNvPr id="26651" name="Oval 26"/>
            <p:cNvSpPr>
              <a:spLocks noChangeArrowheads="1"/>
            </p:cNvSpPr>
            <p:nvPr/>
          </p:nvSpPr>
          <p:spPr bwMode="auto">
            <a:xfrm flipH="1" flipV="1">
              <a:off x="1654" y="1883"/>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26652" name="Text Box 34"/>
            <p:cNvSpPr txBox="1">
              <a:spLocks noChangeArrowheads="1"/>
            </p:cNvSpPr>
            <p:nvPr/>
          </p:nvSpPr>
          <p:spPr bwMode="auto">
            <a:xfrm>
              <a:off x="1248" y="1776"/>
              <a:ext cx="432" cy="250"/>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(0</a:t>
              </a:r>
              <a:r>
                <a:rPr lang="tr-TR" sz="2000" i="1">
                  <a:solidFill>
                    <a:srgbClr val="FF66FF"/>
                  </a:solidFill>
                  <a:latin typeface="Calibri" pitchFamily="34" charset="0"/>
                </a:rPr>
                <a:t>,</a:t>
              </a:r>
              <a:r>
                <a:rPr lang="tr-TR" sz="2000">
                  <a:solidFill>
                    <a:srgbClr val="FF66FF"/>
                  </a:solidFill>
                  <a:latin typeface="Calibri" pitchFamily="34" charset="0"/>
                </a:rPr>
                <a:t>1)</a:t>
              </a:r>
              <a:endParaRPr lang="en-AU">
                <a:solidFill>
                  <a:srgbClr val="FF66FF"/>
                </a:solidFill>
                <a:latin typeface="Calibri" pitchFamily="34" charset="0"/>
              </a:endParaRPr>
            </a:p>
          </p:txBody>
        </p:sp>
      </p:grpSp>
      <p:grpSp>
        <p:nvGrpSpPr>
          <p:cNvPr id="5" name="Group 37"/>
          <p:cNvGrpSpPr>
            <a:grpSpLocks/>
          </p:cNvGrpSpPr>
          <p:nvPr/>
        </p:nvGrpSpPr>
        <p:grpSpPr bwMode="auto">
          <a:xfrm>
            <a:off x="3124200" y="2819400"/>
            <a:ext cx="744538" cy="396875"/>
            <a:chOff x="1968" y="1776"/>
            <a:chExt cx="469" cy="250"/>
          </a:xfrm>
        </p:grpSpPr>
        <p:sp>
          <p:nvSpPr>
            <p:cNvPr id="26649" name="Oval 24"/>
            <p:cNvSpPr>
              <a:spLocks noChangeArrowheads="1"/>
            </p:cNvSpPr>
            <p:nvPr/>
          </p:nvSpPr>
          <p:spPr bwMode="auto">
            <a:xfrm flipH="1" flipV="1">
              <a:off x="1968" y="1883"/>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26650" name="Text Box 36"/>
            <p:cNvSpPr txBox="1">
              <a:spLocks noChangeArrowheads="1"/>
            </p:cNvSpPr>
            <p:nvPr/>
          </p:nvSpPr>
          <p:spPr bwMode="auto">
            <a:xfrm>
              <a:off x="2005" y="1776"/>
              <a:ext cx="432" cy="250"/>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(1</a:t>
              </a:r>
              <a:r>
                <a:rPr lang="tr-TR" sz="2000" i="1">
                  <a:solidFill>
                    <a:srgbClr val="FF66FF"/>
                  </a:solidFill>
                  <a:latin typeface="Calibri" pitchFamily="34" charset="0"/>
                </a:rPr>
                <a:t>,</a:t>
              </a:r>
              <a:r>
                <a:rPr lang="tr-TR" sz="2000">
                  <a:solidFill>
                    <a:srgbClr val="FF66FF"/>
                  </a:solidFill>
                  <a:latin typeface="Calibri" pitchFamily="34" charset="0"/>
                </a:rPr>
                <a:t>1)</a:t>
              </a:r>
              <a:endParaRPr lang="en-AU">
                <a:solidFill>
                  <a:srgbClr val="FF66FF"/>
                </a:solidFill>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100000"/>
                                  </p:iterate>
                                  <p:childTnLst>
                                    <p:set>
                                      <p:cBhvr>
                                        <p:cTn id="6" dur="1" fill="hold">
                                          <p:stCondLst>
                                            <p:cond delay="0"/>
                                          </p:stCondLst>
                                        </p:cTn>
                                        <p:tgtEl>
                                          <p:spTgt spid="15362"/>
                                        </p:tgtEl>
                                        <p:attrNameLst>
                                          <p:attrName>style.visibility</p:attrName>
                                        </p:attrNameLst>
                                      </p:cBhvr>
                                      <p:to>
                                        <p:strVal val="visible"/>
                                      </p:to>
                                    </p:set>
                                    <p:animEffect transition="in" filter="strips(upRight)">
                                      <p:cBhvr>
                                        <p:cTn id="7" dur="3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wipe(left)">
                                      <p:cBhvr>
                                        <p:cTn id="12" dur="500"/>
                                        <p:tgtEl>
                                          <p:spTgt spid="1536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536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5366"/>
                                        </p:tgtEl>
                                        <p:attrNameLst>
                                          <p:attrName>style.visibility</p:attrName>
                                        </p:attrNameLst>
                                      </p:cBhvr>
                                      <p:to>
                                        <p:strVal val="visible"/>
                                      </p:to>
                                    </p:set>
                                    <p:animEffect transition="in" filter="wipe(down)">
                                      <p:cBhvr>
                                        <p:cTn id="21" dur="500"/>
                                        <p:tgtEl>
                                          <p:spTgt spid="1536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536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536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8" presetClass="entr" presetSubtype="3" fill="hold" grpId="0" nodeType="clickEffect">
                                  <p:stCondLst>
                                    <p:cond delay="0"/>
                                  </p:stCondLst>
                                  <p:iterate type="wd">
                                    <p:tmPct val="100000"/>
                                  </p:iterate>
                                  <p:childTnLst>
                                    <p:set>
                                      <p:cBhvr>
                                        <p:cTn id="33" dur="1" fill="hold">
                                          <p:stCondLst>
                                            <p:cond delay="0"/>
                                          </p:stCondLst>
                                        </p:cTn>
                                        <p:tgtEl>
                                          <p:spTgt spid="15370"/>
                                        </p:tgtEl>
                                        <p:attrNameLst>
                                          <p:attrName>style.visibility</p:attrName>
                                        </p:attrNameLst>
                                      </p:cBhvr>
                                      <p:to>
                                        <p:strVal val="visible"/>
                                      </p:to>
                                    </p:set>
                                    <p:animEffect transition="in" filter="strips(upRight)">
                                      <p:cBhvr>
                                        <p:cTn id="34" dur="300"/>
                                        <p:tgtEl>
                                          <p:spTgt spid="1537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5371"/>
                                        </p:tgtEl>
                                        <p:attrNameLst>
                                          <p:attrName>style.visibility</p:attrName>
                                        </p:attrNameLst>
                                      </p:cBhvr>
                                      <p:to>
                                        <p:strVal val="visible"/>
                                      </p:to>
                                    </p:set>
                                    <p:animEffect transition="in" filter="wipe(up)">
                                      <p:cBhvr>
                                        <p:cTn id="39" dur="500"/>
                                        <p:tgtEl>
                                          <p:spTgt spid="1537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15372"/>
                                        </p:tgtEl>
                                        <p:attrNameLst>
                                          <p:attrName>style.visibility</p:attrName>
                                        </p:attrNameLst>
                                      </p:cBhvr>
                                      <p:to>
                                        <p:strVal val="visible"/>
                                      </p:to>
                                    </p:set>
                                    <p:animEffect transition="in" filter="wipe(right)">
                                      <p:cBhvr>
                                        <p:cTn id="44" dur="500"/>
                                        <p:tgtEl>
                                          <p:spTgt spid="15372"/>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3" fill="hold" grpId="0" nodeType="clickEffect">
                                  <p:stCondLst>
                                    <p:cond delay="0"/>
                                  </p:stCondLst>
                                  <p:iterate type="wd">
                                    <p:tmPct val="100000"/>
                                  </p:iterate>
                                  <p:childTnLst>
                                    <p:set>
                                      <p:cBhvr>
                                        <p:cTn id="48" dur="1" fill="hold">
                                          <p:stCondLst>
                                            <p:cond delay="0"/>
                                          </p:stCondLst>
                                        </p:cTn>
                                        <p:tgtEl>
                                          <p:spTgt spid="15373"/>
                                        </p:tgtEl>
                                        <p:attrNameLst>
                                          <p:attrName>style.visibility</p:attrName>
                                        </p:attrNameLst>
                                      </p:cBhvr>
                                      <p:to>
                                        <p:strVal val="visible"/>
                                      </p:to>
                                    </p:set>
                                    <p:animEffect transition="in" filter="strips(upRight)">
                                      <p:cBhvr>
                                        <p:cTn id="49" dur="300"/>
                                        <p:tgtEl>
                                          <p:spTgt spid="15373"/>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3" fill="hold" grpId="0" nodeType="clickEffect">
                                  <p:stCondLst>
                                    <p:cond delay="0"/>
                                  </p:stCondLst>
                                  <p:iterate type="wd">
                                    <p:tmPct val="100000"/>
                                  </p:iterate>
                                  <p:childTnLst>
                                    <p:set>
                                      <p:cBhvr>
                                        <p:cTn id="53" dur="1" fill="hold">
                                          <p:stCondLst>
                                            <p:cond delay="0"/>
                                          </p:stCondLst>
                                        </p:cTn>
                                        <p:tgtEl>
                                          <p:spTgt spid="15374"/>
                                        </p:tgtEl>
                                        <p:attrNameLst>
                                          <p:attrName>style.visibility</p:attrName>
                                        </p:attrNameLst>
                                      </p:cBhvr>
                                      <p:to>
                                        <p:strVal val="visible"/>
                                      </p:to>
                                    </p:set>
                                    <p:animEffect transition="in" filter="strips(upRight)">
                                      <p:cBhvr>
                                        <p:cTn id="54" dur="300"/>
                                        <p:tgtEl>
                                          <p:spTgt spid="15374"/>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537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8" presetClass="entr" presetSubtype="3" fill="hold" grpId="0" nodeType="clickEffect">
                                  <p:stCondLst>
                                    <p:cond delay="0"/>
                                  </p:stCondLst>
                                  <p:iterate type="wd">
                                    <p:tmPct val="100000"/>
                                  </p:iterate>
                                  <p:childTnLst>
                                    <p:set>
                                      <p:cBhvr>
                                        <p:cTn id="62" dur="1" fill="hold">
                                          <p:stCondLst>
                                            <p:cond delay="0"/>
                                          </p:stCondLst>
                                        </p:cTn>
                                        <p:tgtEl>
                                          <p:spTgt spid="15375"/>
                                        </p:tgtEl>
                                        <p:attrNameLst>
                                          <p:attrName>style.visibility</p:attrName>
                                        </p:attrNameLst>
                                      </p:cBhvr>
                                      <p:to>
                                        <p:strVal val="visible"/>
                                      </p:to>
                                    </p:set>
                                    <p:animEffect transition="in" filter="strips(upRight)">
                                      <p:cBhvr>
                                        <p:cTn id="63" dur="300"/>
                                        <p:tgtEl>
                                          <p:spTgt spid="15375"/>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3" fill="hold" grpId="0" nodeType="clickEffect">
                                  <p:stCondLst>
                                    <p:cond delay="0"/>
                                  </p:stCondLst>
                                  <p:iterate type="wd">
                                    <p:tmPct val="100000"/>
                                  </p:iterate>
                                  <p:childTnLst>
                                    <p:set>
                                      <p:cBhvr>
                                        <p:cTn id="67" dur="1" fill="hold">
                                          <p:stCondLst>
                                            <p:cond delay="0"/>
                                          </p:stCondLst>
                                        </p:cTn>
                                        <p:tgtEl>
                                          <p:spTgt spid="15376"/>
                                        </p:tgtEl>
                                        <p:attrNameLst>
                                          <p:attrName>style.visibility</p:attrName>
                                        </p:attrNameLst>
                                      </p:cBhvr>
                                      <p:to>
                                        <p:strVal val="visible"/>
                                      </p:to>
                                    </p:set>
                                    <p:animEffect transition="in" filter="strips(upRight)">
                                      <p:cBhvr>
                                        <p:cTn id="68" dur="300"/>
                                        <p:tgtEl>
                                          <p:spTgt spid="15376"/>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499"/>
                                          </p:stCondLst>
                                        </p:cTn>
                                        <p:tgtEl>
                                          <p:spTgt spid="1537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8" presetClass="entr" presetSubtype="3" fill="hold" grpId="0" nodeType="clickEffect">
                                  <p:stCondLst>
                                    <p:cond delay="0"/>
                                  </p:stCondLst>
                                  <p:iterate type="wd">
                                    <p:tmPct val="100000"/>
                                  </p:iterate>
                                  <p:childTnLst>
                                    <p:set>
                                      <p:cBhvr>
                                        <p:cTn id="76" dur="1" fill="hold">
                                          <p:stCondLst>
                                            <p:cond delay="0"/>
                                          </p:stCondLst>
                                        </p:cTn>
                                        <p:tgtEl>
                                          <p:spTgt spid="15379"/>
                                        </p:tgtEl>
                                        <p:attrNameLst>
                                          <p:attrName>style.visibility</p:attrName>
                                        </p:attrNameLst>
                                      </p:cBhvr>
                                      <p:to>
                                        <p:strVal val="visible"/>
                                      </p:to>
                                    </p:set>
                                    <p:animEffect transition="in" filter="strips(upRight)">
                                      <p:cBhvr>
                                        <p:cTn id="77" dur="300"/>
                                        <p:tgtEl>
                                          <p:spTgt spid="15379"/>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3" fill="hold" grpId="0" nodeType="clickEffect">
                                  <p:stCondLst>
                                    <p:cond delay="0"/>
                                  </p:stCondLst>
                                  <p:iterate type="wd">
                                    <p:tmPct val="100000"/>
                                  </p:iterate>
                                  <p:childTnLst>
                                    <p:set>
                                      <p:cBhvr>
                                        <p:cTn id="81" dur="1" fill="hold">
                                          <p:stCondLst>
                                            <p:cond delay="0"/>
                                          </p:stCondLst>
                                        </p:cTn>
                                        <p:tgtEl>
                                          <p:spTgt spid="15382"/>
                                        </p:tgtEl>
                                        <p:attrNameLst>
                                          <p:attrName>style.visibility</p:attrName>
                                        </p:attrNameLst>
                                      </p:cBhvr>
                                      <p:to>
                                        <p:strVal val="visible"/>
                                      </p:to>
                                    </p:set>
                                    <p:animEffect transition="in" filter="strips(upRight)">
                                      <p:cBhvr>
                                        <p:cTn id="82" dur="300"/>
                                        <p:tgtEl>
                                          <p:spTgt spid="15382"/>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3" fill="hold" grpId="0" nodeType="clickEffect">
                                  <p:stCondLst>
                                    <p:cond delay="0"/>
                                  </p:stCondLst>
                                  <p:iterate type="wd">
                                    <p:tmPct val="100000"/>
                                  </p:iterate>
                                  <p:childTnLst>
                                    <p:set>
                                      <p:cBhvr>
                                        <p:cTn id="86" dur="1" fill="hold">
                                          <p:stCondLst>
                                            <p:cond delay="0"/>
                                          </p:stCondLst>
                                        </p:cTn>
                                        <p:tgtEl>
                                          <p:spTgt spid="15383"/>
                                        </p:tgtEl>
                                        <p:attrNameLst>
                                          <p:attrName>style.visibility</p:attrName>
                                        </p:attrNameLst>
                                      </p:cBhvr>
                                      <p:to>
                                        <p:strVal val="visible"/>
                                      </p:to>
                                    </p:set>
                                    <p:animEffect transition="in" filter="strips(upRight)">
                                      <p:cBhvr>
                                        <p:cTn id="87" dur="300"/>
                                        <p:tgtEl>
                                          <p:spTgt spid="15383"/>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499"/>
                                          </p:stCondLst>
                                        </p:cTn>
                                        <p:tgtEl>
                                          <p:spTgt spid="15381"/>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499"/>
                                          </p:stCondLst>
                                        </p:cTn>
                                        <p:tgtEl>
                                          <p:spTgt spid="2"/>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499"/>
                                          </p:stCondLst>
                                        </p:cTn>
                                        <p:tgtEl>
                                          <p:spTgt spid="3"/>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499"/>
                                          </p:stCondLst>
                                        </p:cTn>
                                        <p:tgtEl>
                                          <p:spTgt spid="4"/>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nimBg="1"/>
      <p:bldP spid="15364" grpId="0" autoUpdateAnimBg="0"/>
      <p:bldP spid="15365" grpId="0" autoUpdateAnimBg="0"/>
      <p:bldP spid="15366" grpId="0" animBg="1"/>
      <p:bldP spid="15367" grpId="0" animBg="1"/>
      <p:bldP spid="15370" grpId="0" autoUpdateAnimBg="0"/>
      <p:bldP spid="15371" grpId="0" animBg="1"/>
      <p:bldP spid="15372" grpId="0" animBg="1"/>
      <p:bldP spid="15373" grpId="0" autoUpdateAnimBg="0"/>
      <p:bldP spid="15374" grpId="0" autoUpdateAnimBg="0"/>
      <p:bldP spid="15375" grpId="0" autoUpdateAnimBg="0"/>
      <p:bldP spid="15376" grpId="0" autoUpdateAnimBg="0"/>
      <p:bldP spid="15377" grpId="0" autoUpdateAnimBg="0"/>
      <p:bldP spid="15378" grpId="0" autoUpdateAnimBg="0"/>
      <p:bldP spid="15379" grpId="0" autoUpdateAnimBg="0"/>
      <p:bldP spid="15381" grpId="0" autoUpdateAnimBg="0"/>
      <p:bldP spid="15382" grpId="0" autoUpdateAnimBg="0"/>
      <p:bldP spid="1538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22250" y="279400"/>
            <a:ext cx="8921750" cy="641350"/>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Verilen bir   </a:t>
            </a:r>
            <a:r>
              <a:rPr lang="tr-TR" sz="1800">
                <a:solidFill>
                  <a:srgbClr val="FF66FF"/>
                </a:solidFill>
                <a:latin typeface="Calibri" pitchFamily="34" charset="0"/>
              </a:rPr>
              <a:t>(</a:t>
            </a:r>
            <a:r>
              <a:rPr lang="tr-TR" sz="1800" i="1">
                <a:solidFill>
                  <a:srgbClr val="FF66FF"/>
                </a:solidFill>
                <a:latin typeface="Calibri" pitchFamily="34" charset="0"/>
              </a:rPr>
              <a:t>a,b</a:t>
            </a:r>
            <a:r>
              <a:rPr lang="tr-TR" sz="1800">
                <a:solidFill>
                  <a:srgbClr val="FF66FF"/>
                </a:solidFill>
                <a:latin typeface="Calibri" pitchFamily="34" charset="0"/>
              </a:rPr>
              <a:t>) </a:t>
            </a:r>
            <a:r>
              <a:rPr lang="tr-TR" sz="1800">
                <a:solidFill>
                  <a:srgbClr val="0000FF"/>
                </a:solidFill>
                <a:latin typeface="Calibri" pitchFamily="34" charset="0"/>
              </a:rPr>
              <a:t> </a:t>
            </a:r>
            <a:r>
              <a:rPr lang="tr-TR" sz="1800" b="1">
                <a:solidFill>
                  <a:srgbClr val="0000FF"/>
                </a:solidFill>
                <a:latin typeface="Calibri" pitchFamily="34" charset="0"/>
              </a:rPr>
              <a:t>sıralı reel sayı ikilisine karşılık gelen noktayı bulmak için yukarıdaki işlem tersine işletilir:</a:t>
            </a:r>
          </a:p>
        </p:txBody>
      </p:sp>
      <p:sp>
        <p:nvSpPr>
          <p:cNvPr id="16387" name="Line 3"/>
          <p:cNvSpPr>
            <a:spLocks noChangeShapeType="1"/>
          </p:cNvSpPr>
          <p:nvPr/>
        </p:nvSpPr>
        <p:spPr bwMode="auto">
          <a:xfrm flipV="1">
            <a:off x="1885950" y="4152900"/>
            <a:ext cx="4800600" cy="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16388" name="Text Box 4"/>
          <p:cNvSpPr txBox="1">
            <a:spLocks noChangeArrowheads="1"/>
          </p:cNvSpPr>
          <p:nvPr/>
        </p:nvSpPr>
        <p:spPr bwMode="auto">
          <a:xfrm>
            <a:off x="6610350" y="4137025"/>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x</a:t>
            </a:r>
          </a:p>
        </p:txBody>
      </p:sp>
      <p:sp>
        <p:nvSpPr>
          <p:cNvPr id="16389" name="Text Box 5"/>
          <p:cNvSpPr txBox="1">
            <a:spLocks noChangeArrowheads="1"/>
          </p:cNvSpPr>
          <p:nvPr/>
        </p:nvSpPr>
        <p:spPr bwMode="auto">
          <a:xfrm>
            <a:off x="3028950" y="1409700"/>
            <a:ext cx="504825"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y</a:t>
            </a:r>
          </a:p>
        </p:txBody>
      </p:sp>
      <p:sp>
        <p:nvSpPr>
          <p:cNvPr id="16390" name="Line 6"/>
          <p:cNvSpPr>
            <a:spLocks noChangeShapeType="1"/>
          </p:cNvSpPr>
          <p:nvPr/>
        </p:nvSpPr>
        <p:spPr bwMode="auto">
          <a:xfrm flipH="1" flipV="1">
            <a:off x="2952750" y="1562100"/>
            <a:ext cx="0" cy="335280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16391" name="Oval 7"/>
          <p:cNvSpPr>
            <a:spLocks noChangeArrowheads="1"/>
          </p:cNvSpPr>
          <p:nvPr/>
        </p:nvSpPr>
        <p:spPr bwMode="auto">
          <a:xfrm>
            <a:off x="4476750" y="2955925"/>
            <a:ext cx="76200" cy="76200"/>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16393" name="Line 9"/>
          <p:cNvSpPr>
            <a:spLocks noChangeShapeType="1"/>
          </p:cNvSpPr>
          <p:nvPr/>
        </p:nvSpPr>
        <p:spPr bwMode="auto">
          <a:xfrm>
            <a:off x="4518025" y="3009900"/>
            <a:ext cx="0" cy="1143000"/>
          </a:xfrm>
          <a:prstGeom prst="line">
            <a:avLst/>
          </a:prstGeom>
          <a:noFill/>
          <a:ln w="9525">
            <a:solidFill>
              <a:srgbClr val="FF66FF"/>
            </a:solidFill>
            <a:prstDash val="sysDot"/>
            <a:round/>
            <a:headEnd/>
            <a:tailEnd/>
          </a:ln>
        </p:spPr>
        <p:txBody>
          <a:bodyPr wrap="none" anchor="ctr"/>
          <a:lstStyle/>
          <a:p>
            <a:endParaRPr lang="tr-TR">
              <a:latin typeface="Calibri" pitchFamily="34" charset="0"/>
            </a:endParaRPr>
          </a:p>
        </p:txBody>
      </p:sp>
      <p:sp>
        <p:nvSpPr>
          <p:cNvPr id="16394" name="Line 10"/>
          <p:cNvSpPr>
            <a:spLocks noChangeShapeType="1"/>
          </p:cNvSpPr>
          <p:nvPr/>
        </p:nvSpPr>
        <p:spPr bwMode="auto">
          <a:xfrm flipH="1" flipV="1">
            <a:off x="2952750" y="2992438"/>
            <a:ext cx="1600200" cy="17462"/>
          </a:xfrm>
          <a:prstGeom prst="line">
            <a:avLst/>
          </a:prstGeom>
          <a:noFill/>
          <a:ln w="9525">
            <a:solidFill>
              <a:srgbClr val="FF66FF"/>
            </a:solidFill>
            <a:prstDash val="sysDot"/>
            <a:round/>
            <a:headEnd/>
            <a:tailEnd/>
          </a:ln>
        </p:spPr>
        <p:txBody>
          <a:bodyPr wrap="none" anchor="ctr"/>
          <a:lstStyle/>
          <a:p>
            <a:endParaRPr lang="tr-TR">
              <a:latin typeface="Calibri" pitchFamily="34" charset="0"/>
            </a:endParaRPr>
          </a:p>
        </p:txBody>
      </p:sp>
      <p:sp>
        <p:nvSpPr>
          <p:cNvPr id="16399" name="Text Box 15"/>
          <p:cNvSpPr txBox="1">
            <a:spLocks noChangeArrowheads="1"/>
          </p:cNvSpPr>
          <p:nvPr/>
        </p:nvSpPr>
        <p:spPr bwMode="auto">
          <a:xfrm>
            <a:off x="4483100" y="4083050"/>
            <a:ext cx="457200" cy="396875"/>
          </a:xfrm>
          <a:prstGeom prst="rect">
            <a:avLst/>
          </a:prstGeom>
          <a:noFill/>
          <a:ln w="9525">
            <a:noFill/>
            <a:miter lim="800000"/>
            <a:headEnd/>
            <a:tailEnd/>
          </a:ln>
        </p:spPr>
        <p:txBody>
          <a:bodyPr>
            <a:spAutoFit/>
          </a:bodyPr>
          <a:lstStyle/>
          <a:p>
            <a:pPr>
              <a:spcBef>
                <a:spcPct val="50000"/>
              </a:spcBef>
            </a:pPr>
            <a:r>
              <a:rPr lang="en-AU" sz="2000" i="1">
                <a:solidFill>
                  <a:srgbClr val="FF66FF"/>
                </a:solidFill>
                <a:latin typeface="Calibri" pitchFamily="34" charset="0"/>
              </a:rPr>
              <a:t>a</a:t>
            </a:r>
          </a:p>
        </p:txBody>
      </p:sp>
      <p:sp>
        <p:nvSpPr>
          <p:cNvPr id="16400" name="Text Box 16"/>
          <p:cNvSpPr txBox="1">
            <a:spLocks noChangeArrowheads="1"/>
          </p:cNvSpPr>
          <p:nvPr/>
        </p:nvSpPr>
        <p:spPr bwMode="auto">
          <a:xfrm>
            <a:off x="2670175" y="2752725"/>
            <a:ext cx="457200" cy="396875"/>
          </a:xfrm>
          <a:prstGeom prst="rect">
            <a:avLst/>
          </a:prstGeom>
          <a:noFill/>
          <a:ln w="9525">
            <a:noFill/>
            <a:miter lim="800000"/>
            <a:headEnd/>
            <a:tailEnd/>
          </a:ln>
        </p:spPr>
        <p:txBody>
          <a:bodyPr>
            <a:spAutoFit/>
          </a:bodyPr>
          <a:lstStyle/>
          <a:p>
            <a:pPr>
              <a:spcBef>
                <a:spcPct val="50000"/>
              </a:spcBef>
            </a:pPr>
            <a:r>
              <a:rPr lang="en-AU" sz="2000" i="1">
                <a:solidFill>
                  <a:srgbClr val="FF66FF"/>
                </a:solidFill>
                <a:latin typeface="Calibri" pitchFamily="34" charset="0"/>
              </a:rPr>
              <a:t>b</a:t>
            </a:r>
          </a:p>
        </p:txBody>
      </p:sp>
      <p:sp>
        <p:nvSpPr>
          <p:cNvPr id="16403" name="Text Box 19"/>
          <p:cNvSpPr txBox="1">
            <a:spLocks noChangeArrowheads="1"/>
          </p:cNvSpPr>
          <p:nvPr/>
        </p:nvSpPr>
        <p:spPr bwMode="auto">
          <a:xfrm>
            <a:off x="4554538" y="2863850"/>
            <a:ext cx="685800" cy="396875"/>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a:t>
            </a:r>
            <a:r>
              <a:rPr lang="tr-TR" sz="2000" i="1">
                <a:solidFill>
                  <a:srgbClr val="FF66FF"/>
                </a:solidFill>
                <a:latin typeface="Calibri" pitchFamily="34" charset="0"/>
              </a:rPr>
              <a:t>a,b</a:t>
            </a:r>
            <a:r>
              <a:rPr lang="tr-TR" sz="2000">
                <a:solidFill>
                  <a:srgbClr val="FF66FF"/>
                </a:solidFill>
                <a:latin typeface="Calibri" pitchFamily="34" charset="0"/>
              </a:rPr>
              <a:t>)</a:t>
            </a:r>
            <a:endParaRPr lang="en-AU">
              <a:solidFill>
                <a:srgbClr val="FF66FF"/>
              </a:solidFill>
              <a:latin typeface="Calibri" pitchFamily="34" charset="0"/>
            </a:endParaRPr>
          </a:p>
        </p:txBody>
      </p:sp>
      <p:grpSp>
        <p:nvGrpSpPr>
          <p:cNvPr id="2" name="Group 22"/>
          <p:cNvGrpSpPr>
            <a:grpSpLocks/>
          </p:cNvGrpSpPr>
          <p:nvPr/>
        </p:nvGrpSpPr>
        <p:grpSpPr bwMode="auto">
          <a:xfrm>
            <a:off x="2343150" y="4111625"/>
            <a:ext cx="685800" cy="422275"/>
            <a:chOff x="1296" y="2182"/>
            <a:chExt cx="432" cy="266"/>
          </a:xfrm>
        </p:grpSpPr>
        <p:sp>
          <p:nvSpPr>
            <p:cNvPr id="27668" name="Oval 23"/>
            <p:cNvSpPr>
              <a:spLocks noChangeArrowheads="1"/>
            </p:cNvSpPr>
            <p:nvPr/>
          </p:nvSpPr>
          <p:spPr bwMode="auto">
            <a:xfrm flipH="1" flipV="1">
              <a:off x="1655" y="2182"/>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27669" name="Text Box 24"/>
            <p:cNvSpPr txBox="1">
              <a:spLocks noChangeArrowheads="1"/>
            </p:cNvSpPr>
            <p:nvPr/>
          </p:nvSpPr>
          <p:spPr bwMode="auto">
            <a:xfrm>
              <a:off x="1296" y="2198"/>
              <a:ext cx="432" cy="250"/>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(0,0)</a:t>
              </a:r>
              <a:endParaRPr lang="en-AU">
                <a:solidFill>
                  <a:srgbClr val="FF66FF"/>
                </a:solidFill>
                <a:latin typeface="Calibri" pitchFamily="34" charset="0"/>
              </a:endParaRPr>
            </a:p>
          </p:txBody>
        </p:sp>
      </p:grpSp>
      <p:sp>
        <p:nvSpPr>
          <p:cNvPr id="16418" name="Text Box 34"/>
          <p:cNvSpPr txBox="1">
            <a:spLocks noChangeArrowheads="1"/>
          </p:cNvSpPr>
          <p:nvPr/>
        </p:nvSpPr>
        <p:spPr bwMode="auto">
          <a:xfrm>
            <a:off x="174625" y="5238750"/>
            <a:ext cx="8789988" cy="641350"/>
          </a:xfrm>
          <a:prstGeom prst="rect">
            <a:avLst/>
          </a:prstGeom>
          <a:noFill/>
          <a:ln w="9525">
            <a:noFill/>
            <a:miter lim="800000"/>
            <a:headEnd/>
            <a:tailEnd/>
          </a:ln>
        </p:spPr>
        <p:txBody>
          <a:bodyPr>
            <a:spAutoFit/>
          </a:bodyPr>
          <a:lstStyle/>
          <a:p>
            <a:pPr algn="just">
              <a:spcBef>
                <a:spcPct val="50000"/>
              </a:spcBef>
            </a:pPr>
            <a:r>
              <a:rPr lang="tr-TR" sz="1800" b="1" dirty="0">
                <a:solidFill>
                  <a:srgbClr val="0000FF"/>
                </a:solidFill>
                <a:latin typeface="Calibri" pitchFamily="34" charset="0"/>
              </a:rPr>
              <a:t>Daha açık bir ifadeyle, önce </a:t>
            </a:r>
            <a:r>
              <a:rPr lang="tr-TR" sz="1800" i="1" dirty="0">
                <a:solidFill>
                  <a:srgbClr val="0000FF"/>
                </a:solidFill>
                <a:latin typeface="Calibri" pitchFamily="34" charset="0"/>
              </a:rPr>
              <a:t>x</a:t>
            </a:r>
            <a:r>
              <a:rPr lang="tr-TR" sz="1800" dirty="0">
                <a:solidFill>
                  <a:srgbClr val="0000FF"/>
                </a:solidFill>
                <a:latin typeface="Calibri" pitchFamily="34" charset="0"/>
              </a:rPr>
              <a:t>-</a:t>
            </a:r>
            <a:r>
              <a:rPr lang="tr-TR" sz="1800" b="1" dirty="0">
                <a:solidFill>
                  <a:srgbClr val="0000FF"/>
                </a:solidFill>
                <a:latin typeface="Calibri" pitchFamily="34" charset="0"/>
              </a:rPr>
              <a:t>ekseni üzerinde  </a:t>
            </a:r>
            <a:r>
              <a:rPr lang="tr-TR" sz="1800" i="1" dirty="0">
                <a:solidFill>
                  <a:srgbClr val="FF66FF"/>
                </a:solidFill>
                <a:latin typeface="Calibri" pitchFamily="34" charset="0"/>
              </a:rPr>
              <a:t>a</a:t>
            </a:r>
            <a:r>
              <a:rPr lang="tr-TR" sz="1800" b="1" i="1" dirty="0">
                <a:solidFill>
                  <a:srgbClr val="FF66FF"/>
                </a:solidFill>
                <a:latin typeface="Calibri" pitchFamily="34" charset="0"/>
              </a:rPr>
              <a:t> </a:t>
            </a:r>
            <a:r>
              <a:rPr lang="tr-TR" sz="1800" b="1" dirty="0">
                <a:solidFill>
                  <a:srgbClr val="0000FF"/>
                </a:solidFill>
                <a:latin typeface="Calibri" pitchFamily="34" charset="0"/>
              </a:rPr>
              <a:t> noktası ve </a:t>
            </a:r>
            <a:r>
              <a:rPr lang="tr-TR" sz="1800" i="1" dirty="0">
                <a:solidFill>
                  <a:srgbClr val="0000FF"/>
                </a:solidFill>
                <a:latin typeface="Calibri" pitchFamily="34" charset="0"/>
              </a:rPr>
              <a:t>y</a:t>
            </a:r>
            <a:r>
              <a:rPr lang="tr-TR" sz="1800" dirty="0">
                <a:solidFill>
                  <a:srgbClr val="0000FF"/>
                </a:solidFill>
                <a:latin typeface="Calibri" pitchFamily="34" charset="0"/>
              </a:rPr>
              <a:t>-</a:t>
            </a:r>
            <a:r>
              <a:rPr lang="tr-TR" sz="1800" b="1" dirty="0">
                <a:solidFill>
                  <a:srgbClr val="0000FF"/>
                </a:solidFill>
                <a:latin typeface="Calibri" pitchFamily="34" charset="0"/>
              </a:rPr>
              <a:t>ekseni üzerinde  </a:t>
            </a:r>
            <a:r>
              <a:rPr lang="tr-TR" sz="1800" i="1" dirty="0">
                <a:solidFill>
                  <a:srgbClr val="FF66FF"/>
                </a:solidFill>
                <a:latin typeface="Calibri" pitchFamily="34" charset="0"/>
              </a:rPr>
              <a:t>b</a:t>
            </a:r>
            <a:r>
              <a:rPr lang="tr-TR" sz="1800" b="1" i="1" dirty="0">
                <a:solidFill>
                  <a:srgbClr val="0000FF"/>
                </a:solidFill>
                <a:latin typeface="Calibri" pitchFamily="34" charset="0"/>
              </a:rPr>
              <a:t>  </a:t>
            </a:r>
            <a:r>
              <a:rPr lang="tr-TR" sz="1800" b="1" dirty="0" smtClean="0">
                <a:solidFill>
                  <a:srgbClr val="0000FF"/>
                </a:solidFill>
                <a:latin typeface="Calibri" pitchFamily="34" charset="0"/>
              </a:rPr>
              <a:t>noktası   </a:t>
            </a:r>
            <a:r>
              <a:rPr lang="tr-TR" sz="1800" b="1" dirty="0">
                <a:solidFill>
                  <a:srgbClr val="0000FF"/>
                </a:solidFill>
                <a:latin typeface="Calibri" pitchFamily="34" charset="0"/>
              </a:rPr>
              <a:t>bulunur</a:t>
            </a:r>
          </a:p>
        </p:txBody>
      </p:sp>
      <p:sp>
        <p:nvSpPr>
          <p:cNvPr id="16419" name="Text Box 35"/>
          <p:cNvSpPr txBox="1">
            <a:spLocks noChangeArrowheads="1"/>
          </p:cNvSpPr>
          <p:nvPr/>
        </p:nvSpPr>
        <p:spPr bwMode="auto">
          <a:xfrm>
            <a:off x="1029524" y="5519738"/>
            <a:ext cx="8114476" cy="369332"/>
          </a:xfrm>
          <a:prstGeom prst="rect">
            <a:avLst/>
          </a:prstGeom>
          <a:noFill/>
          <a:ln w="9525">
            <a:noFill/>
            <a:miter lim="800000"/>
            <a:headEnd/>
            <a:tailEnd/>
          </a:ln>
        </p:spPr>
        <p:txBody>
          <a:bodyPr wrap="square">
            <a:spAutoFit/>
          </a:bodyPr>
          <a:lstStyle/>
          <a:p>
            <a:pPr>
              <a:spcBef>
                <a:spcPct val="50000"/>
              </a:spcBef>
            </a:pPr>
            <a:r>
              <a:rPr lang="tr-TR" sz="1800" b="1" dirty="0">
                <a:solidFill>
                  <a:srgbClr val="0000FF"/>
                </a:solidFill>
                <a:latin typeface="Calibri" pitchFamily="34" charset="0"/>
              </a:rPr>
              <a:t>ve  sonra  her  iki  noktadan  ait  oldukları eksene  birer  dikme  çıkılır;</a:t>
            </a:r>
            <a:r>
              <a:rPr lang="tr-TR" sz="1800" dirty="0">
                <a:latin typeface="Calibri" pitchFamily="34" charset="0"/>
              </a:rPr>
              <a:t>  </a:t>
            </a:r>
            <a:r>
              <a:rPr lang="tr-TR" sz="1800" b="1" dirty="0" smtClean="0">
                <a:solidFill>
                  <a:srgbClr val="0000FF"/>
                </a:solidFill>
                <a:latin typeface="Calibri" pitchFamily="34" charset="0"/>
              </a:rPr>
              <a:t>bu </a:t>
            </a:r>
            <a:r>
              <a:rPr lang="tr-TR" sz="1800" b="1" dirty="0" err="1" smtClean="0">
                <a:solidFill>
                  <a:srgbClr val="0000FF"/>
                </a:solidFill>
                <a:latin typeface="Calibri" pitchFamily="34" charset="0"/>
              </a:rPr>
              <a:t>dikmele</a:t>
            </a:r>
            <a:r>
              <a:rPr lang="tr-TR" sz="1800" b="1" dirty="0" smtClean="0">
                <a:solidFill>
                  <a:srgbClr val="0000FF"/>
                </a:solidFill>
                <a:latin typeface="Calibri" pitchFamily="34" charset="0"/>
              </a:rPr>
              <a:t>-</a:t>
            </a:r>
            <a:endParaRPr lang="tr-TR" sz="1800" dirty="0">
              <a:latin typeface="Calibri" pitchFamily="34" charset="0"/>
            </a:endParaRPr>
          </a:p>
        </p:txBody>
      </p:sp>
      <p:sp>
        <p:nvSpPr>
          <p:cNvPr id="16420" name="Text Box 36"/>
          <p:cNvSpPr txBox="1">
            <a:spLocks noChangeArrowheads="1"/>
          </p:cNvSpPr>
          <p:nvPr/>
        </p:nvSpPr>
        <p:spPr bwMode="auto">
          <a:xfrm>
            <a:off x="158750" y="5816600"/>
            <a:ext cx="2828925" cy="366713"/>
          </a:xfrm>
          <a:prstGeom prst="rect">
            <a:avLst/>
          </a:prstGeom>
          <a:noFill/>
          <a:ln w="9525">
            <a:noFill/>
            <a:miter lim="800000"/>
            <a:headEnd/>
            <a:tailEnd/>
          </a:ln>
        </p:spPr>
        <p:txBody>
          <a:bodyPr>
            <a:spAutoFit/>
          </a:bodyPr>
          <a:lstStyle/>
          <a:p>
            <a:pPr>
              <a:spcBef>
                <a:spcPct val="50000"/>
              </a:spcBef>
            </a:pPr>
            <a:r>
              <a:rPr lang="tr-TR" sz="1800" b="1" dirty="0" err="1" smtClean="0">
                <a:solidFill>
                  <a:srgbClr val="0000FF"/>
                </a:solidFill>
                <a:latin typeface="Calibri" pitchFamily="34" charset="0"/>
              </a:rPr>
              <a:t>rin</a:t>
            </a:r>
            <a:r>
              <a:rPr lang="tr-TR" sz="1800" b="1" dirty="0" smtClean="0">
                <a:solidFill>
                  <a:srgbClr val="0000FF"/>
                </a:solidFill>
                <a:latin typeface="Calibri" pitchFamily="34" charset="0"/>
              </a:rPr>
              <a:t>  </a:t>
            </a:r>
            <a:r>
              <a:rPr lang="tr-TR" sz="1800" b="1" dirty="0">
                <a:solidFill>
                  <a:srgbClr val="0000FF"/>
                </a:solidFill>
                <a:latin typeface="Calibri" pitchFamily="34" charset="0"/>
              </a:rPr>
              <a:t>kesim noktası, </a:t>
            </a:r>
          </a:p>
        </p:txBody>
      </p:sp>
      <p:sp>
        <p:nvSpPr>
          <p:cNvPr id="16421" name="Text Box 37"/>
          <p:cNvSpPr txBox="1">
            <a:spLocks noChangeArrowheads="1"/>
          </p:cNvSpPr>
          <p:nvPr/>
        </p:nvSpPr>
        <p:spPr bwMode="auto">
          <a:xfrm>
            <a:off x="1852164" y="5816600"/>
            <a:ext cx="6413500" cy="366713"/>
          </a:xfrm>
          <a:prstGeom prst="rect">
            <a:avLst/>
          </a:prstGeom>
          <a:noFill/>
          <a:ln w="9525">
            <a:noFill/>
            <a:miter lim="800000"/>
            <a:headEnd/>
            <a:tailEnd/>
          </a:ln>
        </p:spPr>
        <p:txBody>
          <a:bodyPr>
            <a:spAutoFit/>
          </a:bodyPr>
          <a:lstStyle/>
          <a:p>
            <a:pPr>
              <a:spcBef>
                <a:spcPct val="50000"/>
              </a:spcBef>
            </a:pPr>
            <a:r>
              <a:rPr lang="tr-TR" sz="1800" b="1" dirty="0">
                <a:solidFill>
                  <a:srgbClr val="0000FF"/>
                </a:solidFill>
                <a:latin typeface="Calibri" pitchFamily="34" charset="0"/>
              </a:rPr>
              <a:t>  apsisi   </a:t>
            </a:r>
            <a:r>
              <a:rPr lang="tr-TR" sz="1800" i="1" dirty="0">
                <a:solidFill>
                  <a:srgbClr val="FF66FF"/>
                </a:solidFill>
                <a:latin typeface="Calibri" pitchFamily="34" charset="0"/>
              </a:rPr>
              <a:t>a</a:t>
            </a:r>
            <a:r>
              <a:rPr lang="tr-TR" sz="1800" b="1" dirty="0">
                <a:solidFill>
                  <a:srgbClr val="0000FF"/>
                </a:solidFill>
                <a:latin typeface="Calibri" pitchFamily="34" charset="0"/>
              </a:rPr>
              <a:t>  ve ordinatı </a:t>
            </a:r>
            <a:r>
              <a:rPr lang="tr-TR" sz="1800" b="1" dirty="0">
                <a:solidFill>
                  <a:srgbClr val="FF66FF"/>
                </a:solidFill>
                <a:latin typeface="Calibri" pitchFamily="34" charset="0"/>
              </a:rPr>
              <a:t> </a:t>
            </a:r>
            <a:r>
              <a:rPr lang="tr-TR" sz="1800" i="1" dirty="0">
                <a:solidFill>
                  <a:srgbClr val="FF66FF"/>
                </a:solidFill>
                <a:latin typeface="Calibri" pitchFamily="34" charset="0"/>
              </a:rPr>
              <a:t>b</a:t>
            </a:r>
            <a:r>
              <a:rPr lang="tr-TR" sz="1800" b="1" dirty="0">
                <a:solidFill>
                  <a:srgbClr val="0000FF"/>
                </a:solidFill>
                <a:latin typeface="Calibri" pitchFamily="34" charset="0"/>
              </a:rPr>
              <a:t>  olan noktadır.</a:t>
            </a:r>
            <a:endParaRPr lang="en-AU" sz="1800" b="1" dirty="0">
              <a:solidFill>
                <a:srgbClr val="0000FF"/>
              </a:solidFill>
              <a:latin typeface="Calibri" pitchFamily="34" charset="0"/>
            </a:endParaRPr>
          </a:p>
        </p:txBody>
      </p:sp>
      <p:sp>
        <p:nvSpPr>
          <p:cNvPr id="16423" name="Oval 39"/>
          <p:cNvSpPr>
            <a:spLocks noChangeArrowheads="1"/>
          </p:cNvSpPr>
          <p:nvPr/>
        </p:nvSpPr>
        <p:spPr bwMode="auto">
          <a:xfrm>
            <a:off x="4514850" y="4117975"/>
            <a:ext cx="76200" cy="76200"/>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16424" name="Oval 40"/>
          <p:cNvSpPr>
            <a:spLocks noChangeArrowheads="1"/>
          </p:cNvSpPr>
          <p:nvPr/>
        </p:nvSpPr>
        <p:spPr bwMode="auto">
          <a:xfrm>
            <a:off x="2911475" y="2959100"/>
            <a:ext cx="76200" cy="76200"/>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100000"/>
                                  </p:iterate>
                                  <p:childTnLst>
                                    <p:set>
                                      <p:cBhvr>
                                        <p:cTn id="6" dur="1" fill="hold">
                                          <p:stCondLst>
                                            <p:cond delay="0"/>
                                          </p:stCondLst>
                                        </p:cTn>
                                        <p:tgtEl>
                                          <p:spTgt spid="16386"/>
                                        </p:tgtEl>
                                        <p:attrNameLst>
                                          <p:attrName>style.visibility</p:attrName>
                                        </p:attrNameLst>
                                      </p:cBhvr>
                                      <p:to>
                                        <p:strVal val="visible"/>
                                      </p:to>
                                    </p:set>
                                    <p:animEffect transition="in" filter="strips(upRight)">
                                      <p:cBhvr>
                                        <p:cTn id="7" dur="3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wipe(left)">
                                      <p:cBhvr>
                                        <p:cTn id="12" dur="500"/>
                                        <p:tgtEl>
                                          <p:spTgt spid="1638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638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6390"/>
                                        </p:tgtEl>
                                        <p:attrNameLst>
                                          <p:attrName>style.visibility</p:attrName>
                                        </p:attrNameLst>
                                      </p:cBhvr>
                                      <p:to>
                                        <p:strVal val="visible"/>
                                      </p:to>
                                    </p:set>
                                    <p:animEffect transition="in" filter="wipe(down)">
                                      <p:cBhvr>
                                        <p:cTn id="21" dur="500"/>
                                        <p:tgtEl>
                                          <p:spTgt spid="16390"/>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638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499"/>
                                          </p:stCondLst>
                                        </p:cTn>
                                        <p:tgtEl>
                                          <p:spTgt spid="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8" presetClass="entr" presetSubtype="3" fill="hold" grpId="0" nodeType="clickEffect">
                                  <p:stCondLst>
                                    <p:cond delay="0"/>
                                  </p:stCondLst>
                                  <p:iterate type="wd">
                                    <p:tmPct val="100000"/>
                                  </p:iterate>
                                  <p:childTnLst>
                                    <p:set>
                                      <p:cBhvr>
                                        <p:cTn id="33" dur="1" fill="hold">
                                          <p:stCondLst>
                                            <p:cond delay="0"/>
                                          </p:stCondLst>
                                        </p:cTn>
                                        <p:tgtEl>
                                          <p:spTgt spid="16418"/>
                                        </p:tgtEl>
                                        <p:attrNameLst>
                                          <p:attrName>style.visibility</p:attrName>
                                        </p:attrNameLst>
                                      </p:cBhvr>
                                      <p:to>
                                        <p:strVal val="visible"/>
                                      </p:to>
                                    </p:set>
                                    <p:animEffect transition="in" filter="strips(upRight)">
                                      <p:cBhvr>
                                        <p:cTn id="34" dur="300"/>
                                        <p:tgtEl>
                                          <p:spTgt spid="1641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64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639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640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64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8" presetClass="entr" presetSubtype="3" fill="hold" grpId="0" nodeType="clickEffect">
                                  <p:stCondLst>
                                    <p:cond delay="0"/>
                                  </p:stCondLst>
                                  <p:iterate type="wd">
                                    <p:tmPct val="100000"/>
                                  </p:iterate>
                                  <p:childTnLst>
                                    <p:set>
                                      <p:cBhvr>
                                        <p:cTn id="54" dur="1" fill="hold">
                                          <p:stCondLst>
                                            <p:cond delay="0"/>
                                          </p:stCondLst>
                                        </p:cTn>
                                        <p:tgtEl>
                                          <p:spTgt spid="16419"/>
                                        </p:tgtEl>
                                        <p:attrNameLst>
                                          <p:attrName>style.visibility</p:attrName>
                                        </p:attrNameLst>
                                      </p:cBhvr>
                                      <p:to>
                                        <p:strVal val="visible"/>
                                      </p:to>
                                    </p:set>
                                    <p:animEffect transition="in" filter="strips(upRight)">
                                      <p:cBhvr>
                                        <p:cTn id="55" dur="300"/>
                                        <p:tgtEl>
                                          <p:spTgt spid="16419"/>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3" fill="hold" grpId="0" nodeType="clickEffect">
                                  <p:stCondLst>
                                    <p:cond delay="0"/>
                                  </p:stCondLst>
                                  <p:iterate type="wd">
                                    <p:tmPct val="100000"/>
                                  </p:iterate>
                                  <p:childTnLst>
                                    <p:set>
                                      <p:cBhvr>
                                        <p:cTn id="59" dur="1" fill="hold">
                                          <p:stCondLst>
                                            <p:cond delay="0"/>
                                          </p:stCondLst>
                                        </p:cTn>
                                        <p:tgtEl>
                                          <p:spTgt spid="16420"/>
                                        </p:tgtEl>
                                        <p:attrNameLst>
                                          <p:attrName>style.visibility</p:attrName>
                                        </p:attrNameLst>
                                      </p:cBhvr>
                                      <p:to>
                                        <p:strVal val="visible"/>
                                      </p:to>
                                    </p:set>
                                    <p:animEffect transition="in" filter="strips(upRight)">
                                      <p:cBhvr>
                                        <p:cTn id="60" dur="300"/>
                                        <p:tgtEl>
                                          <p:spTgt spid="1642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6393"/>
                                        </p:tgtEl>
                                        <p:attrNameLst>
                                          <p:attrName>style.visibility</p:attrName>
                                        </p:attrNameLst>
                                      </p:cBhvr>
                                      <p:to>
                                        <p:strVal val="visible"/>
                                      </p:to>
                                    </p:set>
                                    <p:animEffect transition="in" filter="wipe(down)">
                                      <p:cBhvr>
                                        <p:cTn id="65" dur="500"/>
                                        <p:tgtEl>
                                          <p:spTgt spid="1639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16394"/>
                                        </p:tgtEl>
                                        <p:attrNameLst>
                                          <p:attrName>style.visibility</p:attrName>
                                        </p:attrNameLst>
                                      </p:cBhvr>
                                      <p:to>
                                        <p:strVal val="visible"/>
                                      </p:to>
                                    </p:set>
                                    <p:animEffect transition="in" filter="wipe(left)">
                                      <p:cBhvr>
                                        <p:cTn id="70" dur="500"/>
                                        <p:tgtEl>
                                          <p:spTgt spid="16394"/>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1639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6421"/>
                                        </p:tgtEl>
                                        <p:attrNameLst>
                                          <p:attrName>style.visibility</p:attrName>
                                        </p:attrNameLst>
                                      </p:cBhvr>
                                      <p:to>
                                        <p:strVal val="visible"/>
                                      </p:to>
                                    </p:set>
                                    <p:animEffect transition="in" filter="wipe(left)">
                                      <p:cBhvr>
                                        <p:cTn id="79" dur="500"/>
                                        <p:tgtEl>
                                          <p:spTgt spid="16421"/>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499"/>
                                          </p:stCondLst>
                                        </p:cTn>
                                        <p:tgtEl>
                                          <p:spTgt spid="16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animBg="1"/>
      <p:bldP spid="16388" grpId="0" autoUpdateAnimBg="0"/>
      <p:bldP spid="16389" grpId="0" autoUpdateAnimBg="0"/>
      <p:bldP spid="16390" grpId="0" animBg="1"/>
      <p:bldP spid="16391" grpId="0" animBg="1"/>
      <p:bldP spid="16393" grpId="0" animBg="1"/>
      <p:bldP spid="16394" grpId="0" animBg="1"/>
      <p:bldP spid="16399" grpId="0" autoUpdateAnimBg="0"/>
      <p:bldP spid="16400" grpId="0" autoUpdateAnimBg="0"/>
      <p:bldP spid="16403" grpId="0" autoUpdateAnimBg="0"/>
      <p:bldP spid="16418" grpId="0" autoUpdateAnimBg="0"/>
      <p:bldP spid="16419" grpId="0" autoUpdateAnimBg="0"/>
      <p:bldP spid="16420" grpId="0" autoUpdateAnimBg="0"/>
      <p:bldP spid="16421" grpId="0" autoUpdateAnimBg="0"/>
      <p:bldP spid="16423" grpId="0" animBg="1"/>
      <p:bldP spid="164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7150" y="195263"/>
            <a:ext cx="8858250" cy="915987"/>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Bundan böyle Kartezyen koordinat sistemi seçilmiş bir düzlemde bir noktayı o noktaya karşılık gelen sıralı reel sayı ikilisi ile özdeşleyeceğiz; yani,  </a:t>
            </a:r>
            <a:r>
              <a:rPr lang="tr-TR" sz="1800">
                <a:solidFill>
                  <a:srgbClr val="FF66FF"/>
                </a:solidFill>
                <a:latin typeface="Calibri" pitchFamily="34" charset="0"/>
              </a:rPr>
              <a:t>(</a:t>
            </a:r>
            <a:r>
              <a:rPr lang="tr-TR" sz="1800" i="1">
                <a:solidFill>
                  <a:srgbClr val="FF66FF"/>
                </a:solidFill>
                <a:latin typeface="Calibri" pitchFamily="34" charset="0"/>
              </a:rPr>
              <a:t>a,b</a:t>
            </a:r>
            <a:r>
              <a:rPr lang="tr-TR" sz="1800">
                <a:solidFill>
                  <a:srgbClr val="FF66FF"/>
                </a:solidFill>
                <a:latin typeface="Calibri" pitchFamily="34" charset="0"/>
              </a:rPr>
              <a:t>)  </a:t>
            </a:r>
            <a:r>
              <a:rPr lang="tr-TR" sz="1800" b="1">
                <a:solidFill>
                  <a:srgbClr val="FF66FF"/>
                </a:solidFill>
                <a:latin typeface="Calibri" pitchFamily="34" charset="0"/>
              </a:rPr>
              <a:t>noktası denince,  apsisi  </a:t>
            </a:r>
            <a:r>
              <a:rPr lang="tr-TR" sz="1800" i="1">
                <a:solidFill>
                  <a:srgbClr val="FF66FF"/>
                </a:solidFill>
                <a:latin typeface="Calibri" pitchFamily="34" charset="0"/>
              </a:rPr>
              <a:t>a</a:t>
            </a:r>
            <a:r>
              <a:rPr lang="tr-TR" sz="1800" b="1">
                <a:solidFill>
                  <a:srgbClr val="FF66FF"/>
                </a:solidFill>
                <a:latin typeface="Calibri" pitchFamily="34" charset="0"/>
              </a:rPr>
              <a:t>  ve ordinatı  </a:t>
            </a:r>
            <a:r>
              <a:rPr lang="tr-TR" sz="1800" i="1">
                <a:solidFill>
                  <a:srgbClr val="FF66FF"/>
                </a:solidFill>
                <a:latin typeface="Calibri" pitchFamily="34" charset="0"/>
              </a:rPr>
              <a:t>b</a:t>
            </a:r>
            <a:r>
              <a:rPr lang="tr-TR" sz="1800" b="1">
                <a:solidFill>
                  <a:srgbClr val="FF66FF"/>
                </a:solidFill>
                <a:latin typeface="Calibri" pitchFamily="34" charset="0"/>
              </a:rPr>
              <a:t>  olan noktayı anlayacağız.</a:t>
            </a:r>
            <a:endParaRPr lang="tr-TR" sz="1800" b="1">
              <a:solidFill>
                <a:srgbClr val="0000FF"/>
              </a:solidFill>
              <a:latin typeface="Calibri" pitchFamily="34" charset="0"/>
            </a:endParaRPr>
          </a:p>
        </p:txBody>
      </p:sp>
      <p:grpSp>
        <p:nvGrpSpPr>
          <p:cNvPr id="2" name="Group 19"/>
          <p:cNvGrpSpPr>
            <a:grpSpLocks/>
          </p:cNvGrpSpPr>
          <p:nvPr/>
        </p:nvGrpSpPr>
        <p:grpSpPr bwMode="auto">
          <a:xfrm>
            <a:off x="3305175" y="1481138"/>
            <a:ext cx="5105400" cy="4267200"/>
            <a:chOff x="2064" y="1248"/>
            <a:chExt cx="3216" cy="2688"/>
          </a:xfrm>
        </p:grpSpPr>
        <p:sp>
          <p:nvSpPr>
            <p:cNvPr id="28702" name="Line 3"/>
            <p:cNvSpPr>
              <a:spLocks noChangeShapeType="1"/>
            </p:cNvSpPr>
            <p:nvPr/>
          </p:nvSpPr>
          <p:spPr bwMode="auto">
            <a:xfrm flipV="1">
              <a:off x="2064" y="2640"/>
              <a:ext cx="3024" cy="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28703" name="Text Box 4"/>
            <p:cNvSpPr txBox="1">
              <a:spLocks noChangeArrowheads="1"/>
            </p:cNvSpPr>
            <p:nvPr/>
          </p:nvSpPr>
          <p:spPr bwMode="auto">
            <a:xfrm>
              <a:off x="5040" y="2582"/>
              <a:ext cx="240" cy="231"/>
            </a:xfrm>
            <a:prstGeom prst="rect">
              <a:avLst/>
            </a:prstGeom>
            <a:noFill/>
            <a:ln w="9525">
              <a:noFill/>
              <a:miter lim="800000"/>
              <a:headEnd/>
              <a:tailEnd/>
            </a:ln>
          </p:spPr>
          <p:txBody>
            <a:bodyPr>
              <a:spAutoFit/>
            </a:bodyPr>
            <a:lstStyle/>
            <a:p>
              <a:pPr>
                <a:spcBef>
                  <a:spcPct val="50000"/>
                </a:spcBef>
              </a:pPr>
              <a:r>
                <a:rPr lang="en-AU" sz="1800" i="1">
                  <a:latin typeface="Calibri" pitchFamily="34" charset="0"/>
                </a:rPr>
                <a:t>x</a:t>
              </a:r>
            </a:p>
          </p:txBody>
        </p:sp>
        <p:sp>
          <p:nvSpPr>
            <p:cNvPr id="28704" name="Text Box 5"/>
            <p:cNvSpPr txBox="1">
              <a:spLocks noChangeArrowheads="1"/>
            </p:cNvSpPr>
            <p:nvPr/>
          </p:nvSpPr>
          <p:spPr bwMode="auto">
            <a:xfrm>
              <a:off x="3618" y="1248"/>
              <a:ext cx="318" cy="231"/>
            </a:xfrm>
            <a:prstGeom prst="rect">
              <a:avLst/>
            </a:prstGeom>
            <a:noFill/>
            <a:ln w="9525">
              <a:noFill/>
              <a:miter lim="800000"/>
              <a:headEnd/>
              <a:tailEnd/>
            </a:ln>
          </p:spPr>
          <p:txBody>
            <a:bodyPr>
              <a:spAutoFit/>
            </a:bodyPr>
            <a:lstStyle/>
            <a:p>
              <a:pPr>
                <a:spcBef>
                  <a:spcPct val="50000"/>
                </a:spcBef>
              </a:pPr>
              <a:r>
                <a:rPr lang="en-AU" sz="1800" i="1">
                  <a:latin typeface="Calibri" pitchFamily="34" charset="0"/>
                </a:rPr>
                <a:t>y</a:t>
              </a:r>
            </a:p>
          </p:txBody>
        </p:sp>
        <p:sp>
          <p:nvSpPr>
            <p:cNvPr id="28705" name="Line 6"/>
            <p:cNvSpPr>
              <a:spLocks noChangeShapeType="1"/>
            </p:cNvSpPr>
            <p:nvPr/>
          </p:nvSpPr>
          <p:spPr bwMode="auto">
            <a:xfrm flipV="1">
              <a:off x="3552" y="1392"/>
              <a:ext cx="0" cy="2544"/>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grpSp>
          <p:nvGrpSpPr>
            <p:cNvPr id="28706" name="Group 7"/>
            <p:cNvGrpSpPr>
              <a:grpSpLocks/>
            </p:cNvGrpSpPr>
            <p:nvPr/>
          </p:nvGrpSpPr>
          <p:grpSpPr bwMode="auto">
            <a:xfrm>
              <a:off x="3177" y="2618"/>
              <a:ext cx="432" cy="247"/>
              <a:chOff x="1296" y="2182"/>
              <a:chExt cx="432" cy="247"/>
            </a:xfrm>
          </p:grpSpPr>
          <p:sp>
            <p:nvSpPr>
              <p:cNvPr id="28716" name="Oval 8"/>
              <p:cNvSpPr>
                <a:spLocks noChangeArrowheads="1"/>
              </p:cNvSpPr>
              <p:nvPr/>
            </p:nvSpPr>
            <p:spPr bwMode="auto">
              <a:xfrm flipH="1" flipV="1">
                <a:off x="1655" y="2182"/>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28717" name="Text Box 9"/>
              <p:cNvSpPr txBox="1">
                <a:spLocks noChangeArrowheads="1"/>
              </p:cNvSpPr>
              <p:nvPr/>
            </p:nvSpPr>
            <p:spPr bwMode="auto">
              <a:xfrm>
                <a:off x="1296" y="2198"/>
                <a:ext cx="432" cy="231"/>
              </a:xfrm>
              <a:prstGeom prst="rect">
                <a:avLst/>
              </a:prstGeom>
              <a:noFill/>
              <a:ln w="9525">
                <a:noFill/>
                <a:miter lim="800000"/>
                <a:headEnd/>
                <a:tailEnd/>
              </a:ln>
            </p:spPr>
            <p:txBody>
              <a:bodyPr>
                <a:spAutoFit/>
              </a:bodyPr>
              <a:lstStyle/>
              <a:p>
                <a:pPr>
                  <a:spcBef>
                    <a:spcPct val="50000"/>
                  </a:spcBef>
                </a:pPr>
                <a:r>
                  <a:rPr lang="tr-TR" sz="1800">
                    <a:solidFill>
                      <a:srgbClr val="FF66FF"/>
                    </a:solidFill>
                    <a:latin typeface="Calibri" pitchFamily="34" charset="0"/>
                  </a:rPr>
                  <a:t>(0,0)</a:t>
                </a:r>
                <a:endParaRPr lang="en-AU" sz="1800">
                  <a:solidFill>
                    <a:srgbClr val="FF66FF"/>
                  </a:solidFill>
                  <a:latin typeface="Calibri" pitchFamily="34" charset="0"/>
                </a:endParaRPr>
              </a:p>
            </p:txBody>
          </p:sp>
        </p:grpSp>
        <p:grpSp>
          <p:nvGrpSpPr>
            <p:cNvPr id="28707" name="Group 10"/>
            <p:cNvGrpSpPr>
              <a:grpSpLocks/>
            </p:cNvGrpSpPr>
            <p:nvPr/>
          </p:nvGrpSpPr>
          <p:grpSpPr bwMode="auto">
            <a:xfrm>
              <a:off x="3849" y="2622"/>
              <a:ext cx="432" cy="253"/>
              <a:chOff x="1968" y="2186"/>
              <a:chExt cx="432" cy="253"/>
            </a:xfrm>
          </p:grpSpPr>
          <p:sp>
            <p:nvSpPr>
              <p:cNvPr id="28714" name="Oval 11"/>
              <p:cNvSpPr>
                <a:spLocks noChangeArrowheads="1"/>
              </p:cNvSpPr>
              <p:nvPr/>
            </p:nvSpPr>
            <p:spPr bwMode="auto">
              <a:xfrm flipH="1">
                <a:off x="1968" y="2186"/>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28715" name="Text Box 12"/>
              <p:cNvSpPr txBox="1">
                <a:spLocks noChangeArrowheads="1"/>
              </p:cNvSpPr>
              <p:nvPr/>
            </p:nvSpPr>
            <p:spPr bwMode="auto">
              <a:xfrm>
                <a:off x="1968" y="2208"/>
                <a:ext cx="432" cy="231"/>
              </a:xfrm>
              <a:prstGeom prst="rect">
                <a:avLst/>
              </a:prstGeom>
              <a:noFill/>
              <a:ln w="9525">
                <a:noFill/>
                <a:miter lim="800000"/>
                <a:headEnd/>
                <a:tailEnd/>
              </a:ln>
            </p:spPr>
            <p:txBody>
              <a:bodyPr>
                <a:spAutoFit/>
              </a:bodyPr>
              <a:lstStyle/>
              <a:p>
                <a:pPr>
                  <a:spcBef>
                    <a:spcPct val="50000"/>
                  </a:spcBef>
                </a:pPr>
                <a:r>
                  <a:rPr lang="tr-TR" sz="1800">
                    <a:solidFill>
                      <a:srgbClr val="FF66FF"/>
                    </a:solidFill>
                    <a:latin typeface="Calibri" pitchFamily="34" charset="0"/>
                  </a:rPr>
                  <a:t>(1,0)</a:t>
                </a:r>
                <a:endParaRPr lang="en-AU" sz="1800">
                  <a:solidFill>
                    <a:srgbClr val="FF66FF"/>
                  </a:solidFill>
                  <a:latin typeface="Calibri" pitchFamily="34" charset="0"/>
                </a:endParaRPr>
              </a:p>
            </p:txBody>
          </p:sp>
        </p:grpSp>
        <p:grpSp>
          <p:nvGrpSpPr>
            <p:cNvPr id="28708" name="Group 13"/>
            <p:cNvGrpSpPr>
              <a:grpSpLocks/>
            </p:cNvGrpSpPr>
            <p:nvPr/>
          </p:nvGrpSpPr>
          <p:grpSpPr bwMode="auto">
            <a:xfrm>
              <a:off x="3129" y="2212"/>
              <a:ext cx="454" cy="231"/>
              <a:chOff x="1248" y="1776"/>
              <a:chExt cx="454" cy="231"/>
            </a:xfrm>
          </p:grpSpPr>
          <p:sp>
            <p:nvSpPr>
              <p:cNvPr id="28712" name="Oval 14"/>
              <p:cNvSpPr>
                <a:spLocks noChangeArrowheads="1"/>
              </p:cNvSpPr>
              <p:nvPr/>
            </p:nvSpPr>
            <p:spPr bwMode="auto">
              <a:xfrm flipH="1" flipV="1">
                <a:off x="1654" y="1883"/>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28713" name="Text Box 15"/>
              <p:cNvSpPr txBox="1">
                <a:spLocks noChangeArrowheads="1"/>
              </p:cNvSpPr>
              <p:nvPr/>
            </p:nvSpPr>
            <p:spPr bwMode="auto">
              <a:xfrm>
                <a:off x="1248" y="1776"/>
                <a:ext cx="432" cy="231"/>
              </a:xfrm>
              <a:prstGeom prst="rect">
                <a:avLst/>
              </a:prstGeom>
              <a:noFill/>
              <a:ln w="9525">
                <a:noFill/>
                <a:miter lim="800000"/>
                <a:headEnd/>
                <a:tailEnd/>
              </a:ln>
            </p:spPr>
            <p:txBody>
              <a:bodyPr>
                <a:spAutoFit/>
              </a:bodyPr>
              <a:lstStyle/>
              <a:p>
                <a:pPr>
                  <a:spcBef>
                    <a:spcPct val="50000"/>
                  </a:spcBef>
                </a:pPr>
                <a:r>
                  <a:rPr lang="tr-TR" sz="1800">
                    <a:solidFill>
                      <a:srgbClr val="FF66FF"/>
                    </a:solidFill>
                    <a:latin typeface="Calibri" pitchFamily="34" charset="0"/>
                  </a:rPr>
                  <a:t>(0</a:t>
                </a:r>
                <a:r>
                  <a:rPr lang="tr-TR" sz="1800" i="1">
                    <a:solidFill>
                      <a:srgbClr val="FF66FF"/>
                    </a:solidFill>
                    <a:latin typeface="Calibri" pitchFamily="34" charset="0"/>
                  </a:rPr>
                  <a:t>,</a:t>
                </a:r>
                <a:r>
                  <a:rPr lang="tr-TR" sz="1800">
                    <a:solidFill>
                      <a:srgbClr val="FF66FF"/>
                    </a:solidFill>
                    <a:latin typeface="Calibri" pitchFamily="34" charset="0"/>
                  </a:rPr>
                  <a:t>1)</a:t>
                </a:r>
                <a:endParaRPr lang="en-AU" sz="1800">
                  <a:solidFill>
                    <a:srgbClr val="FF66FF"/>
                  </a:solidFill>
                  <a:latin typeface="Calibri" pitchFamily="34" charset="0"/>
                </a:endParaRPr>
              </a:p>
            </p:txBody>
          </p:sp>
        </p:grpSp>
        <p:grpSp>
          <p:nvGrpSpPr>
            <p:cNvPr id="28709" name="Group 16"/>
            <p:cNvGrpSpPr>
              <a:grpSpLocks/>
            </p:cNvGrpSpPr>
            <p:nvPr/>
          </p:nvGrpSpPr>
          <p:grpSpPr bwMode="auto">
            <a:xfrm>
              <a:off x="3849" y="2212"/>
              <a:ext cx="469" cy="231"/>
              <a:chOff x="1968" y="1776"/>
              <a:chExt cx="469" cy="231"/>
            </a:xfrm>
          </p:grpSpPr>
          <p:sp>
            <p:nvSpPr>
              <p:cNvPr id="28710" name="Oval 17"/>
              <p:cNvSpPr>
                <a:spLocks noChangeArrowheads="1"/>
              </p:cNvSpPr>
              <p:nvPr/>
            </p:nvSpPr>
            <p:spPr bwMode="auto">
              <a:xfrm flipH="1" flipV="1">
                <a:off x="1968" y="1883"/>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28711" name="Text Box 18"/>
              <p:cNvSpPr txBox="1">
                <a:spLocks noChangeArrowheads="1"/>
              </p:cNvSpPr>
              <p:nvPr/>
            </p:nvSpPr>
            <p:spPr bwMode="auto">
              <a:xfrm>
                <a:off x="2005" y="1776"/>
                <a:ext cx="432" cy="231"/>
              </a:xfrm>
              <a:prstGeom prst="rect">
                <a:avLst/>
              </a:prstGeom>
              <a:noFill/>
              <a:ln w="9525">
                <a:noFill/>
                <a:miter lim="800000"/>
                <a:headEnd/>
                <a:tailEnd/>
              </a:ln>
            </p:spPr>
            <p:txBody>
              <a:bodyPr>
                <a:spAutoFit/>
              </a:bodyPr>
              <a:lstStyle/>
              <a:p>
                <a:pPr>
                  <a:spcBef>
                    <a:spcPct val="50000"/>
                  </a:spcBef>
                </a:pPr>
                <a:r>
                  <a:rPr lang="tr-TR" sz="1800">
                    <a:solidFill>
                      <a:srgbClr val="FF66FF"/>
                    </a:solidFill>
                    <a:latin typeface="Calibri" pitchFamily="34" charset="0"/>
                  </a:rPr>
                  <a:t>(1</a:t>
                </a:r>
                <a:r>
                  <a:rPr lang="tr-TR" sz="1800" i="1">
                    <a:solidFill>
                      <a:srgbClr val="FF66FF"/>
                    </a:solidFill>
                    <a:latin typeface="Calibri" pitchFamily="34" charset="0"/>
                  </a:rPr>
                  <a:t>,</a:t>
                </a:r>
                <a:r>
                  <a:rPr lang="tr-TR" sz="1800">
                    <a:solidFill>
                      <a:srgbClr val="FF66FF"/>
                    </a:solidFill>
                    <a:latin typeface="Calibri" pitchFamily="34" charset="0"/>
                  </a:rPr>
                  <a:t>1)</a:t>
                </a:r>
                <a:endParaRPr lang="en-AU" sz="1800">
                  <a:solidFill>
                    <a:srgbClr val="FF66FF"/>
                  </a:solidFill>
                  <a:latin typeface="Calibri" pitchFamily="34" charset="0"/>
                </a:endParaRPr>
              </a:p>
            </p:txBody>
          </p:sp>
        </p:grpSp>
      </p:grpSp>
      <p:sp>
        <p:nvSpPr>
          <p:cNvPr id="17428" name="Text Box 20"/>
          <p:cNvSpPr txBox="1">
            <a:spLocks noChangeArrowheads="1"/>
          </p:cNvSpPr>
          <p:nvPr/>
        </p:nvSpPr>
        <p:spPr bwMode="auto">
          <a:xfrm>
            <a:off x="457200" y="2209800"/>
            <a:ext cx="22098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(2,3)  noktası ... </a:t>
            </a:r>
          </a:p>
        </p:txBody>
      </p:sp>
      <p:sp>
        <p:nvSpPr>
          <p:cNvPr id="17429" name="Line 21"/>
          <p:cNvSpPr>
            <a:spLocks noChangeShapeType="1"/>
          </p:cNvSpPr>
          <p:nvPr/>
        </p:nvSpPr>
        <p:spPr bwMode="auto">
          <a:xfrm flipV="1">
            <a:off x="6657975" y="2319338"/>
            <a:ext cx="0" cy="1371600"/>
          </a:xfrm>
          <a:prstGeom prst="line">
            <a:avLst/>
          </a:prstGeom>
          <a:noFill/>
          <a:ln w="9525">
            <a:solidFill>
              <a:schemeClr val="tx1"/>
            </a:solidFill>
            <a:prstDash val="sysDot"/>
            <a:round/>
            <a:headEnd/>
            <a:tailEnd/>
          </a:ln>
        </p:spPr>
        <p:txBody>
          <a:bodyPr wrap="none" anchor="ctr"/>
          <a:lstStyle/>
          <a:p>
            <a:endParaRPr lang="tr-TR">
              <a:latin typeface="Calibri" pitchFamily="34" charset="0"/>
            </a:endParaRPr>
          </a:p>
        </p:txBody>
      </p:sp>
      <p:sp>
        <p:nvSpPr>
          <p:cNvPr id="17430" name="Line 22"/>
          <p:cNvSpPr>
            <a:spLocks noChangeShapeType="1"/>
          </p:cNvSpPr>
          <p:nvPr/>
        </p:nvSpPr>
        <p:spPr bwMode="auto">
          <a:xfrm>
            <a:off x="5667375" y="2319338"/>
            <a:ext cx="990600" cy="0"/>
          </a:xfrm>
          <a:prstGeom prst="line">
            <a:avLst/>
          </a:prstGeom>
          <a:noFill/>
          <a:ln w="9525">
            <a:solidFill>
              <a:schemeClr val="tx1"/>
            </a:solidFill>
            <a:prstDash val="sysDot"/>
            <a:round/>
            <a:headEnd/>
            <a:tailEnd/>
          </a:ln>
        </p:spPr>
        <p:txBody>
          <a:bodyPr wrap="none" anchor="ctr"/>
          <a:lstStyle/>
          <a:p>
            <a:endParaRPr lang="tr-TR">
              <a:latin typeface="Calibri" pitchFamily="34" charset="0"/>
            </a:endParaRPr>
          </a:p>
        </p:txBody>
      </p:sp>
      <p:sp>
        <p:nvSpPr>
          <p:cNvPr id="17431" name="Oval 23"/>
          <p:cNvSpPr>
            <a:spLocks noChangeArrowheads="1"/>
          </p:cNvSpPr>
          <p:nvPr/>
        </p:nvSpPr>
        <p:spPr bwMode="auto">
          <a:xfrm>
            <a:off x="6623050" y="2287588"/>
            <a:ext cx="76200" cy="76200"/>
          </a:xfrm>
          <a:prstGeom prst="ellipse">
            <a:avLst/>
          </a:prstGeom>
          <a:solidFill>
            <a:schemeClr val="tx1"/>
          </a:solidFill>
          <a:ln w="9525">
            <a:solidFill>
              <a:schemeClr val="tx1"/>
            </a:solidFill>
            <a:round/>
            <a:headEnd/>
            <a:tailEnd/>
          </a:ln>
        </p:spPr>
        <p:txBody>
          <a:bodyPr wrap="none" anchor="ctr"/>
          <a:lstStyle/>
          <a:p>
            <a:endParaRPr lang="tr-TR">
              <a:latin typeface="Calibri" pitchFamily="34" charset="0"/>
            </a:endParaRPr>
          </a:p>
        </p:txBody>
      </p:sp>
      <p:sp>
        <p:nvSpPr>
          <p:cNvPr id="17432" name="Text Box 24"/>
          <p:cNvSpPr txBox="1">
            <a:spLocks noChangeArrowheads="1"/>
          </p:cNvSpPr>
          <p:nvPr/>
        </p:nvSpPr>
        <p:spPr bwMode="auto">
          <a:xfrm>
            <a:off x="6657975" y="2227263"/>
            <a:ext cx="685800" cy="366712"/>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(2,3)</a:t>
            </a:r>
          </a:p>
        </p:txBody>
      </p:sp>
      <p:sp>
        <p:nvSpPr>
          <p:cNvPr id="17436" name="Line 28"/>
          <p:cNvSpPr>
            <a:spLocks noChangeShapeType="1"/>
          </p:cNvSpPr>
          <p:nvPr/>
        </p:nvSpPr>
        <p:spPr bwMode="auto">
          <a:xfrm flipV="1">
            <a:off x="4657725" y="2319338"/>
            <a:ext cx="0" cy="1371600"/>
          </a:xfrm>
          <a:prstGeom prst="line">
            <a:avLst/>
          </a:prstGeom>
          <a:noFill/>
          <a:ln w="9525">
            <a:solidFill>
              <a:schemeClr val="tx1"/>
            </a:solidFill>
            <a:prstDash val="sysDot"/>
            <a:round/>
            <a:headEnd/>
            <a:tailEnd/>
          </a:ln>
        </p:spPr>
        <p:txBody>
          <a:bodyPr wrap="none" anchor="ctr"/>
          <a:lstStyle/>
          <a:p>
            <a:endParaRPr lang="tr-TR">
              <a:latin typeface="Calibri" pitchFamily="34" charset="0"/>
            </a:endParaRPr>
          </a:p>
        </p:txBody>
      </p:sp>
      <p:sp>
        <p:nvSpPr>
          <p:cNvPr id="17437" name="Line 29"/>
          <p:cNvSpPr>
            <a:spLocks noChangeShapeType="1"/>
          </p:cNvSpPr>
          <p:nvPr/>
        </p:nvSpPr>
        <p:spPr bwMode="auto">
          <a:xfrm>
            <a:off x="4657725" y="2319338"/>
            <a:ext cx="990600" cy="0"/>
          </a:xfrm>
          <a:prstGeom prst="line">
            <a:avLst/>
          </a:prstGeom>
          <a:noFill/>
          <a:ln w="9525">
            <a:solidFill>
              <a:schemeClr val="tx1"/>
            </a:solidFill>
            <a:prstDash val="sysDot"/>
            <a:round/>
            <a:headEnd/>
            <a:tailEnd/>
          </a:ln>
        </p:spPr>
        <p:txBody>
          <a:bodyPr wrap="none" anchor="ctr"/>
          <a:lstStyle/>
          <a:p>
            <a:endParaRPr lang="tr-TR">
              <a:latin typeface="Calibri" pitchFamily="34" charset="0"/>
            </a:endParaRPr>
          </a:p>
        </p:txBody>
      </p:sp>
      <p:sp>
        <p:nvSpPr>
          <p:cNvPr id="17438" name="Oval 30"/>
          <p:cNvSpPr>
            <a:spLocks noChangeArrowheads="1"/>
          </p:cNvSpPr>
          <p:nvPr/>
        </p:nvSpPr>
        <p:spPr bwMode="auto">
          <a:xfrm>
            <a:off x="4616450" y="2301875"/>
            <a:ext cx="76200" cy="76200"/>
          </a:xfrm>
          <a:prstGeom prst="ellipse">
            <a:avLst/>
          </a:prstGeom>
          <a:solidFill>
            <a:schemeClr val="tx1"/>
          </a:solidFill>
          <a:ln w="9525">
            <a:solidFill>
              <a:schemeClr val="tx1"/>
            </a:solidFill>
            <a:round/>
            <a:headEnd/>
            <a:tailEnd/>
          </a:ln>
        </p:spPr>
        <p:txBody>
          <a:bodyPr wrap="none" anchor="ctr"/>
          <a:lstStyle/>
          <a:p>
            <a:endParaRPr lang="tr-TR">
              <a:latin typeface="Calibri" pitchFamily="34" charset="0"/>
            </a:endParaRPr>
          </a:p>
        </p:txBody>
      </p:sp>
      <p:sp>
        <p:nvSpPr>
          <p:cNvPr id="17440" name="Text Box 32"/>
          <p:cNvSpPr txBox="1">
            <a:spLocks noChangeArrowheads="1"/>
          </p:cNvSpPr>
          <p:nvPr/>
        </p:nvSpPr>
        <p:spPr bwMode="auto">
          <a:xfrm>
            <a:off x="457200" y="2743200"/>
            <a:ext cx="22098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(-2,3)  noktası ... </a:t>
            </a:r>
          </a:p>
        </p:txBody>
      </p:sp>
      <p:sp>
        <p:nvSpPr>
          <p:cNvPr id="17441" name="Text Box 33"/>
          <p:cNvSpPr txBox="1">
            <a:spLocks noChangeArrowheads="1"/>
          </p:cNvSpPr>
          <p:nvPr/>
        </p:nvSpPr>
        <p:spPr bwMode="auto">
          <a:xfrm>
            <a:off x="3895725" y="2166938"/>
            <a:ext cx="914400" cy="366712"/>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(-2,3)</a:t>
            </a:r>
          </a:p>
        </p:txBody>
      </p:sp>
      <p:sp>
        <p:nvSpPr>
          <p:cNvPr id="17442" name="Text Box 34"/>
          <p:cNvSpPr txBox="1">
            <a:spLocks noChangeArrowheads="1"/>
          </p:cNvSpPr>
          <p:nvPr/>
        </p:nvSpPr>
        <p:spPr bwMode="auto">
          <a:xfrm>
            <a:off x="457200" y="3200400"/>
            <a:ext cx="26670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(-2,-3)  noktası ... </a:t>
            </a:r>
          </a:p>
        </p:txBody>
      </p:sp>
      <p:sp>
        <p:nvSpPr>
          <p:cNvPr id="17443" name="Line 35"/>
          <p:cNvSpPr>
            <a:spLocks noChangeShapeType="1"/>
          </p:cNvSpPr>
          <p:nvPr/>
        </p:nvSpPr>
        <p:spPr bwMode="auto">
          <a:xfrm>
            <a:off x="4641850" y="3749675"/>
            <a:ext cx="0" cy="1371600"/>
          </a:xfrm>
          <a:prstGeom prst="line">
            <a:avLst/>
          </a:prstGeom>
          <a:noFill/>
          <a:ln w="9525">
            <a:solidFill>
              <a:schemeClr val="tx1"/>
            </a:solidFill>
            <a:prstDash val="sysDot"/>
            <a:round/>
            <a:headEnd/>
            <a:tailEnd/>
          </a:ln>
        </p:spPr>
        <p:txBody>
          <a:bodyPr wrap="none" anchor="ctr"/>
          <a:lstStyle/>
          <a:p>
            <a:endParaRPr lang="tr-TR">
              <a:latin typeface="Calibri" pitchFamily="34" charset="0"/>
            </a:endParaRPr>
          </a:p>
        </p:txBody>
      </p:sp>
      <p:sp>
        <p:nvSpPr>
          <p:cNvPr id="17444" name="Line 36"/>
          <p:cNvSpPr>
            <a:spLocks noChangeShapeType="1"/>
          </p:cNvSpPr>
          <p:nvPr/>
        </p:nvSpPr>
        <p:spPr bwMode="auto">
          <a:xfrm>
            <a:off x="4729163" y="5103813"/>
            <a:ext cx="914400" cy="0"/>
          </a:xfrm>
          <a:prstGeom prst="line">
            <a:avLst/>
          </a:prstGeom>
          <a:noFill/>
          <a:ln w="9525">
            <a:solidFill>
              <a:schemeClr val="tx1"/>
            </a:solidFill>
            <a:prstDash val="sysDot"/>
            <a:round/>
            <a:headEnd/>
            <a:tailEnd/>
          </a:ln>
        </p:spPr>
        <p:txBody>
          <a:bodyPr wrap="none" anchor="ctr"/>
          <a:lstStyle/>
          <a:p>
            <a:endParaRPr lang="tr-TR">
              <a:latin typeface="Calibri" pitchFamily="34" charset="0"/>
            </a:endParaRPr>
          </a:p>
        </p:txBody>
      </p:sp>
      <p:sp>
        <p:nvSpPr>
          <p:cNvPr id="17445" name="Oval 37"/>
          <p:cNvSpPr>
            <a:spLocks noChangeArrowheads="1"/>
          </p:cNvSpPr>
          <p:nvPr/>
        </p:nvSpPr>
        <p:spPr bwMode="auto">
          <a:xfrm flipV="1">
            <a:off x="4600575" y="5062538"/>
            <a:ext cx="76200" cy="76200"/>
          </a:xfrm>
          <a:prstGeom prst="ellipse">
            <a:avLst/>
          </a:prstGeom>
          <a:solidFill>
            <a:schemeClr val="tx1"/>
          </a:solidFill>
          <a:ln w="9525">
            <a:solidFill>
              <a:schemeClr val="tx1"/>
            </a:solidFill>
            <a:round/>
            <a:headEnd/>
            <a:tailEnd/>
          </a:ln>
        </p:spPr>
        <p:txBody>
          <a:bodyPr wrap="none" anchor="ctr"/>
          <a:lstStyle/>
          <a:p>
            <a:endParaRPr lang="tr-TR">
              <a:latin typeface="Calibri" pitchFamily="34" charset="0"/>
            </a:endParaRPr>
          </a:p>
        </p:txBody>
      </p:sp>
      <p:sp>
        <p:nvSpPr>
          <p:cNvPr id="17447" name="Text Box 39"/>
          <p:cNvSpPr txBox="1">
            <a:spLocks noChangeArrowheads="1"/>
          </p:cNvSpPr>
          <p:nvPr/>
        </p:nvSpPr>
        <p:spPr bwMode="auto">
          <a:xfrm>
            <a:off x="3838575" y="4894263"/>
            <a:ext cx="914400" cy="366712"/>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(-2,-3)</a:t>
            </a:r>
          </a:p>
        </p:txBody>
      </p:sp>
      <p:sp>
        <p:nvSpPr>
          <p:cNvPr id="17449" name="Line 41"/>
          <p:cNvSpPr>
            <a:spLocks noChangeShapeType="1"/>
          </p:cNvSpPr>
          <p:nvPr/>
        </p:nvSpPr>
        <p:spPr bwMode="auto">
          <a:xfrm flipH="1">
            <a:off x="6657975" y="3762375"/>
            <a:ext cx="0" cy="1371600"/>
          </a:xfrm>
          <a:prstGeom prst="line">
            <a:avLst/>
          </a:prstGeom>
          <a:noFill/>
          <a:ln w="9525">
            <a:solidFill>
              <a:schemeClr val="tx1"/>
            </a:solidFill>
            <a:prstDash val="sysDot"/>
            <a:round/>
            <a:headEnd/>
            <a:tailEnd/>
          </a:ln>
        </p:spPr>
        <p:txBody>
          <a:bodyPr wrap="none" anchor="ctr"/>
          <a:lstStyle/>
          <a:p>
            <a:endParaRPr lang="tr-TR">
              <a:latin typeface="Calibri" pitchFamily="34" charset="0"/>
            </a:endParaRPr>
          </a:p>
        </p:txBody>
      </p:sp>
      <p:sp>
        <p:nvSpPr>
          <p:cNvPr id="17450" name="Line 42"/>
          <p:cNvSpPr>
            <a:spLocks noChangeShapeType="1"/>
          </p:cNvSpPr>
          <p:nvPr/>
        </p:nvSpPr>
        <p:spPr bwMode="auto">
          <a:xfrm flipH="1">
            <a:off x="5656263" y="5116513"/>
            <a:ext cx="914400" cy="0"/>
          </a:xfrm>
          <a:prstGeom prst="line">
            <a:avLst/>
          </a:prstGeom>
          <a:noFill/>
          <a:ln w="9525">
            <a:solidFill>
              <a:schemeClr val="tx1"/>
            </a:solidFill>
            <a:prstDash val="sysDot"/>
            <a:round/>
            <a:headEnd/>
            <a:tailEnd/>
          </a:ln>
        </p:spPr>
        <p:txBody>
          <a:bodyPr wrap="none" anchor="ctr"/>
          <a:lstStyle/>
          <a:p>
            <a:endParaRPr lang="tr-TR">
              <a:latin typeface="Calibri" pitchFamily="34" charset="0"/>
            </a:endParaRPr>
          </a:p>
        </p:txBody>
      </p:sp>
      <p:sp>
        <p:nvSpPr>
          <p:cNvPr id="17451" name="Oval 43"/>
          <p:cNvSpPr>
            <a:spLocks noChangeArrowheads="1"/>
          </p:cNvSpPr>
          <p:nvPr/>
        </p:nvSpPr>
        <p:spPr bwMode="auto">
          <a:xfrm flipH="1" flipV="1">
            <a:off x="6623050" y="5075238"/>
            <a:ext cx="76200" cy="76200"/>
          </a:xfrm>
          <a:prstGeom prst="ellipse">
            <a:avLst/>
          </a:prstGeom>
          <a:solidFill>
            <a:schemeClr val="tx1"/>
          </a:solidFill>
          <a:ln w="9525">
            <a:solidFill>
              <a:schemeClr val="tx1"/>
            </a:solidFill>
            <a:round/>
            <a:headEnd/>
            <a:tailEnd/>
          </a:ln>
        </p:spPr>
        <p:txBody>
          <a:bodyPr wrap="none" anchor="ctr"/>
          <a:lstStyle/>
          <a:p>
            <a:endParaRPr lang="tr-TR">
              <a:latin typeface="Calibri" pitchFamily="34" charset="0"/>
            </a:endParaRPr>
          </a:p>
        </p:txBody>
      </p:sp>
      <p:sp>
        <p:nvSpPr>
          <p:cNvPr id="17453" name="Text Box 45"/>
          <p:cNvSpPr txBox="1">
            <a:spLocks noChangeArrowheads="1"/>
          </p:cNvSpPr>
          <p:nvPr/>
        </p:nvSpPr>
        <p:spPr bwMode="auto">
          <a:xfrm>
            <a:off x="6675438" y="4933950"/>
            <a:ext cx="9144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(2,-3)</a:t>
            </a:r>
          </a:p>
        </p:txBody>
      </p:sp>
      <p:sp>
        <p:nvSpPr>
          <p:cNvPr id="17454" name="Text Box 46"/>
          <p:cNvSpPr txBox="1">
            <a:spLocks noChangeArrowheads="1"/>
          </p:cNvSpPr>
          <p:nvPr/>
        </p:nvSpPr>
        <p:spPr bwMode="auto">
          <a:xfrm>
            <a:off x="457200" y="3657600"/>
            <a:ext cx="26670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(2,-3)  noktası ... </a:t>
            </a:r>
          </a:p>
        </p:txBody>
      </p:sp>
      <p:sp>
        <p:nvSpPr>
          <p:cNvPr id="17455" name="Text Box 47"/>
          <p:cNvSpPr txBox="1">
            <a:spLocks noChangeArrowheads="1"/>
          </p:cNvSpPr>
          <p:nvPr/>
        </p:nvSpPr>
        <p:spPr bwMode="auto">
          <a:xfrm>
            <a:off x="508000" y="4216400"/>
            <a:ext cx="26670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a:t>
            </a:r>
            <a:r>
              <a:rPr lang="tr-TR" sz="1800">
                <a:latin typeface="Calibri" pitchFamily="34" charset="0"/>
              </a:rPr>
              <a:t>3,0</a:t>
            </a:r>
            <a:r>
              <a:rPr lang="en-AU" sz="1800">
                <a:latin typeface="Calibri" pitchFamily="34" charset="0"/>
              </a:rPr>
              <a:t>)  noktası ... </a:t>
            </a:r>
          </a:p>
        </p:txBody>
      </p:sp>
      <p:sp>
        <p:nvSpPr>
          <p:cNvPr id="17456" name="Oval 48"/>
          <p:cNvSpPr>
            <a:spLocks noChangeArrowheads="1"/>
          </p:cNvSpPr>
          <p:nvPr/>
        </p:nvSpPr>
        <p:spPr bwMode="auto">
          <a:xfrm>
            <a:off x="7105650" y="3659188"/>
            <a:ext cx="76200" cy="76200"/>
          </a:xfrm>
          <a:prstGeom prst="ellipse">
            <a:avLst/>
          </a:prstGeom>
          <a:solidFill>
            <a:schemeClr val="tx1"/>
          </a:solidFill>
          <a:ln w="9525">
            <a:solidFill>
              <a:schemeClr val="tx1"/>
            </a:solidFill>
            <a:round/>
            <a:headEnd/>
            <a:tailEnd/>
          </a:ln>
        </p:spPr>
        <p:txBody>
          <a:bodyPr wrap="none" anchor="ctr"/>
          <a:lstStyle/>
          <a:p>
            <a:endParaRPr lang="tr-TR">
              <a:latin typeface="Calibri" pitchFamily="34" charset="0"/>
            </a:endParaRPr>
          </a:p>
        </p:txBody>
      </p:sp>
      <p:sp>
        <p:nvSpPr>
          <p:cNvPr id="17457" name="Text Box 49"/>
          <p:cNvSpPr txBox="1">
            <a:spLocks noChangeArrowheads="1"/>
          </p:cNvSpPr>
          <p:nvPr/>
        </p:nvSpPr>
        <p:spPr bwMode="auto">
          <a:xfrm>
            <a:off x="7165975" y="3649663"/>
            <a:ext cx="685800" cy="366712"/>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a:t>
            </a:r>
            <a:r>
              <a:rPr lang="tr-TR" sz="1800">
                <a:latin typeface="Calibri" pitchFamily="34" charset="0"/>
              </a:rPr>
              <a:t>3</a:t>
            </a:r>
            <a:r>
              <a:rPr lang="en-AU" sz="1800">
                <a:latin typeface="Calibri" pitchFamily="34" charset="0"/>
              </a:rPr>
              <a:t>,</a:t>
            </a:r>
            <a:r>
              <a:rPr lang="tr-TR" sz="1800">
                <a:latin typeface="Calibri" pitchFamily="34" charset="0"/>
              </a:rPr>
              <a:t>0</a:t>
            </a:r>
            <a:r>
              <a:rPr lang="en-AU" sz="1800">
                <a:latin typeface="Calibri" pitchFamily="34" charset="0"/>
              </a:rPr>
              <a:t>)</a:t>
            </a:r>
          </a:p>
        </p:txBody>
      </p:sp>
      <p:sp>
        <p:nvSpPr>
          <p:cNvPr id="17458" name="Text Box 50"/>
          <p:cNvSpPr txBox="1">
            <a:spLocks noChangeArrowheads="1"/>
          </p:cNvSpPr>
          <p:nvPr/>
        </p:nvSpPr>
        <p:spPr bwMode="auto">
          <a:xfrm>
            <a:off x="457200" y="4800600"/>
            <a:ext cx="2667000" cy="366713"/>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a:t>
            </a:r>
            <a:r>
              <a:rPr lang="tr-TR" sz="1800">
                <a:latin typeface="Calibri" pitchFamily="34" charset="0"/>
              </a:rPr>
              <a:t>0,-1</a:t>
            </a:r>
            <a:r>
              <a:rPr lang="en-AU" sz="1800">
                <a:latin typeface="Calibri" pitchFamily="34" charset="0"/>
              </a:rPr>
              <a:t>)  noktası ... </a:t>
            </a:r>
          </a:p>
        </p:txBody>
      </p:sp>
      <p:sp>
        <p:nvSpPr>
          <p:cNvPr id="17459" name="Oval 51"/>
          <p:cNvSpPr>
            <a:spLocks noChangeArrowheads="1"/>
          </p:cNvSpPr>
          <p:nvPr/>
        </p:nvSpPr>
        <p:spPr bwMode="auto">
          <a:xfrm>
            <a:off x="5621338" y="4130675"/>
            <a:ext cx="76200" cy="76200"/>
          </a:xfrm>
          <a:prstGeom prst="ellipse">
            <a:avLst/>
          </a:prstGeom>
          <a:solidFill>
            <a:schemeClr val="tx1"/>
          </a:solidFill>
          <a:ln w="9525">
            <a:solidFill>
              <a:schemeClr val="tx1"/>
            </a:solidFill>
            <a:round/>
            <a:headEnd/>
            <a:tailEnd/>
          </a:ln>
        </p:spPr>
        <p:txBody>
          <a:bodyPr wrap="none" anchor="ctr"/>
          <a:lstStyle/>
          <a:p>
            <a:endParaRPr lang="tr-TR">
              <a:latin typeface="Calibri" pitchFamily="34" charset="0"/>
            </a:endParaRPr>
          </a:p>
        </p:txBody>
      </p:sp>
      <p:sp>
        <p:nvSpPr>
          <p:cNvPr id="17460" name="Text Box 52"/>
          <p:cNvSpPr txBox="1">
            <a:spLocks noChangeArrowheads="1"/>
          </p:cNvSpPr>
          <p:nvPr/>
        </p:nvSpPr>
        <p:spPr bwMode="auto">
          <a:xfrm>
            <a:off x="4886325" y="3995738"/>
            <a:ext cx="914400" cy="366712"/>
          </a:xfrm>
          <a:prstGeom prst="rect">
            <a:avLst/>
          </a:prstGeom>
          <a:noFill/>
          <a:ln w="9525">
            <a:noFill/>
            <a:miter lim="800000"/>
            <a:headEnd/>
            <a:tailEnd/>
          </a:ln>
        </p:spPr>
        <p:txBody>
          <a:bodyPr>
            <a:spAutoFit/>
          </a:bodyPr>
          <a:lstStyle/>
          <a:p>
            <a:pPr>
              <a:spcBef>
                <a:spcPct val="50000"/>
              </a:spcBef>
            </a:pPr>
            <a:r>
              <a:rPr lang="en-AU" sz="1800">
                <a:latin typeface="Calibri" pitchFamily="34" charset="0"/>
              </a:rPr>
              <a:t>(</a:t>
            </a:r>
            <a:r>
              <a:rPr lang="tr-TR" sz="1800">
                <a:latin typeface="Calibri" pitchFamily="34" charset="0"/>
              </a:rPr>
              <a:t>0</a:t>
            </a:r>
            <a:r>
              <a:rPr lang="en-AU" sz="1800">
                <a:latin typeface="Calibri" pitchFamily="34" charset="0"/>
              </a:rPr>
              <a:t>,</a:t>
            </a:r>
            <a:r>
              <a:rPr lang="tr-TR" sz="1800">
                <a:latin typeface="Calibri" pitchFamily="34" charset="0"/>
              </a:rPr>
              <a:t>-1</a:t>
            </a:r>
            <a:r>
              <a:rPr lang="en-AU" sz="1800">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17410"/>
                                        </p:tgtEl>
                                        <p:attrNameLst>
                                          <p:attrName>style.visibility</p:attrName>
                                        </p:attrNameLst>
                                      </p:cBhvr>
                                      <p:to>
                                        <p:strVal val="visible"/>
                                      </p:to>
                                    </p:set>
                                    <p:animEffect transition="in" filter="wipe(left)">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7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strVal val="2/3*#ppt_w"/>
                                          </p:val>
                                        </p:tav>
                                        <p:tav tm="100000">
                                          <p:val>
                                            <p:strVal val="#ppt_w"/>
                                          </p:val>
                                        </p:tav>
                                      </p:tavLst>
                                    </p:anim>
                                    <p:anim calcmode="lin" valueType="num">
                                      <p:cBhvr>
                                        <p:cTn id="13" dur="500" fill="hold"/>
                                        <p:tgtEl>
                                          <p:spTgt spid="2"/>
                                        </p:tgtEl>
                                        <p:attrNameLst>
                                          <p:attrName>ppt_h</p:attrName>
                                        </p:attrNameLst>
                                      </p:cBhvr>
                                      <p:tavLst>
                                        <p:tav tm="0">
                                          <p:val>
                                            <p:strVal val="2/3*#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3" fill="hold" grpId="0" nodeType="clickEffect">
                                  <p:stCondLst>
                                    <p:cond delay="0"/>
                                  </p:stCondLst>
                                  <p:childTnLst>
                                    <p:set>
                                      <p:cBhvr>
                                        <p:cTn id="17" dur="1" fill="hold">
                                          <p:stCondLst>
                                            <p:cond delay="0"/>
                                          </p:stCondLst>
                                        </p:cTn>
                                        <p:tgtEl>
                                          <p:spTgt spid="17428"/>
                                        </p:tgtEl>
                                        <p:attrNameLst>
                                          <p:attrName>style.visibility</p:attrName>
                                        </p:attrNameLst>
                                      </p:cBhvr>
                                      <p:to>
                                        <p:strVal val="visible"/>
                                      </p:to>
                                    </p:set>
                                    <p:animEffect transition="in" filter="strips(upRight)">
                                      <p:cBhvr>
                                        <p:cTn id="18" dur="500"/>
                                        <p:tgtEl>
                                          <p:spTgt spid="1742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7429"/>
                                        </p:tgtEl>
                                        <p:attrNameLst>
                                          <p:attrName>style.visibility</p:attrName>
                                        </p:attrNameLst>
                                      </p:cBhvr>
                                      <p:to>
                                        <p:strVal val="visible"/>
                                      </p:to>
                                    </p:set>
                                    <p:animEffect transition="in" filter="wipe(down)">
                                      <p:cBhvr>
                                        <p:cTn id="23" dur="500"/>
                                        <p:tgtEl>
                                          <p:spTgt spid="1742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7430"/>
                                        </p:tgtEl>
                                        <p:attrNameLst>
                                          <p:attrName>style.visibility</p:attrName>
                                        </p:attrNameLst>
                                      </p:cBhvr>
                                      <p:to>
                                        <p:strVal val="visible"/>
                                      </p:to>
                                    </p:set>
                                    <p:animEffect transition="in" filter="wipe(left)">
                                      <p:cBhvr>
                                        <p:cTn id="28" dur="500"/>
                                        <p:tgtEl>
                                          <p:spTgt spid="17430"/>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74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17432"/>
                                        </p:tgtEl>
                                        <p:attrNameLst>
                                          <p:attrName>style.visibility</p:attrName>
                                        </p:attrNameLst>
                                      </p:cBhvr>
                                      <p:to>
                                        <p:strVal val="visible"/>
                                      </p:to>
                                    </p:set>
                                    <p:animEffect transition="in" filter="strips(upRight)">
                                      <p:cBhvr>
                                        <p:cTn id="37" dur="500"/>
                                        <p:tgtEl>
                                          <p:spTgt spid="17432"/>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17440"/>
                                        </p:tgtEl>
                                        <p:attrNameLst>
                                          <p:attrName>style.visibility</p:attrName>
                                        </p:attrNameLst>
                                      </p:cBhvr>
                                      <p:to>
                                        <p:strVal val="visible"/>
                                      </p:to>
                                    </p:set>
                                    <p:animEffect transition="in" filter="strips(upRight)">
                                      <p:cBhvr>
                                        <p:cTn id="42" dur="500"/>
                                        <p:tgtEl>
                                          <p:spTgt spid="174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436"/>
                                        </p:tgtEl>
                                        <p:attrNameLst>
                                          <p:attrName>style.visibility</p:attrName>
                                        </p:attrNameLst>
                                      </p:cBhvr>
                                      <p:to>
                                        <p:strVal val="visible"/>
                                      </p:to>
                                    </p:set>
                                    <p:animEffect transition="in" filter="wipe(down)">
                                      <p:cBhvr>
                                        <p:cTn id="47" dur="500"/>
                                        <p:tgtEl>
                                          <p:spTgt spid="1743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7437"/>
                                        </p:tgtEl>
                                        <p:attrNameLst>
                                          <p:attrName>style.visibility</p:attrName>
                                        </p:attrNameLst>
                                      </p:cBhvr>
                                      <p:to>
                                        <p:strVal val="visible"/>
                                      </p:to>
                                    </p:set>
                                    <p:animEffect transition="in" filter="wipe(right)">
                                      <p:cBhvr>
                                        <p:cTn id="52" dur="500"/>
                                        <p:tgtEl>
                                          <p:spTgt spid="17437"/>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1743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8" presetClass="entr" presetSubtype="3" fill="hold" grpId="0" nodeType="clickEffect">
                                  <p:stCondLst>
                                    <p:cond delay="0"/>
                                  </p:stCondLst>
                                  <p:childTnLst>
                                    <p:set>
                                      <p:cBhvr>
                                        <p:cTn id="60" dur="1" fill="hold">
                                          <p:stCondLst>
                                            <p:cond delay="0"/>
                                          </p:stCondLst>
                                        </p:cTn>
                                        <p:tgtEl>
                                          <p:spTgt spid="17441"/>
                                        </p:tgtEl>
                                        <p:attrNameLst>
                                          <p:attrName>style.visibility</p:attrName>
                                        </p:attrNameLst>
                                      </p:cBhvr>
                                      <p:to>
                                        <p:strVal val="visible"/>
                                      </p:to>
                                    </p:set>
                                    <p:animEffect transition="in" filter="strips(upRight)">
                                      <p:cBhvr>
                                        <p:cTn id="61" dur="500"/>
                                        <p:tgtEl>
                                          <p:spTgt spid="17441"/>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3" fill="hold" grpId="0" nodeType="clickEffect">
                                  <p:stCondLst>
                                    <p:cond delay="0"/>
                                  </p:stCondLst>
                                  <p:childTnLst>
                                    <p:set>
                                      <p:cBhvr>
                                        <p:cTn id="65" dur="1" fill="hold">
                                          <p:stCondLst>
                                            <p:cond delay="0"/>
                                          </p:stCondLst>
                                        </p:cTn>
                                        <p:tgtEl>
                                          <p:spTgt spid="17442"/>
                                        </p:tgtEl>
                                        <p:attrNameLst>
                                          <p:attrName>style.visibility</p:attrName>
                                        </p:attrNameLst>
                                      </p:cBhvr>
                                      <p:to>
                                        <p:strVal val="visible"/>
                                      </p:to>
                                    </p:set>
                                    <p:animEffect transition="in" filter="strips(upRight)">
                                      <p:cBhvr>
                                        <p:cTn id="66" dur="500"/>
                                        <p:tgtEl>
                                          <p:spTgt spid="1744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7443"/>
                                        </p:tgtEl>
                                        <p:attrNameLst>
                                          <p:attrName>style.visibility</p:attrName>
                                        </p:attrNameLst>
                                      </p:cBhvr>
                                      <p:to>
                                        <p:strVal val="visible"/>
                                      </p:to>
                                    </p:set>
                                    <p:animEffect transition="in" filter="wipe(up)">
                                      <p:cBhvr>
                                        <p:cTn id="71" dur="500"/>
                                        <p:tgtEl>
                                          <p:spTgt spid="17443"/>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2" fill="hold" grpId="0" nodeType="clickEffect">
                                  <p:stCondLst>
                                    <p:cond delay="0"/>
                                  </p:stCondLst>
                                  <p:childTnLst>
                                    <p:set>
                                      <p:cBhvr>
                                        <p:cTn id="75" dur="1" fill="hold">
                                          <p:stCondLst>
                                            <p:cond delay="0"/>
                                          </p:stCondLst>
                                        </p:cTn>
                                        <p:tgtEl>
                                          <p:spTgt spid="17444"/>
                                        </p:tgtEl>
                                        <p:attrNameLst>
                                          <p:attrName>style.visibility</p:attrName>
                                        </p:attrNameLst>
                                      </p:cBhvr>
                                      <p:to>
                                        <p:strVal val="visible"/>
                                      </p:to>
                                    </p:set>
                                    <p:animEffect transition="in" filter="wipe(right)">
                                      <p:cBhvr>
                                        <p:cTn id="76" dur="500"/>
                                        <p:tgtEl>
                                          <p:spTgt spid="17444"/>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499"/>
                                          </p:stCondLst>
                                        </p:cTn>
                                        <p:tgtEl>
                                          <p:spTgt spid="1744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8" presetClass="entr" presetSubtype="3" fill="hold" grpId="0" nodeType="clickEffect">
                                  <p:stCondLst>
                                    <p:cond delay="0"/>
                                  </p:stCondLst>
                                  <p:childTnLst>
                                    <p:set>
                                      <p:cBhvr>
                                        <p:cTn id="84" dur="1" fill="hold">
                                          <p:stCondLst>
                                            <p:cond delay="0"/>
                                          </p:stCondLst>
                                        </p:cTn>
                                        <p:tgtEl>
                                          <p:spTgt spid="17447"/>
                                        </p:tgtEl>
                                        <p:attrNameLst>
                                          <p:attrName>style.visibility</p:attrName>
                                        </p:attrNameLst>
                                      </p:cBhvr>
                                      <p:to>
                                        <p:strVal val="visible"/>
                                      </p:to>
                                    </p:set>
                                    <p:animEffect transition="in" filter="strips(upRight)">
                                      <p:cBhvr>
                                        <p:cTn id="85" dur="500"/>
                                        <p:tgtEl>
                                          <p:spTgt spid="17447"/>
                                        </p:tgtEl>
                                      </p:cBhvr>
                                    </p:animEffect>
                                  </p:childTnLst>
                                </p:cTn>
                              </p:par>
                            </p:childTnLst>
                          </p:cTn>
                        </p:par>
                      </p:childTnLst>
                    </p:cTn>
                  </p:par>
                  <p:par>
                    <p:cTn id="86" fill="hold">
                      <p:stCondLst>
                        <p:cond delay="indefinite"/>
                      </p:stCondLst>
                      <p:childTnLst>
                        <p:par>
                          <p:cTn id="87" fill="hold">
                            <p:stCondLst>
                              <p:cond delay="0"/>
                            </p:stCondLst>
                            <p:childTnLst>
                              <p:par>
                                <p:cTn id="88" presetID="18" presetClass="entr" presetSubtype="3" fill="hold" grpId="0" nodeType="clickEffect">
                                  <p:stCondLst>
                                    <p:cond delay="0"/>
                                  </p:stCondLst>
                                  <p:childTnLst>
                                    <p:set>
                                      <p:cBhvr>
                                        <p:cTn id="89" dur="1" fill="hold">
                                          <p:stCondLst>
                                            <p:cond delay="0"/>
                                          </p:stCondLst>
                                        </p:cTn>
                                        <p:tgtEl>
                                          <p:spTgt spid="17454"/>
                                        </p:tgtEl>
                                        <p:attrNameLst>
                                          <p:attrName>style.visibility</p:attrName>
                                        </p:attrNameLst>
                                      </p:cBhvr>
                                      <p:to>
                                        <p:strVal val="visible"/>
                                      </p:to>
                                    </p:set>
                                    <p:animEffect transition="in" filter="strips(upRight)">
                                      <p:cBhvr>
                                        <p:cTn id="90" dur="500"/>
                                        <p:tgtEl>
                                          <p:spTgt spid="17454"/>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17449"/>
                                        </p:tgtEl>
                                        <p:attrNameLst>
                                          <p:attrName>style.visibility</p:attrName>
                                        </p:attrNameLst>
                                      </p:cBhvr>
                                      <p:to>
                                        <p:strVal val="visible"/>
                                      </p:to>
                                    </p:set>
                                    <p:animEffect transition="in" filter="wipe(up)">
                                      <p:cBhvr>
                                        <p:cTn id="95" dur="500"/>
                                        <p:tgtEl>
                                          <p:spTgt spid="17449"/>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17450"/>
                                        </p:tgtEl>
                                        <p:attrNameLst>
                                          <p:attrName>style.visibility</p:attrName>
                                        </p:attrNameLst>
                                      </p:cBhvr>
                                      <p:to>
                                        <p:strVal val="visible"/>
                                      </p:to>
                                    </p:set>
                                    <p:animEffect transition="in" filter="wipe(left)">
                                      <p:cBhvr>
                                        <p:cTn id="100" dur="500"/>
                                        <p:tgtEl>
                                          <p:spTgt spid="17450"/>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499"/>
                                          </p:stCondLst>
                                        </p:cTn>
                                        <p:tgtEl>
                                          <p:spTgt spid="1745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8" presetClass="entr" presetSubtype="3" fill="hold" grpId="0" nodeType="clickEffect">
                                  <p:stCondLst>
                                    <p:cond delay="0"/>
                                  </p:stCondLst>
                                  <p:childTnLst>
                                    <p:set>
                                      <p:cBhvr>
                                        <p:cTn id="108" dur="1" fill="hold">
                                          <p:stCondLst>
                                            <p:cond delay="0"/>
                                          </p:stCondLst>
                                        </p:cTn>
                                        <p:tgtEl>
                                          <p:spTgt spid="17453"/>
                                        </p:tgtEl>
                                        <p:attrNameLst>
                                          <p:attrName>style.visibility</p:attrName>
                                        </p:attrNameLst>
                                      </p:cBhvr>
                                      <p:to>
                                        <p:strVal val="visible"/>
                                      </p:to>
                                    </p:set>
                                    <p:animEffect transition="in" filter="strips(upRight)">
                                      <p:cBhvr>
                                        <p:cTn id="109" dur="500"/>
                                        <p:tgtEl>
                                          <p:spTgt spid="17453"/>
                                        </p:tgtEl>
                                      </p:cBhvr>
                                    </p:animEffect>
                                  </p:childTnLst>
                                </p:cTn>
                              </p:par>
                            </p:childTnLst>
                          </p:cTn>
                        </p:par>
                      </p:childTnLst>
                    </p:cTn>
                  </p:par>
                  <p:par>
                    <p:cTn id="110" fill="hold">
                      <p:stCondLst>
                        <p:cond delay="indefinite"/>
                      </p:stCondLst>
                      <p:childTnLst>
                        <p:par>
                          <p:cTn id="111" fill="hold">
                            <p:stCondLst>
                              <p:cond delay="0"/>
                            </p:stCondLst>
                            <p:childTnLst>
                              <p:par>
                                <p:cTn id="112" presetID="18" presetClass="entr" presetSubtype="3" fill="hold" grpId="0" nodeType="clickEffect">
                                  <p:stCondLst>
                                    <p:cond delay="0"/>
                                  </p:stCondLst>
                                  <p:childTnLst>
                                    <p:set>
                                      <p:cBhvr>
                                        <p:cTn id="113" dur="1" fill="hold">
                                          <p:stCondLst>
                                            <p:cond delay="0"/>
                                          </p:stCondLst>
                                        </p:cTn>
                                        <p:tgtEl>
                                          <p:spTgt spid="17455"/>
                                        </p:tgtEl>
                                        <p:attrNameLst>
                                          <p:attrName>style.visibility</p:attrName>
                                        </p:attrNameLst>
                                      </p:cBhvr>
                                      <p:to>
                                        <p:strVal val="visible"/>
                                      </p:to>
                                    </p:set>
                                    <p:animEffect transition="in" filter="strips(upRight)">
                                      <p:cBhvr>
                                        <p:cTn id="114" dur="500"/>
                                        <p:tgtEl>
                                          <p:spTgt spid="17455"/>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499"/>
                                          </p:stCondLst>
                                        </p:cTn>
                                        <p:tgtEl>
                                          <p:spTgt spid="17456"/>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8" presetClass="entr" presetSubtype="3" fill="hold" grpId="0" nodeType="clickEffect">
                                  <p:stCondLst>
                                    <p:cond delay="0"/>
                                  </p:stCondLst>
                                  <p:childTnLst>
                                    <p:set>
                                      <p:cBhvr>
                                        <p:cTn id="122" dur="1" fill="hold">
                                          <p:stCondLst>
                                            <p:cond delay="0"/>
                                          </p:stCondLst>
                                        </p:cTn>
                                        <p:tgtEl>
                                          <p:spTgt spid="17457"/>
                                        </p:tgtEl>
                                        <p:attrNameLst>
                                          <p:attrName>style.visibility</p:attrName>
                                        </p:attrNameLst>
                                      </p:cBhvr>
                                      <p:to>
                                        <p:strVal val="visible"/>
                                      </p:to>
                                    </p:set>
                                    <p:animEffect transition="in" filter="strips(upRight)">
                                      <p:cBhvr>
                                        <p:cTn id="123" dur="500"/>
                                        <p:tgtEl>
                                          <p:spTgt spid="17457"/>
                                        </p:tgtEl>
                                      </p:cBhvr>
                                    </p:animEffect>
                                  </p:childTnLst>
                                </p:cTn>
                              </p:par>
                            </p:childTnLst>
                          </p:cTn>
                        </p:par>
                      </p:childTnLst>
                    </p:cTn>
                  </p:par>
                  <p:par>
                    <p:cTn id="124" fill="hold">
                      <p:stCondLst>
                        <p:cond delay="indefinite"/>
                      </p:stCondLst>
                      <p:childTnLst>
                        <p:par>
                          <p:cTn id="125" fill="hold">
                            <p:stCondLst>
                              <p:cond delay="0"/>
                            </p:stCondLst>
                            <p:childTnLst>
                              <p:par>
                                <p:cTn id="126" presetID="18" presetClass="entr" presetSubtype="3" fill="hold" grpId="0" nodeType="clickEffect">
                                  <p:stCondLst>
                                    <p:cond delay="0"/>
                                  </p:stCondLst>
                                  <p:childTnLst>
                                    <p:set>
                                      <p:cBhvr>
                                        <p:cTn id="127" dur="1" fill="hold">
                                          <p:stCondLst>
                                            <p:cond delay="0"/>
                                          </p:stCondLst>
                                        </p:cTn>
                                        <p:tgtEl>
                                          <p:spTgt spid="17458"/>
                                        </p:tgtEl>
                                        <p:attrNameLst>
                                          <p:attrName>style.visibility</p:attrName>
                                        </p:attrNameLst>
                                      </p:cBhvr>
                                      <p:to>
                                        <p:strVal val="visible"/>
                                      </p:to>
                                    </p:set>
                                    <p:animEffect transition="in" filter="strips(upRight)">
                                      <p:cBhvr>
                                        <p:cTn id="128" dur="500"/>
                                        <p:tgtEl>
                                          <p:spTgt spid="17458"/>
                                        </p:tgtEl>
                                      </p:cBhvr>
                                    </p:animEffec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499"/>
                                          </p:stCondLst>
                                        </p:cTn>
                                        <p:tgtEl>
                                          <p:spTgt spid="1745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8" presetClass="entr" presetSubtype="3" fill="hold" grpId="0" nodeType="clickEffect">
                                  <p:stCondLst>
                                    <p:cond delay="0"/>
                                  </p:stCondLst>
                                  <p:childTnLst>
                                    <p:set>
                                      <p:cBhvr>
                                        <p:cTn id="136" dur="1" fill="hold">
                                          <p:stCondLst>
                                            <p:cond delay="0"/>
                                          </p:stCondLst>
                                        </p:cTn>
                                        <p:tgtEl>
                                          <p:spTgt spid="17460"/>
                                        </p:tgtEl>
                                        <p:attrNameLst>
                                          <p:attrName>style.visibility</p:attrName>
                                        </p:attrNameLst>
                                      </p:cBhvr>
                                      <p:to>
                                        <p:strVal val="visible"/>
                                      </p:to>
                                    </p:set>
                                    <p:animEffect transition="in" filter="strips(upRight)">
                                      <p:cBhvr>
                                        <p:cTn id="137" dur="500"/>
                                        <p:tgtEl>
                                          <p:spTgt spid="17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28" grpId="0" autoUpdateAnimBg="0"/>
      <p:bldP spid="17429" grpId="0" animBg="1"/>
      <p:bldP spid="17430" grpId="0" animBg="1"/>
      <p:bldP spid="17431" grpId="0" animBg="1"/>
      <p:bldP spid="17432" grpId="0" autoUpdateAnimBg="0"/>
      <p:bldP spid="17436" grpId="0" animBg="1"/>
      <p:bldP spid="17437" grpId="0" animBg="1"/>
      <p:bldP spid="17438" grpId="0" animBg="1"/>
      <p:bldP spid="17440" grpId="0" autoUpdateAnimBg="0"/>
      <p:bldP spid="17441" grpId="0" autoUpdateAnimBg="0"/>
      <p:bldP spid="17442" grpId="0" autoUpdateAnimBg="0"/>
      <p:bldP spid="17443" grpId="0" animBg="1"/>
      <p:bldP spid="17444" grpId="0" animBg="1"/>
      <p:bldP spid="17445" grpId="0" animBg="1"/>
      <p:bldP spid="17447" grpId="0" autoUpdateAnimBg="0"/>
      <p:bldP spid="17449" grpId="0" animBg="1"/>
      <p:bldP spid="17450" grpId="0" animBg="1"/>
      <p:bldP spid="17451" grpId="0" animBg="1"/>
      <p:bldP spid="17453" grpId="0" autoUpdateAnimBg="0"/>
      <p:bldP spid="17454" grpId="0" autoUpdateAnimBg="0"/>
      <p:bldP spid="17455" grpId="0" autoUpdateAnimBg="0"/>
      <p:bldP spid="17456" grpId="0" animBg="1"/>
      <p:bldP spid="17457" grpId="0" autoUpdateAnimBg="0"/>
      <p:bldP spid="17458" grpId="0" autoUpdateAnimBg="0"/>
      <p:bldP spid="17459" grpId="0" animBg="1"/>
      <p:bldP spid="1746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06375" y="273050"/>
            <a:ext cx="8686800" cy="1190625"/>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Düzlemde Kartezyen koordinat sistemi seçmek ne işe yarar? Bu seçim, düzlemde noktaları veya nokta kümelerini sayısal ifadelerle belirlememize, pek çok geometri problemini cebirsel yöntemlerle çözmemize ve karşıt olarak, pek çok cebirsel problemi geometrik olarak yorumlamamıza yardımcı olur. </a:t>
            </a:r>
          </a:p>
        </p:txBody>
      </p:sp>
      <p:sp>
        <p:nvSpPr>
          <p:cNvPr id="18435" name="Text Box 3"/>
          <p:cNvSpPr txBox="1">
            <a:spLocks noChangeArrowheads="1"/>
          </p:cNvSpPr>
          <p:nvPr/>
        </p:nvSpPr>
        <p:spPr bwMode="auto">
          <a:xfrm>
            <a:off x="179388" y="1714500"/>
            <a:ext cx="8534400" cy="369888"/>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Örneğin, düzlemde </a:t>
            </a:r>
            <a:r>
              <a:rPr lang="tr-TR" sz="1800" b="1">
                <a:solidFill>
                  <a:srgbClr val="FF0000"/>
                </a:solidFill>
                <a:latin typeface="Calibri" pitchFamily="34" charset="0"/>
              </a:rPr>
              <a:t>kenar uzunluğu 1 birim olan karesel bölge</a:t>
            </a:r>
            <a:endParaRPr lang="tr-TR" sz="1800" b="1">
              <a:solidFill>
                <a:srgbClr val="0000FF"/>
              </a:solidFill>
              <a:latin typeface="Calibri" pitchFamily="34" charset="0"/>
            </a:endParaRPr>
          </a:p>
        </p:txBody>
      </p:sp>
      <p:sp>
        <p:nvSpPr>
          <p:cNvPr id="18480" name="Text Box 48"/>
          <p:cNvSpPr txBox="1">
            <a:spLocks noChangeArrowheads="1"/>
          </p:cNvSpPr>
          <p:nvPr/>
        </p:nvSpPr>
        <p:spPr bwMode="auto">
          <a:xfrm>
            <a:off x="214313" y="4071938"/>
            <a:ext cx="8358187" cy="369887"/>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uygun bir Kartezyen koordinat sistemi seçimi ile (yukarıda sağdaki şekle bakınız)</a:t>
            </a:r>
          </a:p>
        </p:txBody>
      </p:sp>
      <p:grpSp>
        <p:nvGrpSpPr>
          <p:cNvPr id="2" name="56 Grup"/>
          <p:cNvGrpSpPr>
            <a:grpSpLocks/>
          </p:cNvGrpSpPr>
          <p:nvPr/>
        </p:nvGrpSpPr>
        <p:grpSpPr bwMode="auto">
          <a:xfrm>
            <a:off x="1893888" y="2870200"/>
            <a:ext cx="1009650" cy="903288"/>
            <a:chOff x="1893453" y="2869529"/>
            <a:chExt cx="1010538" cy="904630"/>
          </a:xfrm>
        </p:grpSpPr>
        <p:sp>
          <p:nvSpPr>
            <p:cNvPr id="29714" name="Rectangle 46" descr="Anahatlı elmas"/>
            <p:cNvSpPr>
              <a:spLocks noChangeArrowheads="1"/>
            </p:cNvSpPr>
            <p:nvPr/>
          </p:nvSpPr>
          <p:spPr bwMode="auto">
            <a:xfrm>
              <a:off x="1893453" y="2869529"/>
              <a:ext cx="857255" cy="857255"/>
            </a:xfrm>
            <a:prstGeom prst="rect">
              <a:avLst/>
            </a:prstGeom>
            <a:pattFill prst="openDmnd">
              <a:fgClr>
                <a:srgbClr val="B6DDE8"/>
              </a:fgClr>
              <a:bgClr>
                <a:srgbClr val="FFFFFF"/>
              </a:bgClr>
            </a:pattFill>
            <a:ln w="9525">
              <a:solidFill>
                <a:srgbClr val="0000FF"/>
              </a:solidFill>
              <a:miter lim="800000"/>
              <a:headEnd/>
              <a:tailEnd/>
            </a:ln>
          </p:spPr>
          <p:txBody>
            <a:bodyPr anchor="ctr"/>
            <a:lstStyle/>
            <a:p>
              <a:endParaRPr lang="tr-TR">
                <a:latin typeface="Calibri" pitchFamily="34" charset="0"/>
              </a:endParaRPr>
            </a:p>
          </p:txBody>
        </p:sp>
        <p:sp>
          <p:nvSpPr>
            <p:cNvPr id="29715" name="Text Box 50"/>
            <p:cNvSpPr txBox="1">
              <a:spLocks noChangeArrowheads="1"/>
            </p:cNvSpPr>
            <p:nvPr/>
          </p:nvSpPr>
          <p:spPr bwMode="auto">
            <a:xfrm>
              <a:off x="2191236" y="3559845"/>
              <a:ext cx="342779" cy="214314"/>
            </a:xfrm>
            <a:prstGeom prst="rect">
              <a:avLst/>
            </a:prstGeom>
            <a:noFill/>
            <a:ln w="9525">
              <a:noFill/>
              <a:miter lim="800000"/>
              <a:headEnd/>
              <a:tailEnd/>
            </a:ln>
          </p:spPr>
          <p:txBody>
            <a:bodyPr anchor="ctr"/>
            <a:lstStyle/>
            <a:p>
              <a:pPr>
                <a:spcAft>
                  <a:spcPts val="1000"/>
                </a:spcAft>
              </a:pPr>
              <a:r>
                <a:rPr lang="tr-TR" sz="1000">
                  <a:latin typeface="Calibri" pitchFamily="34" charset="0"/>
                </a:rPr>
                <a:t>1</a:t>
              </a:r>
              <a:endParaRPr lang="tr-TR">
                <a:latin typeface="Calibri" pitchFamily="34" charset="0"/>
              </a:endParaRPr>
            </a:p>
          </p:txBody>
        </p:sp>
        <p:sp>
          <p:nvSpPr>
            <p:cNvPr id="29716" name="Text Box 51"/>
            <p:cNvSpPr txBox="1">
              <a:spLocks noChangeArrowheads="1"/>
            </p:cNvSpPr>
            <p:nvPr/>
          </p:nvSpPr>
          <p:spPr bwMode="auto">
            <a:xfrm>
              <a:off x="2561212" y="3214687"/>
              <a:ext cx="342779" cy="214314"/>
            </a:xfrm>
            <a:prstGeom prst="rect">
              <a:avLst/>
            </a:prstGeom>
            <a:noFill/>
            <a:ln w="9525">
              <a:noFill/>
              <a:miter lim="800000"/>
              <a:headEnd/>
              <a:tailEnd/>
            </a:ln>
          </p:spPr>
          <p:txBody>
            <a:bodyPr anchor="ctr"/>
            <a:lstStyle/>
            <a:p>
              <a:pPr>
                <a:spcAft>
                  <a:spcPts val="1000"/>
                </a:spcAft>
              </a:pPr>
              <a:r>
                <a:rPr lang="tr-TR" sz="1000">
                  <a:latin typeface="Calibri" pitchFamily="34" charset="0"/>
                </a:rPr>
                <a:t>1</a:t>
              </a:r>
              <a:endParaRPr lang="tr-TR">
                <a:latin typeface="Calibri" pitchFamily="34" charset="0"/>
              </a:endParaRPr>
            </a:p>
          </p:txBody>
        </p:sp>
      </p:grpSp>
      <p:grpSp>
        <p:nvGrpSpPr>
          <p:cNvPr id="3" name="55 Grup"/>
          <p:cNvGrpSpPr>
            <a:grpSpLocks/>
          </p:cNvGrpSpPr>
          <p:nvPr/>
        </p:nvGrpSpPr>
        <p:grpSpPr bwMode="auto">
          <a:xfrm>
            <a:off x="4214813" y="2246313"/>
            <a:ext cx="2209800" cy="1782762"/>
            <a:chOff x="2405035" y="2571744"/>
            <a:chExt cx="2209800" cy="1782763"/>
          </a:xfrm>
        </p:grpSpPr>
        <p:sp>
          <p:nvSpPr>
            <p:cNvPr id="29705" name="Text Box 44"/>
            <p:cNvSpPr txBox="1">
              <a:spLocks noChangeArrowheads="1"/>
            </p:cNvSpPr>
            <p:nvPr/>
          </p:nvSpPr>
          <p:spPr bwMode="auto">
            <a:xfrm>
              <a:off x="2935260" y="2571744"/>
              <a:ext cx="377190" cy="250235"/>
            </a:xfrm>
            <a:prstGeom prst="rect">
              <a:avLst/>
            </a:prstGeom>
            <a:noFill/>
            <a:ln w="9525">
              <a:noFill/>
              <a:miter lim="800000"/>
              <a:headEnd/>
              <a:tailEnd/>
            </a:ln>
          </p:spPr>
          <p:txBody>
            <a:bodyPr lIns="68580" tIns="34290" rIns="68580" bIns="34290"/>
            <a:lstStyle/>
            <a:p>
              <a:pPr>
                <a:spcAft>
                  <a:spcPts val="1000"/>
                </a:spcAft>
              </a:pPr>
              <a:r>
                <a:rPr lang="en-AU" sz="1000" i="1">
                  <a:solidFill>
                    <a:srgbClr val="000000"/>
                  </a:solidFill>
                  <a:latin typeface="Calibri" pitchFamily="34" charset="0"/>
                </a:rPr>
                <a:t>y</a:t>
              </a:r>
              <a:endParaRPr lang="tr-TR">
                <a:latin typeface="Calibri" pitchFamily="34" charset="0"/>
              </a:endParaRPr>
            </a:p>
          </p:txBody>
        </p:sp>
        <p:sp>
          <p:nvSpPr>
            <p:cNvPr id="29706" name="Text Box 45"/>
            <p:cNvSpPr txBox="1">
              <a:spLocks noChangeArrowheads="1"/>
            </p:cNvSpPr>
            <p:nvPr/>
          </p:nvSpPr>
          <p:spPr bwMode="auto">
            <a:xfrm>
              <a:off x="4357660" y="3912468"/>
              <a:ext cx="257175" cy="245789"/>
            </a:xfrm>
            <a:prstGeom prst="rect">
              <a:avLst/>
            </a:prstGeom>
            <a:noFill/>
            <a:ln w="9525">
              <a:noFill/>
              <a:miter lim="800000"/>
              <a:headEnd/>
              <a:tailEnd/>
            </a:ln>
          </p:spPr>
          <p:txBody>
            <a:bodyPr lIns="68580" tIns="34290" rIns="68580" bIns="34290"/>
            <a:lstStyle/>
            <a:p>
              <a:pPr>
                <a:spcAft>
                  <a:spcPts val="1000"/>
                </a:spcAft>
              </a:pPr>
              <a:r>
                <a:rPr lang="tr-TR" sz="1100" i="1">
                  <a:latin typeface="Calibri" pitchFamily="34" charset="0"/>
                </a:rPr>
                <a:t>x</a:t>
              </a:r>
              <a:endParaRPr lang="tr-TR">
                <a:latin typeface="Calibri" pitchFamily="34" charset="0"/>
              </a:endParaRPr>
            </a:p>
          </p:txBody>
        </p:sp>
        <p:sp>
          <p:nvSpPr>
            <p:cNvPr id="29707" name="Rectangle 47" descr="Anahatlı elmas"/>
            <p:cNvSpPr>
              <a:spLocks noChangeArrowheads="1"/>
            </p:cNvSpPr>
            <p:nvPr/>
          </p:nvSpPr>
          <p:spPr bwMode="auto">
            <a:xfrm>
              <a:off x="2937800" y="3112861"/>
              <a:ext cx="884555" cy="891699"/>
            </a:xfrm>
            <a:prstGeom prst="rect">
              <a:avLst/>
            </a:prstGeom>
            <a:pattFill prst="openDmnd">
              <a:fgClr>
                <a:srgbClr val="B6DDE8"/>
              </a:fgClr>
              <a:bgClr>
                <a:srgbClr val="FFFFFF"/>
              </a:bgClr>
            </a:pattFill>
            <a:ln w="9525">
              <a:solidFill>
                <a:srgbClr val="0000FF"/>
              </a:solidFill>
              <a:miter lim="800000"/>
              <a:headEnd/>
              <a:tailEnd/>
            </a:ln>
          </p:spPr>
          <p:txBody>
            <a:bodyPr anchor="ctr"/>
            <a:lstStyle/>
            <a:p>
              <a:endParaRPr lang="tr-TR">
                <a:latin typeface="Calibri" pitchFamily="34" charset="0"/>
              </a:endParaRPr>
            </a:p>
          </p:txBody>
        </p:sp>
        <p:cxnSp>
          <p:nvCxnSpPr>
            <p:cNvPr id="29708" name="AutoShape 48"/>
            <p:cNvCxnSpPr>
              <a:cxnSpLocks noChangeShapeType="1"/>
            </p:cNvCxnSpPr>
            <p:nvPr/>
          </p:nvCxnSpPr>
          <p:spPr bwMode="auto">
            <a:xfrm>
              <a:off x="2405035" y="4010240"/>
              <a:ext cx="2009775" cy="0"/>
            </a:xfrm>
            <a:prstGeom prst="straightConnector1">
              <a:avLst/>
            </a:prstGeom>
            <a:noFill/>
            <a:ln w="9525">
              <a:solidFill>
                <a:srgbClr val="000000"/>
              </a:solidFill>
              <a:round/>
              <a:headEnd/>
              <a:tailEnd type="triangle" w="med" len="med"/>
            </a:ln>
          </p:spPr>
        </p:cxnSp>
        <p:cxnSp>
          <p:nvCxnSpPr>
            <p:cNvPr id="29709" name="AutoShape 49"/>
            <p:cNvCxnSpPr>
              <a:cxnSpLocks noChangeShapeType="1"/>
            </p:cNvCxnSpPr>
            <p:nvPr/>
          </p:nvCxnSpPr>
          <p:spPr bwMode="auto">
            <a:xfrm flipV="1">
              <a:off x="2930180" y="2706388"/>
              <a:ext cx="0" cy="1648119"/>
            </a:xfrm>
            <a:prstGeom prst="straightConnector1">
              <a:avLst/>
            </a:prstGeom>
            <a:noFill/>
            <a:ln w="9525">
              <a:solidFill>
                <a:srgbClr val="000000"/>
              </a:solidFill>
              <a:round/>
              <a:headEnd/>
              <a:tailEnd type="triangle" w="med" len="med"/>
            </a:ln>
          </p:spPr>
        </p:cxnSp>
        <p:sp>
          <p:nvSpPr>
            <p:cNvPr id="29710" name="Text Box 52"/>
            <p:cNvSpPr txBox="1">
              <a:spLocks noChangeArrowheads="1"/>
            </p:cNvSpPr>
            <p:nvPr/>
          </p:nvSpPr>
          <p:spPr bwMode="auto">
            <a:xfrm>
              <a:off x="2549815" y="3931522"/>
              <a:ext cx="504825" cy="270558"/>
            </a:xfrm>
            <a:prstGeom prst="rect">
              <a:avLst/>
            </a:prstGeom>
            <a:noFill/>
            <a:ln w="9525">
              <a:noFill/>
              <a:miter lim="800000"/>
              <a:headEnd/>
              <a:tailEnd/>
            </a:ln>
          </p:spPr>
          <p:txBody>
            <a:bodyPr anchor="ctr"/>
            <a:lstStyle/>
            <a:p>
              <a:pPr>
                <a:spcAft>
                  <a:spcPts val="1000"/>
                </a:spcAft>
              </a:pPr>
              <a:r>
                <a:rPr lang="tr-TR" sz="1000">
                  <a:latin typeface="Calibri" pitchFamily="34" charset="0"/>
                </a:rPr>
                <a:t>(0,0)</a:t>
              </a:r>
              <a:endParaRPr lang="tr-TR">
                <a:latin typeface="Calibri" pitchFamily="34" charset="0"/>
              </a:endParaRPr>
            </a:p>
          </p:txBody>
        </p:sp>
        <p:sp>
          <p:nvSpPr>
            <p:cNvPr id="29711" name="Text Box 53"/>
            <p:cNvSpPr txBox="1">
              <a:spLocks noChangeArrowheads="1"/>
            </p:cNvSpPr>
            <p:nvPr/>
          </p:nvSpPr>
          <p:spPr bwMode="auto">
            <a:xfrm>
              <a:off x="2551085" y="2896922"/>
              <a:ext cx="504825" cy="270558"/>
            </a:xfrm>
            <a:prstGeom prst="rect">
              <a:avLst/>
            </a:prstGeom>
            <a:noFill/>
            <a:ln w="9525">
              <a:noFill/>
              <a:miter lim="800000"/>
              <a:headEnd/>
              <a:tailEnd/>
            </a:ln>
          </p:spPr>
          <p:txBody>
            <a:bodyPr anchor="ctr"/>
            <a:lstStyle/>
            <a:p>
              <a:pPr>
                <a:spcAft>
                  <a:spcPts val="1000"/>
                </a:spcAft>
              </a:pPr>
              <a:r>
                <a:rPr lang="tr-TR" sz="1000">
                  <a:latin typeface="Calibri" pitchFamily="34" charset="0"/>
                </a:rPr>
                <a:t>(0,1)</a:t>
              </a:r>
              <a:endParaRPr lang="tr-TR">
                <a:latin typeface="Calibri" pitchFamily="34" charset="0"/>
              </a:endParaRPr>
            </a:p>
          </p:txBody>
        </p:sp>
        <p:sp>
          <p:nvSpPr>
            <p:cNvPr id="29712" name="Text Box 54"/>
            <p:cNvSpPr txBox="1">
              <a:spLocks noChangeArrowheads="1"/>
            </p:cNvSpPr>
            <p:nvPr/>
          </p:nvSpPr>
          <p:spPr bwMode="auto">
            <a:xfrm>
              <a:off x="3732185" y="3935332"/>
              <a:ext cx="504825" cy="270558"/>
            </a:xfrm>
            <a:prstGeom prst="rect">
              <a:avLst/>
            </a:prstGeom>
            <a:noFill/>
            <a:ln w="9525">
              <a:noFill/>
              <a:miter lim="800000"/>
              <a:headEnd/>
              <a:tailEnd/>
            </a:ln>
          </p:spPr>
          <p:txBody>
            <a:bodyPr anchor="ctr"/>
            <a:lstStyle/>
            <a:p>
              <a:pPr>
                <a:spcAft>
                  <a:spcPts val="1000"/>
                </a:spcAft>
              </a:pPr>
              <a:r>
                <a:rPr lang="tr-TR" sz="1000">
                  <a:latin typeface="Calibri" pitchFamily="34" charset="0"/>
                </a:rPr>
                <a:t>(1,0)</a:t>
              </a:r>
              <a:endParaRPr lang="tr-TR">
                <a:latin typeface="Calibri" pitchFamily="34" charset="0"/>
              </a:endParaRPr>
            </a:p>
          </p:txBody>
        </p:sp>
        <p:sp>
          <p:nvSpPr>
            <p:cNvPr id="29713" name="Text Box 55"/>
            <p:cNvSpPr txBox="1">
              <a:spLocks noChangeArrowheads="1"/>
            </p:cNvSpPr>
            <p:nvPr/>
          </p:nvSpPr>
          <p:spPr bwMode="auto">
            <a:xfrm>
              <a:off x="3733455" y="2928678"/>
              <a:ext cx="504825" cy="270558"/>
            </a:xfrm>
            <a:prstGeom prst="rect">
              <a:avLst/>
            </a:prstGeom>
            <a:noFill/>
            <a:ln w="9525">
              <a:noFill/>
              <a:miter lim="800000"/>
              <a:headEnd/>
              <a:tailEnd/>
            </a:ln>
          </p:spPr>
          <p:txBody>
            <a:bodyPr anchor="ctr"/>
            <a:lstStyle/>
            <a:p>
              <a:pPr>
                <a:spcAft>
                  <a:spcPts val="1000"/>
                </a:spcAft>
              </a:pPr>
              <a:r>
                <a:rPr lang="tr-TR" sz="1000">
                  <a:latin typeface="Calibri" pitchFamily="34" charset="0"/>
                </a:rPr>
                <a:t>(1,1)</a:t>
              </a:r>
              <a:endParaRPr lang="tr-TR">
                <a:latin typeface="Calibri" pitchFamily="34" charset="0"/>
              </a:endParaRPr>
            </a:p>
          </p:txBody>
        </p:sp>
      </p:grpSp>
      <p:sp>
        <p:nvSpPr>
          <p:cNvPr id="58" name="Text Box 4"/>
          <p:cNvSpPr txBox="1">
            <a:spLocks noChangeArrowheads="1"/>
          </p:cNvSpPr>
          <p:nvPr/>
        </p:nvSpPr>
        <p:spPr bwMode="auto">
          <a:xfrm>
            <a:off x="2143125" y="4786313"/>
            <a:ext cx="3643313" cy="369887"/>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a:t>
            </a:r>
            <a:r>
              <a:rPr lang="tr-TR" sz="1800" i="1">
                <a:solidFill>
                  <a:srgbClr val="0000FF"/>
                </a:solidFill>
                <a:latin typeface="Calibri" pitchFamily="34" charset="0"/>
              </a:rPr>
              <a:t>x</a:t>
            </a:r>
            <a:r>
              <a:rPr lang="tr-TR" sz="1800">
                <a:solidFill>
                  <a:srgbClr val="0000FF"/>
                </a:solidFill>
                <a:latin typeface="Calibri" pitchFamily="34" charset="0"/>
              </a:rPr>
              <a:t>,</a:t>
            </a:r>
            <a:r>
              <a:rPr lang="tr-TR" sz="1800" i="1">
                <a:solidFill>
                  <a:srgbClr val="0000FF"/>
                </a:solidFill>
                <a:latin typeface="Calibri" pitchFamily="34" charset="0"/>
              </a:rPr>
              <a:t>y) </a:t>
            </a:r>
            <a:r>
              <a:rPr lang="tr-TR" sz="1800">
                <a:solidFill>
                  <a:srgbClr val="0000FF"/>
                </a:solidFill>
                <a:latin typeface="Calibri" pitchFamily="34" charset="0"/>
                <a:sym typeface="Symbol" pitchFamily="18" charset="2"/>
              </a:rPr>
              <a:t> </a:t>
            </a:r>
            <a:r>
              <a:rPr lang="tr-TR" sz="1800">
                <a:solidFill>
                  <a:srgbClr val="0000FF"/>
                </a:solidFill>
                <a:latin typeface="Calibri" pitchFamily="34" charset="0"/>
              </a:rPr>
              <a:t>ℝ</a:t>
            </a:r>
            <a:r>
              <a:rPr lang="tr-TR" sz="1800" baseline="30000">
                <a:solidFill>
                  <a:srgbClr val="0000FF"/>
                </a:solidFill>
                <a:latin typeface="Calibri" pitchFamily="34" charset="0"/>
              </a:rPr>
              <a:t>2</a:t>
            </a:r>
            <a:r>
              <a:rPr lang="tr-TR" sz="1800" b="1">
                <a:solidFill>
                  <a:srgbClr val="0000FF"/>
                </a:solidFill>
                <a:latin typeface="Calibri" pitchFamily="34" charset="0"/>
              </a:rPr>
              <a:t>  </a:t>
            </a:r>
            <a:r>
              <a:rPr lang="tr-TR" sz="1800">
                <a:solidFill>
                  <a:srgbClr val="0000FF"/>
                </a:solidFill>
                <a:latin typeface="Calibri" pitchFamily="34" charset="0"/>
              </a:rPr>
              <a:t>: 0 ≤ </a:t>
            </a:r>
            <a:r>
              <a:rPr lang="tr-TR" sz="1800" i="1">
                <a:solidFill>
                  <a:srgbClr val="0000FF"/>
                </a:solidFill>
                <a:latin typeface="Calibri" pitchFamily="34" charset="0"/>
              </a:rPr>
              <a:t>x</a:t>
            </a:r>
            <a:r>
              <a:rPr lang="tr-TR" sz="1800">
                <a:solidFill>
                  <a:srgbClr val="0000FF"/>
                </a:solidFill>
                <a:latin typeface="Calibri" pitchFamily="34" charset="0"/>
              </a:rPr>
              <a:t> ≤ 1 , 0 ≤ </a:t>
            </a:r>
            <a:r>
              <a:rPr lang="tr-TR" sz="1800" i="1">
                <a:solidFill>
                  <a:srgbClr val="0000FF"/>
                </a:solidFill>
                <a:latin typeface="Calibri" pitchFamily="34" charset="0"/>
              </a:rPr>
              <a:t>y</a:t>
            </a:r>
            <a:r>
              <a:rPr lang="tr-TR" sz="1800">
                <a:solidFill>
                  <a:srgbClr val="0000FF"/>
                </a:solidFill>
                <a:latin typeface="Calibri" pitchFamily="34" charset="0"/>
              </a:rPr>
              <a:t> ≤ 1}</a:t>
            </a:r>
            <a:endParaRPr lang="tr-TR" sz="1800" b="1" i="1">
              <a:solidFill>
                <a:srgbClr val="FF0000"/>
              </a:solidFill>
              <a:latin typeface="Calibri" pitchFamily="34" charset="0"/>
            </a:endParaRPr>
          </a:p>
        </p:txBody>
      </p:sp>
      <p:sp>
        <p:nvSpPr>
          <p:cNvPr id="59" name="Text Box 48"/>
          <p:cNvSpPr txBox="1">
            <a:spLocks noChangeArrowheads="1"/>
          </p:cNvSpPr>
          <p:nvPr/>
        </p:nvSpPr>
        <p:spPr bwMode="auto">
          <a:xfrm>
            <a:off x="214313" y="5357813"/>
            <a:ext cx="8358187" cy="369887"/>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nokta kümesi ile özdeşlenebilir.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18434"/>
                                        </p:tgtEl>
                                        <p:attrNameLst>
                                          <p:attrName>style.visibility</p:attrName>
                                        </p:attrNameLst>
                                      </p:cBhvr>
                                      <p:to>
                                        <p:strVal val="visible"/>
                                      </p:to>
                                    </p:set>
                                    <p:animEffect transition="in" filter="wipe(left)">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iterate type="wd">
                                    <p:tmPct val="100000"/>
                                  </p:iterate>
                                  <p:childTnLst>
                                    <p:set>
                                      <p:cBhvr>
                                        <p:cTn id="11" dur="1" fill="hold">
                                          <p:stCondLst>
                                            <p:cond delay="0"/>
                                          </p:stCondLst>
                                        </p:cTn>
                                        <p:tgtEl>
                                          <p:spTgt spid="18435"/>
                                        </p:tgtEl>
                                        <p:attrNameLst>
                                          <p:attrName>style.visibility</p:attrName>
                                        </p:attrNameLst>
                                      </p:cBhvr>
                                      <p:to>
                                        <p:strVal val="visible"/>
                                      </p:to>
                                    </p:set>
                                    <p:animEffect transition="in" filter="strips(upRight)">
                                      <p:cBhvr>
                                        <p:cTn id="12" dur="300"/>
                                        <p:tgtEl>
                                          <p:spTgt spid="1843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iterate type="wd">
                                    <p:tmPct val="100000"/>
                                  </p:iterate>
                                  <p:childTnLst>
                                    <p:set>
                                      <p:cBhvr>
                                        <p:cTn id="21" dur="1" fill="hold">
                                          <p:stCondLst>
                                            <p:cond delay="0"/>
                                          </p:stCondLst>
                                        </p:cTn>
                                        <p:tgtEl>
                                          <p:spTgt spid="18480"/>
                                        </p:tgtEl>
                                        <p:attrNameLst>
                                          <p:attrName>style.visibility</p:attrName>
                                        </p:attrNameLst>
                                      </p:cBhvr>
                                      <p:to>
                                        <p:strVal val="visible"/>
                                      </p:to>
                                    </p:set>
                                    <p:animEffect transition="in" filter="strips(upRight)">
                                      <p:cBhvr>
                                        <p:cTn id="22" dur="300"/>
                                        <p:tgtEl>
                                          <p:spTgt spid="1848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ox(in)">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iterate type="wd">
                                    <p:tmPct val="100000"/>
                                  </p:iterate>
                                  <p:childTnLst>
                                    <p:set>
                                      <p:cBhvr>
                                        <p:cTn id="31" dur="1" fill="hold">
                                          <p:stCondLst>
                                            <p:cond delay="0"/>
                                          </p:stCondLst>
                                        </p:cTn>
                                        <p:tgtEl>
                                          <p:spTgt spid="58"/>
                                        </p:tgtEl>
                                        <p:attrNameLst>
                                          <p:attrName>style.visibility</p:attrName>
                                        </p:attrNameLst>
                                      </p:cBhvr>
                                      <p:to>
                                        <p:strVal val="visible"/>
                                      </p:to>
                                    </p:set>
                                    <p:animEffect transition="in" filter="strips(upRight)">
                                      <p:cBhvr>
                                        <p:cTn id="32" dur="300"/>
                                        <p:tgtEl>
                                          <p:spTgt spid="58"/>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iterate type="wd">
                                    <p:tmPct val="100000"/>
                                  </p:iterate>
                                  <p:childTnLst>
                                    <p:set>
                                      <p:cBhvr>
                                        <p:cTn id="36" dur="1" fill="hold">
                                          <p:stCondLst>
                                            <p:cond delay="0"/>
                                          </p:stCondLst>
                                        </p:cTn>
                                        <p:tgtEl>
                                          <p:spTgt spid="59"/>
                                        </p:tgtEl>
                                        <p:attrNameLst>
                                          <p:attrName>style.visibility</p:attrName>
                                        </p:attrNameLst>
                                      </p:cBhvr>
                                      <p:to>
                                        <p:strVal val="visible"/>
                                      </p:to>
                                    </p:set>
                                    <p:animEffect transition="in" filter="strips(upRight)">
                                      <p:cBhvr>
                                        <p:cTn id="37" dur="3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autoUpdateAnimBg="0"/>
      <p:bldP spid="18480" grpId="0" autoUpdateAnimBg="0"/>
      <p:bldP spid="58" grpId="0" autoUpdateAnimBg="0"/>
      <p:bldP spid="5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206375" y="568325"/>
            <a:ext cx="8723313" cy="646113"/>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rPr>
              <a:t>Koordinat sistemi seçiminin sağladığı en önemli kolaylıklardan biri düzlemde </a:t>
            </a:r>
            <a:r>
              <a:rPr lang="tr-TR" sz="1800" b="1">
                <a:solidFill>
                  <a:srgbClr val="FF0000"/>
                </a:solidFill>
                <a:latin typeface="Calibri" pitchFamily="34" charset="0"/>
              </a:rPr>
              <a:t>iki nokta arasındaki uzaklığın </a:t>
            </a:r>
            <a:r>
              <a:rPr lang="tr-TR" sz="1800" b="1">
                <a:solidFill>
                  <a:srgbClr val="0000FF"/>
                </a:solidFill>
                <a:latin typeface="Calibri" pitchFamily="34" charset="0"/>
              </a:rPr>
              <a:t>hesabıdır.</a:t>
            </a:r>
          </a:p>
        </p:txBody>
      </p:sp>
      <p:grpSp>
        <p:nvGrpSpPr>
          <p:cNvPr id="2" name="Group 21"/>
          <p:cNvGrpSpPr>
            <a:grpSpLocks/>
          </p:cNvGrpSpPr>
          <p:nvPr/>
        </p:nvGrpSpPr>
        <p:grpSpPr bwMode="auto">
          <a:xfrm>
            <a:off x="2224088" y="1143000"/>
            <a:ext cx="5181600" cy="2901950"/>
            <a:chOff x="2304" y="1680"/>
            <a:chExt cx="3264" cy="1828"/>
          </a:xfrm>
        </p:grpSpPr>
        <p:sp>
          <p:nvSpPr>
            <p:cNvPr id="14371" name="Line 5"/>
            <p:cNvSpPr>
              <a:spLocks noChangeShapeType="1"/>
            </p:cNvSpPr>
            <p:nvPr/>
          </p:nvSpPr>
          <p:spPr bwMode="auto">
            <a:xfrm flipV="1">
              <a:off x="2304" y="3264"/>
              <a:ext cx="3024" cy="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14372" name="Text Box 6"/>
            <p:cNvSpPr txBox="1">
              <a:spLocks noChangeArrowheads="1"/>
            </p:cNvSpPr>
            <p:nvPr/>
          </p:nvSpPr>
          <p:spPr bwMode="auto">
            <a:xfrm>
              <a:off x="5328" y="3254"/>
              <a:ext cx="240" cy="250"/>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x</a:t>
              </a:r>
            </a:p>
          </p:txBody>
        </p:sp>
        <p:sp>
          <p:nvSpPr>
            <p:cNvPr id="14373" name="Text Box 7"/>
            <p:cNvSpPr txBox="1">
              <a:spLocks noChangeArrowheads="1"/>
            </p:cNvSpPr>
            <p:nvPr/>
          </p:nvSpPr>
          <p:spPr bwMode="auto">
            <a:xfrm>
              <a:off x="2994" y="1680"/>
              <a:ext cx="318" cy="250"/>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y</a:t>
              </a:r>
            </a:p>
          </p:txBody>
        </p:sp>
        <p:sp>
          <p:nvSpPr>
            <p:cNvPr id="14374" name="Line 8"/>
            <p:cNvSpPr>
              <a:spLocks noChangeShapeType="1"/>
            </p:cNvSpPr>
            <p:nvPr/>
          </p:nvSpPr>
          <p:spPr bwMode="auto">
            <a:xfrm flipV="1">
              <a:off x="2960" y="1808"/>
              <a:ext cx="0" cy="168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grpSp>
          <p:nvGrpSpPr>
            <p:cNvPr id="14375" name="Group 9"/>
            <p:cNvGrpSpPr>
              <a:grpSpLocks/>
            </p:cNvGrpSpPr>
            <p:nvPr/>
          </p:nvGrpSpPr>
          <p:grpSpPr bwMode="auto">
            <a:xfrm>
              <a:off x="2592" y="3242"/>
              <a:ext cx="432" cy="266"/>
              <a:chOff x="1296" y="2182"/>
              <a:chExt cx="432" cy="266"/>
            </a:xfrm>
          </p:grpSpPr>
          <p:sp>
            <p:nvSpPr>
              <p:cNvPr id="14376" name="Oval 10"/>
              <p:cNvSpPr>
                <a:spLocks noChangeArrowheads="1"/>
              </p:cNvSpPr>
              <p:nvPr/>
            </p:nvSpPr>
            <p:spPr bwMode="auto">
              <a:xfrm flipH="1" flipV="1">
                <a:off x="1655" y="2182"/>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14377" name="Text Box 11"/>
              <p:cNvSpPr txBox="1">
                <a:spLocks noChangeArrowheads="1"/>
              </p:cNvSpPr>
              <p:nvPr/>
            </p:nvSpPr>
            <p:spPr bwMode="auto">
              <a:xfrm>
                <a:off x="1296" y="2198"/>
                <a:ext cx="432" cy="250"/>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(0,0)</a:t>
                </a:r>
                <a:endParaRPr lang="en-AU">
                  <a:solidFill>
                    <a:srgbClr val="FF66FF"/>
                  </a:solidFill>
                  <a:latin typeface="Calibri" pitchFamily="34" charset="0"/>
                </a:endParaRPr>
              </a:p>
            </p:txBody>
          </p:sp>
        </p:grpSp>
      </p:grpSp>
      <p:grpSp>
        <p:nvGrpSpPr>
          <p:cNvPr id="4" name="Group 12"/>
          <p:cNvGrpSpPr>
            <a:grpSpLocks/>
          </p:cNvGrpSpPr>
          <p:nvPr/>
        </p:nvGrpSpPr>
        <p:grpSpPr bwMode="auto">
          <a:xfrm>
            <a:off x="3976688" y="2895600"/>
            <a:ext cx="685800" cy="431800"/>
            <a:chOff x="1968" y="2186"/>
            <a:chExt cx="432" cy="272"/>
          </a:xfrm>
        </p:grpSpPr>
        <p:sp>
          <p:nvSpPr>
            <p:cNvPr id="14369" name="Oval 13"/>
            <p:cNvSpPr>
              <a:spLocks noChangeArrowheads="1"/>
            </p:cNvSpPr>
            <p:nvPr/>
          </p:nvSpPr>
          <p:spPr bwMode="auto">
            <a:xfrm flipH="1">
              <a:off x="1968" y="2186"/>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14370" name="Text Box 14"/>
            <p:cNvSpPr txBox="1">
              <a:spLocks noChangeArrowheads="1"/>
            </p:cNvSpPr>
            <p:nvPr/>
          </p:nvSpPr>
          <p:spPr bwMode="auto">
            <a:xfrm>
              <a:off x="1968" y="2208"/>
              <a:ext cx="432" cy="250"/>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a:t>
              </a:r>
              <a:r>
                <a:rPr lang="tr-TR" sz="2000" i="1">
                  <a:solidFill>
                    <a:srgbClr val="FF66FF"/>
                  </a:solidFill>
                  <a:latin typeface="Calibri" pitchFamily="34" charset="0"/>
                </a:rPr>
                <a:t>a</a:t>
              </a:r>
              <a:r>
                <a:rPr lang="tr-TR" sz="2000">
                  <a:solidFill>
                    <a:srgbClr val="FF66FF"/>
                  </a:solidFill>
                  <a:latin typeface="Calibri" pitchFamily="34" charset="0"/>
                </a:rPr>
                <a:t>,</a:t>
              </a:r>
              <a:r>
                <a:rPr lang="tr-TR" sz="2000" i="1">
                  <a:solidFill>
                    <a:srgbClr val="FF66FF"/>
                  </a:solidFill>
                  <a:latin typeface="Calibri" pitchFamily="34" charset="0"/>
                </a:rPr>
                <a:t>b</a:t>
              </a:r>
              <a:r>
                <a:rPr lang="tr-TR" sz="2000">
                  <a:solidFill>
                    <a:srgbClr val="FF66FF"/>
                  </a:solidFill>
                  <a:latin typeface="Calibri" pitchFamily="34" charset="0"/>
                </a:rPr>
                <a:t>)</a:t>
              </a:r>
              <a:endParaRPr lang="en-AU">
                <a:solidFill>
                  <a:srgbClr val="FF66FF"/>
                </a:solidFill>
                <a:latin typeface="Calibri" pitchFamily="34" charset="0"/>
              </a:endParaRPr>
            </a:p>
          </p:txBody>
        </p:sp>
      </p:grpSp>
      <p:grpSp>
        <p:nvGrpSpPr>
          <p:cNvPr id="5" name="Group 18"/>
          <p:cNvGrpSpPr>
            <a:grpSpLocks/>
          </p:cNvGrpSpPr>
          <p:nvPr/>
        </p:nvGrpSpPr>
        <p:grpSpPr bwMode="auto">
          <a:xfrm>
            <a:off x="5957888" y="1676400"/>
            <a:ext cx="838200" cy="396875"/>
            <a:chOff x="1968" y="1776"/>
            <a:chExt cx="469" cy="250"/>
          </a:xfrm>
        </p:grpSpPr>
        <p:sp>
          <p:nvSpPr>
            <p:cNvPr id="14367" name="Oval 19"/>
            <p:cNvSpPr>
              <a:spLocks noChangeArrowheads="1"/>
            </p:cNvSpPr>
            <p:nvPr/>
          </p:nvSpPr>
          <p:spPr bwMode="auto">
            <a:xfrm flipH="1" flipV="1">
              <a:off x="1968" y="1883"/>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14368" name="Text Box 20"/>
            <p:cNvSpPr txBox="1">
              <a:spLocks noChangeArrowheads="1"/>
            </p:cNvSpPr>
            <p:nvPr/>
          </p:nvSpPr>
          <p:spPr bwMode="auto">
            <a:xfrm>
              <a:off x="2005" y="1776"/>
              <a:ext cx="432" cy="250"/>
            </a:xfrm>
            <a:prstGeom prst="rect">
              <a:avLst/>
            </a:prstGeom>
            <a:noFill/>
            <a:ln w="9525">
              <a:noFill/>
              <a:miter lim="800000"/>
              <a:headEnd/>
              <a:tailEnd/>
            </a:ln>
          </p:spPr>
          <p:txBody>
            <a:bodyPr>
              <a:spAutoFit/>
            </a:bodyPr>
            <a:lstStyle/>
            <a:p>
              <a:pPr>
                <a:spcBef>
                  <a:spcPct val="50000"/>
                </a:spcBef>
              </a:pPr>
              <a:r>
                <a:rPr lang="tr-TR" sz="2000">
                  <a:solidFill>
                    <a:srgbClr val="FF66FF"/>
                  </a:solidFill>
                  <a:latin typeface="Calibri" pitchFamily="34" charset="0"/>
                </a:rPr>
                <a:t>(</a:t>
              </a:r>
              <a:r>
                <a:rPr lang="tr-TR" sz="2000" i="1">
                  <a:solidFill>
                    <a:srgbClr val="FF66FF"/>
                  </a:solidFill>
                  <a:latin typeface="Calibri" pitchFamily="34" charset="0"/>
                </a:rPr>
                <a:t>x ,y</a:t>
              </a:r>
              <a:r>
                <a:rPr lang="tr-TR" sz="2000">
                  <a:solidFill>
                    <a:srgbClr val="FF66FF"/>
                  </a:solidFill>
                  <a:latin typeface="Calibri" pitchFamily="34" charset="0"/>
                </a:rPr>
                <a:t>)</a:t>
              </a:r>
              <a:endParaRPr lang="en-AU">
                <a:solidFill>
                  <a:srgbClr val="FF66FF"/>
                </a:solidFill>
                <a:latin typeface="Calibri" pitchFamily="34" charset="0"/>
              </a:endParaRPr>
            </a:p>
          </p:txBody>
        </p:sp>
      </p:grpSp>
      <p:sp>
        <p:nvSpPr>
          <p:cNvPr id="18454" name="Line 22"/>
          <p:cNvSpPr>
            <a:spLocks noChangeShapeType="1"/>
          </p:cNvSpPr>
          <p:nvPr/>
        </p:nvSpPr>
        <p:spPr bwMode="auto">
          <a:xfrm flipV="1">
            <a:off x="4002088" y="2895600"/>
            <a:ext cx="0" cy="762000"/>
          </a:xfrm>
          <a:prstGeom prst="line">
            <a:avLst/>
          </a:prstGeom>
          <a:noFill/>
          <a:ln w="9525">
            <a:solidFill>
              <a:schemeClr val="tx1"/>
            </a:solidFill>
            <a:prstDash val="sysDot"/>
            <a:round/>
            <a:headEnd/>
            <a:tailEnd/>
          </a:ln>
        </p:spPr>
        <p:txBody>
          <a:bodyPr/>
          <a:lstStyle/>
          <a:p>
            <a:endParaRPr lang="tr-TR">
              <a:latin typeface="Calibri" pitchFamily="34" charset="0"/>
            </a:endParaRPr>
          </a:p>
        </p:txBody>
      </p:sp>
      <p:sp>
        <p:nvSpPr>
          <p:cNvPr id="18455" name="Line 23"/>
          <p:cNvSpPr>
            <a:spLocks noChangeShapeType="1"/>
          </p:cNvSpPr>
          <p:nvPr/>
        </p:nvSpPr>
        <p:spPr bwMode="auto">
          <a:xfrm flipH="1">
            <a:off x="3290888" y="2921000"/>
            <a:ext cx="685800" cy="0"/>
          </a:xfrm>
          <a:prstGeom prst="line">
            <a:avLst/>
          </a:prstGeom>
          <a:noFill/>
          <a:ln w="9525">
            <a:solidFill>
              <a:schemeClr val="tx1"/>
            </a:solidFill>
            <a:prstDash val="sysDot"/>
            <a:round/>
            <a:headEnd/>
            <a:tailEnd/>
          </a:ln>
        </p:spPr>
        <p:txBody>
          <a:bodyPr/>
          <a:lstStyle/>
          <a:p>
            <a:endParaRPr lang="tr-TR">
              <a:latin typeface="Calibri" pitchFamily="34" charset="0"/>
            </a:endParaRPr>
          </a:p>
        </p:txBody>
      </p:sp>
      <p:sp>
        <p:nvSpPr>
          <p:cNvPr id="18456" name="Line 24"/>
          <p:cNvSpPr>
            <a:spLocks noChangeShapeType="1"/>
          </p:cNvSpPr>
          <p:nvPr/>
        </p:nvSpPr>
        <p:spPr bwMode="auto">
          <a:xfrm flipV="1">
            <a:off x="5983288" y="1905000"/>
            <a:ext cx="0" cy="1752600"/>
          </a:xfrm>
          <a:prstGeom prst="line">
            <a:avLst/>
          </a:prstGeom>
          <a:noFill/>
          <a:ln w="9525">
            <a:solidFill>
              <a:schemeClr val="tx1"/>
            </a:solidFill>
            <a:prstDash val="sysDot"/>
            <a:round/>
            <a:headEnd/>
            <a:tailEnd/>
          </a:ln>
        </p:spPr>
        <p:txBody>
          <a:bodyPr/>
          <a:lstStyle/>
          <a:p>
            <a:endParaRPr lang="tr-TR">
              <a:latin typeface="Calibri" pitchFamily="34" charset="0"/>
            </a:endParaRPr>
          </a:p>
        </p:txBody>
      </p:sp>
      <p:sp>
        <p:nvSpPr>
          <p:cNvPr id="18457" name="Line 25"/>
          <p:cNvSpPr>
            <a:spLocks noChangeShapeType="1"/>
          </p:cNvSpPr>
          <p:nvPr/>
        </p:nvSpPr>
        <p:spPr bwMode="auto">
          <a:xfrm flipH="1">
            <a:off x="3290888" y="1905000"/>
            <a:ext cx="2667000" cy="0"/>
          </a:xfrm>
          <a:prstGeom prst="line">
            <a:avLst/>
          </a:prstGeom>
          <a:noFill/>
          <a:ln w="9525">
            <a:solidFill>
              <a:schemeClr val="tx1"/>
            </a:solidFill>
            <a:prstDash val="sysDot"/>
            <a:round/>
            <a:headEnd/>
            <a:tailEnd/>
          </a:ln>
        </p:spPr>
        <p:txBody>
          <a:bodyPr/>
          <a:lstStyle/>
          <a:p>
            <a:endParaRPr lang="tr-TR">
              <a:latin typeface="Calibri" pitchFamily="34" charset="0"/>
            </a:endParaRPr>
          </a:p>
        </p:txBody>
      </p:sp>
      <p:sp>
        <p:nvSpPr>
          <p:cNvPr id="18458" name="Line 26"/>
          <p:cNvSpPr>
            <a:spLocks noChangeShapeType="1"/>
          </p:cNvSpPr>
          <p:nvPr/>
        </p:nvSpPr>
        <p:spPr bwMode="auto">
          <a:xfrm flipV="1">
            <a:off x="4052888" y="1905000"/>
            <a:ext cx="1905000" cy="990600"/>
          </a:xfrm>
          <a:prstGeom prst="line">
            <a:avLst/>
          </a:prstGeom>
          <a:noFill/>
          <a:ln w="9525">
            <a:solidFill>
              <a:srgbClr val="FF66FF"/>
            </a:solidFill>
            <a:round/>
            <a:headEnd/>
            <a:tailEnd/>
          </a:ln>
        </p:spPr>
        <p:txBody>
          <a:bodyPr/>
          <a:lstStyle/>
          <a:p>
            <a:endParaRPr lang="tr-TR">
              <a:latin typeface="Calibri" pitchFamily="34" charset="0"/>
            </a:endParaRPr>
          </a:p>
        </p:txBody>
      </p:sp>
      <p:sp>
        <p:nvSpPr>
          <p:cNvPr id="18459" name="Line 27"/>
          <p:cNvSpPr>
            <a:spLocks noChangeShapeType="1"/>
          </p:cNvSpPr>
          <p:nvPr/>
        </p:nvSpPr>
        <p:spPr bwMode="auto">
          <a:xfrm flipV="1">
            <a:off x="4002088" y="2921000"/>
            <a:ext cx="1981200" cy="0"/>
          </a:xfrm>
          <a:prstGeom prst="line">
            <a:avLst/>
          </a:prstGeom>
          <a:noFill/>
          <a:ln w="9525">
            <a:solidFill>
              <a:srgbClr val="FF66FF"/>
            </a:solidFill>
            <a:round/>
            <a:headEnd/>
            <a:tailEnd/>
          </a:ln>
        </p:spPr>
        <p:txBody>
          <a:bodyPr/>
          <a:lstStyle/>
          <a:p>
            <a:endParaRPr lang="tr-TR">
              <a:latin typeface="Calibri" pitchFamily="34" charset="0"/>
            </a:endParaRPr>
          </a:p>
        </p:txBody>
      </p:sp>
      <p:sp>
        <p:nvSpPr>
          <p:cNvPr id="18460" name="Line 28"/>
          <p:cNvSpPr>
            <a:spLocks noChangeShapeType="1"/>
          </p:cNvSpPr>
          <p:nvPr/>
        </p:nvSpPr>
        <p:spPr bwMode="auto">
          <a:xfrm flipV="1">
            <a:off x="5983288" y="1905000"/>
            <a:ext cx="0" cy="990600"/>
          </a:xfrm>
          <a:prstGeom prst="line">
            <a:avLst/>
          </a:prstGeom>
          <a:noFill/>
          <a:ln w="9525">
            <a:solidFill>
              <a:srgbClr val="FF66FF"/>
            </a:solidFill>
            <a:round/>
            <a:headEnd/>
            <a:tailEnd/>
          </a:ln>
        </p:spPr>
        <p:txBody>
          <a:bodyPr/>
          <a:lstStyle/>
          <a:p>
            <a:endParaRPr lang="tr-TR">
              <a:latin typeface="Calibri" pitchFamily="34" charset="0"/>
            </a:endParaRPr>
          </a:p>
        </p:txBody>
      </p:sp>
      <p:grpSp>
        <p:nvGrpSpPr>
          <p:cNvPr id="6" name="Group 31"/>
          <p:cNvGrpSpPr>
            <a:grpSpLocks/>
          </p:cNvGrpSpPr>
          <p:nvPr/>
        </p:nvGrpSpPr>
        <p:grpSpPr bwMode="auto">
          <a:xfrm>
            <a:off x="2071688" y="1981200"/>
            <a:ext cx="2895600" cy="431800"/>
            <a:chOff x="2208" y="2208"/>
            <a:chExt cx="1824" cy="272"/>
          </a:xfrm>
        </p:grpSpPr>
        <p:sp>
          <p:nvSpPr>
            <p:cNvPr id="14365" name="Text Box 29"/>
            <p:cNvSpPr txBox="1">
              <a:spLocks noChangeArrowheads="1"/>
            </p:cNvSpPr>
            <p:nvPr/>
          </p:nvSpPr>
          <p:spPr bwMode="auto">
            <a:xfrm>
              <a:off x="2208" y="2208"/>
              <a:ext cx="288" cy="256"/>
            </a:xfrm>
            <a:prstGeom prst="rect">
              <a:avLst/>
            </a:prstGeom>
            <a:noFill/>
            <a:ln w="9525">
              <a:solidFill>
                <a:schemeClr val="accent1"/>
              </a:solidFill>
              <a:miter lim="800000"/>
              <a:headEnd/>
              <a:tailEnd/>
            </a:ln>
          </p:spPr>
          <p:txBody>
            <a:bodyPr>
              <a:spAutoFit/>
            </a:bodyPr>
            <a:lstStyle/>
            <a:p>
              <a:pPr>
                <a:spcBef>
                  <a:spcPct val="50000"/>
                </a:spcBef>
              </a:pPr>
              <a:r>
                <a:rPr lang="tr-TR" sz="2000" i="1">
                  <a:latin typeface="Calibri" pitchFamily="34" charset="0"/>
                </a:rPr>
                <a:t>d</a:t>
              </a:r>
            </a:p>
          </p:txBody>
        </p:sp>
        <p:sp>
          <p:nvSpPr>
            <p:cNvPr id="14366" name="Freeform 30"/>
            <p:cNvSpPr>
              <a:spLocks/>
            </p:cNvSpPr>
            <p:nvPr/>
          </p:nvSpPr>
          <p:spPr bwMode="auto">
            <a:xfrm>
              <a:off x="2496" y="2304"/>
              <a:ext cx="1536" cy="176"/>
            </a:xfrm>
            <a:custGeom>
              <a:avLst/>
              <a:gdLst>
                <a:gd name="T0" fmla="*/ 0 w 1536"/>
                <a:gd name="T1" fmla="*/ 0 h 176"/>
                <a:gd name="T2" fmla="*/ 880 w 1536"/>
                <a:gd name="T3" fmla="*/ 16 h 176"/>
                <a:gd name="T4" fmla="*/ 1536 w 1536"/>
                <a:gd name="T5" fmla="*/ 176 h 176"/>
                <a:gd name="T6" fmla="*/ 0 60000 65536"/>
                <a:gd name="T7" fmla="*/ 0 60000 65536"/>
                <a:gd name="T8" fmla="*/ 0 60000 65536"/>
                <a:gd name="T9" fmla="*/ 0 w 1536"/>
                <a:gd name="T10" fmla="*/ 0 h 176"/>
                <a:gd name="T11" fmla="*/ 1536 w 1536"/>
                <a:gd name="T12" fmla="*/ 176 h 176"/>
              </a:gdLst>
              <a:ahLst/>
              <a:cxnLst>
                <a:cxn ang="T6">
                  <a:pos x="T0" y="T1"/>
                </a:cxn>
                <a:cxn ang="T7">
                  <a:pos x="T2" y="T3"/>
                </a:cxn>
                <a:cxn ang="T8">
                  <a:pos x="T4" y="T5"/>
                </a:cxn>
              </a:cxnLst>
              <a:rect l="T9" t="T10" r="T11" b="T12"/>
              <a:pathLst>
                <a:path w="1536" h="176">
                  <a:moveTo>
                    <a:pt x="0" y="0"/>
                  </a:moveTo>
                  <a:lnTo>
                    <a:pt x="880" y="16"/>
                  </a:lnTo>
                  <a:lnTo>
                    <a:pt x="1536" y="176"/>
                  </a:lnTo>
                </a:path>
              </a:pathLst>
            </a:custGeom>
            <a:noFill/>
            <a:ln w="9525">
              <a:solidFill>
                <a:schemeClr val="accent1"/>
              </a:solidFill>
              <a:round/>
              <a:headEnd/>
              <a:tailEnd type="triangle" w="med" len="med"/>
            </a:ln>
          </p:spPr>
          <p:txBody>
            <a:bodyPr/>
            <a:lstStyle/>
            <a:p>
              <a:endParaRPr lang="tr-TR">
                <a:latin typeface="Calibri" pitchFamily="34" charset="0"/>
              </a:endParaRPr>
            </a:p>
          </p:txBody>
        </p:sp>
      </p:grpSp>
      <p:grpSp>
        <p:nvGrpSpPr>
          <p:cNvPr id="7" name="Group 34"/>
          <p:cNvGrpSpPr>
            <a:grpSpLocks/>
          </p:cNvGrpSpPr>
          <p:nvPr/>
        </p:nvGrpSpPr>
        <p:grpSpPr bwMode="auto">
          <a:xfrm>
            <a:off x="4941888" y="2946400"/>
            <a:ext cx="1549400" cy="1651000"/>
            <a:chOff x="4016" y="2816"/>
            <a:chExt cx="976" cy="1040"/>
          </a:xfrm>
        </p:grpSpPr>
        <p:sp>
          <p:nvSpPr>
            <p:cNvPr id="14363" name="Text Box 32"/>
            <p:cNvSpPr txBox="1">
              <a:spLocks noChangeArrowheads="1"/>
            </p:cNvSpPr>
            <p:nvPr/>
          </p:nvSpPr>
          <p:spPr bwMode="auto">
            <a:xfrm>
              <a:off x="4512" y="3600"/>
              <a:ext cx="480" cy="256"/>
            </a:xfrm>
            <a:prstGeom prst="rect">
              <a:avLst/>
            </a:prstGeom>
            <a:noFill/>
            <a:ln w="9525">
              <a:solidFill>
                <a:schemeClr val="accent1"/>
              </a:solidFill>
              <a:miter lim="800000"/>
              <a:headEnd/>
              <a:tailEnd/>
            </a:ln>
          </p:spPr>
          <p:txBody>
            <a:bodyPr>
              <a:spAutoFit/>
            </a:bodyPr>
            <a:lstStyle/>
            <a:p>
              <a:pPr>
                <a:spcBef>
                  <a:spcPct val="50000"/>
                </a:spcBef>
              </a:pPr>
              <a:r>
                <a:rPr lang="tr-TR" sz="2000" i="1">
                  <a:latin typeface="Calibri" pitchFamily="34" charset="0"/>
                </a:rPr>
                <a:t>x - a</a:t>
              </a:r>
            </a:p>
          </p:txBody>
        </p:sp>
        <p:sp>
          <p:nvSpPr>
            <p:cNvPr id="14364" name="Freeform 33"/>
            <p:cNvSpPr>
              <a:spLocks/>
            </p:cNvSpPr>
            <p:nvPr/>
          </p:nvSpPr>
          <p:spPr bwMode="auto">
            <a:xfrm>
              <a:off x="4016" y="2816"/>
              <a:ext cx="736" cy="784"/>
            </a:xfrm>
            <a:custGeom>
              <a:avLst/>
              <a:gdLst>
                <a:gd name="T0" fmla="*/ 736 w 736"/>
                <a:gd name="T1" fmla="*/ 784 h 784"/>
                <a:gd name="T2" fmla="*/ 272 w 736"/>
                <a:gd name="T3" fmla="*/ 416 h 784"/>
                <a:gd name="T4" fmla="*/ 0 w 736"/>
                <a:gd name="T5" fmla="*/ 0 h 784"/>
                <a:gd name="T6" fmla="*/ 0 60000 65536"/>
                <a:gd name="T7" fmla="*/ 0 60000 65536"/>
                <a:gd name="T8" fmla="*/ 0 60000 65536"/>
                <a:gd name="T9" fmla="*/ 0 w 736"/>
                <a:gd name="T10" fmla="*/ 0 h 784"/>
                <a:gd name="T11" fmla="*/ 736 w 736"/>
                <a:gd name="T12" fmla="*/ 784 h 784"/>
              </a:gdLst>
              <a:ahLst/>
              <a:cxnLst>
                <a:cxn ang="T6">
                  <a:pos x="T0" y="T1"/>
                </a:cxn>
                <a:cxn ang="T7">
                  <a:pos x="T2" y="T3"/>
                </a:cxn>
                <a:cxn ang="T8">
                  <a:pos x="T4" y="T5"/>
                </a:cxn>
              </a:cxnLst>
              <a:rect l="T9" t="T10" r="T11" b="T12"/>
              <a:pathLst>
                <a:path w="736" h="784">
                  <a:moveTo>
                    <a:pt x="736" y="784"/>
                  </a:moveTo>
                  <a:lnTo>
                    <a:pt x="272" y="416"/>
                  </a:lnTo>
                  <a:lnTo>
                    <a:pt x="0" y="0"/>
                  </a:lnTo>
                </a:path>
              </a:pathLst>
            </a:custGeom>
            <a:noFill/>
            <a:ln w="9525">
              <a:solidFill>
                <a:schemeClr val="accent1"/>
              </a:solidFill>
              <a:round/>
              <a:headEnd/>
              <a:tailEnd type="triangle" w="med" len="med"/>
            </a:ln>
          </p:spPr>
          <p:txBody>
            <a:bodyPr/>
            <a:lstStyle/>
            <a:p>
              <a:endParaRPr lang="tr-TR">
                <a:latin typeface="Calibri" pitchFamily="34" charset="0"/>
              </a:endParaRPr>
            </a:p>
          </p:txBody>
        </p:sp>
      </p:grpSp>
      <p:grpSp>
        <p:nvGrpSpPr>
          <p:cNvPr id="8" name="Group 37"/>
          <p:cNvGrpSpPr>
            <a:grpSpLocks/>
          </p:cNvGrpSpPr>
          <p:nvPr/>
        </p:nvGrpSpPr>
        <p:grpSpPr bwMode="auto">
          <a:xfrm>
            <a:off x="6034088" y="2260600"/>
            <a:ext cx="1371600" cy="736600"/>
            <a:chOff x="4704" y="2384"/>
            <a:chExt cx="864" cy="464"/>
          </a:xfrm>
        </p:grpSpPr>
        <p:sp>
          <p:nvSpPr>
            <p:cNvPr id="14361" name="Text Box 35"/>
            <p:cNvSpPr txBox="1">
              <a:spLocks noChangeArrowheads="1"/>
            </p:cNvSpPr>
            <p:nvPr/>
          </p:nvSpPr>
          <p:spPr bwMode="auto">
            <a:xfrm>
              <a:off x="5136" y="2592"/>
              <a:ext cx="432" cy="256"/>
            </a:xfrm>
            <a:prstGeom prst="rect">
              <a:avLst/>
            </a:prstGeom>
            <a:noFill/>
            <a:ln w="9525">
              <a:solidFill>
                <a:schemeClr val="accent1"/>
              </a:solidFill>
              <a:miter lim="800000"/>
              <a:headEnd/>
              <a:tailEnd/>
            </a:ln>
          </p:spPr>
          <p:txBody>
            <a:bodyPr>
              <a:spAutoFit/>
            </a:bodyPr>
            <a:lstStyle/>
            <a:p>
              <a:pPr>
                <a:spcBef>
                  <a:spcPct val="50000"/>
                </a:spcBef>
              </a:pPr>
              <a:r>
                <a:rPr lang="tr-TR" sz="2000" i="1">
                  <a:latin typeface="Calibri" pitchFamily="34" charset="0"/>
                </a:rPr>
                <a:t>y - b</a:t>
              </a:r>
            </a:p>
          </p:txBody>
        </p:sp>
        <p:sp>
          <p:nvSpPr>
            <p:cNvPr id="14362" name="Freeform 36"/>
            <p:cNvSpPr>
              <a:spLocks/>
            </p:cNvSpPr>
            <p:nvPr/>
          </p:nvSpPr>
          <p:spPr bwMode="auto">
            <a:xfrm>
              <a:off x="4704" y="2384"/>
              <a:ext cx="672" cy="208"/>
            </a:xfrm>
            <a:custGeom>
              <a:avLst/>
              <a:gdLst>
                <a:gd name="T0" fmla="*/ 672 w 672"/>
                <a:gd name="T1" fmla="*/ 208 h 208"/>
                <a:gd name="T2" fmla="*/ 416 w 672"/>
                <a:gd name="T3" fmla="*/ 64 h 208"/>
                <a:gd name="T4" fmla="*/ 0 w 672"/>
                <a:gd name="T5" fmla="*/ 0 h 208"/>
                <a:gd name="T6" fmla="*/ 0 60000 65536"/>
                <a:gd name="T7" fmla="*/ 0 60000 65536"/>
                <a:gd name="T8" fmla="*/ 0 60000 65536"/>
                <a:gd name="T9" fmla="*/ 0 w 672"/>
                <a:gd name="T10" fmla="*/ 0 h 208"/>
                <a:gd name="T11" fmla="*/ 672 w 672"/>
                <a:gd name="T12" fmla="*/ 208 h 208"/>
              </a:gdLst>
              <a:ahLst/>
              <a:cxnLst>
                <a:cxn ang="T6">
                  <a:pos x="T0" y="T1"/>
                </a:cxn>
                <a:cxn ang="T7">
                  <a:pos x="T2" y="T3"/>
                </a:cxn>
                <a:cxn ang="T8">
                  <a:pos x="T4" y="T5"/>
                </a:cxn>
              </a:cxnLst>
              <a:rect l="T9" t="T10" r="T11" b="T12"/>
              <a:pathLst>
                <a:path w="672" h="208">
                  <a:moveTo>
                    <a:pt x="672" y="208"/>
                  </a:moveTo>
                  <a:lnTo>
                    <a:pt x="416" y="64"/>
                  </a:lnTo>
                  <a:lnTo>
                    <a:pt x="0" y="0"/>
                  </a:lnTo>
                </a:path>
              </a:pathLst>
            </a:custGeom>
            <a:noFill/>
            <a:ln w="9525">
              <a:solidFill>
                <a:schemeClr val="accent1"/>
              </a:solidFill>
              <a:round/>
              <a:headEnd/>
              <a:tailEnd type="triangle" w="med" len="med"/>
            </a:ln>
          </p:spPr>
          <p:txBody>
            <a:bodyPr/>
            <a:lstStyle/>
            <a:p>
              <a:endParaRPr lang="tr-TR">
                <a:latin typeface="Calibri" pitchFamily="34" charset="0"/>
              </a:endParaRPr>
            </a:p>
          </p:txBody>
        </p:sp>
      </p:grpSp>
      <p:sp>
        <p:nvSpPr>
          <p:cNvPr id="18470" name="Text Box 38"/>
          <p:cNvSpPr txBox="1">
            <a:spLocks noChangeArrowheads="1"/>
          </p:cNvSpPr>
          <p:nvPr/>
        </p:nvSpPr>
        <p:spPr bwMode="auto">
          <a:xfrm>
            <a:off x="3900488" y="3581400"/>
            <a:ext cx="381000" cy="396875"/>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a</a:t>
            </a:r>
          </a:p>
        </p:txBody>
      </p:sp>
      <p:sp>
        <p:nvSpPr>
          <p:cNvPr id="18471" name="Text Box 39"/>
          <p:cNvSpPr txBox="1">
            <a:spLocks noChangeArrowheads="1"/>
          </p:cNvSpPr>
          <p:nvPr/>
        </p:nvSpPr>
        <p:spPr bwMode="auto">
          <a:xfrm>
            <a:off x="2909888" y="2667000"/>
            <a:ext cx="381000" cy="396875"/>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b</a:t>
            </a:r>
          </a:p>
        </p:txBody>
      </p:sp>
      <p:sp>
        <p:nvSpPr>
          <p:cNvPr id="18472" name="Text Box 40"/>
          <p:cNvSpPr txBox="1">
            <a:spLocks noChangeArrowheads="1"/>
          </p:cNvSpPr>
          <p:nvPr/>
        </p:nvSpPr>
        <p:spPr bwMode="auto">
          <a:xfrm>
            <a:off x="5957888" y="3616325"/>
            <a:ext cx="381000" cy="396875"/>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x</a:t>
            </a:r>
          </a:p>
        </p:txBody>
      </p:sp>
      <p:sp>
        <p:nvSpPr>
          <p:cNvPr id="18473" name="Text Box 41"/>
          <p:cNvSpPr txBox="1">
            <a:spLocks noChangeArrowheads="1"/>
          </p:cNvSpPr>
          <p:nvPr/>
        </p:nvSpPr>
        <p:spPr bwMode="auto">
          <a:xfrm>
            <a:off x="2909888" y="1676400"/>
            <a:ext cx="381000" cy="396875"/>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y</a:t>
            </a:r>
          </a:p>
        </p:txBody>
      </p:sp>
      <p:sp>
        <p:nvSpPr>
          <p:cNvPr id="18477" name="Freeform 45"/>
          <p:cNvSpPr>
            <a:spLocks/>
          </p:cNvSpPr>
          <p:nvPr/>
        </p:nvSpPr>
        <p:spPr bwMode="auto">
          <a:xfrm>
            <a:off x="4027488" y="1930400"/>
            <a:ext cx="1955800" cy="990600"/>
          </a:xfrm>
          <a:custGeom>
            <a:avLst/>
            <a:gdLst>
              <a:gd name="T0" fmla="*/ 2147483647 w 1232"/>
              <a:gd name="T1" fmla="*/ 0 h 624"/>
              <a:gd name="T2" fmla="*/ 0 w 1232"/>
              <a:gd name="T3" fmla="*/ 2147483647 h 624"/>
              <a:gd name="T4" fmla="*/ 2147483647 w 1232"/>
              <a:gd name="T5" fmla="*/ 2147483647 h 624"/>
              <a:gd name="T6" fmla="*/ 2147483647 w 1232"/>
              <a:gd name="T7" fmla="*/ 0 h 624"/>
              <a:gd name="T8" fmla="*/ 0 60000 65536"/>
              <a:gd name="T9" fmla="*/ 0 60000 65536"/>
              <a:gd name="T10" fmla="*/ 0 60000 65536"/>
              <a:gd name="T11" fmla="*/ 0 60000 65536"/>
              <a:gd name="T12" fmla="*/ 0 w 1232"/>
              <a:gd name="T13" fmla="*/ 0 h 624"/>
              <a:gd name="T14" fmla="*/ 1232 w 1232"/>
              <a:gd name="T15" fmla="*/ 624 h 624"/>
            </a:gdLst>
            <a:ahLst/>
            <a:cxnLst>
              <a:cxn ang="T8">
                <a:pos x="T0" y="T1"/>
              </a:cxn>
              <a:cxn ang="T9">
                <a:pos x="T2" y="T3"/>
              </a:cxn>
              <a:cxn ang="T10">
                <a:pos x="T4" y="T5"/>
              </a:cxn>
              <a:cxn ang="T11">
                <a:pos x="T6" y="T7"/>
              </a:cxn>
            </a:cxnLst>
            <a:rect l="T12" t="T13" r="T14" b="T15"/>
            <a:pathLst>
              <a:path w="1232" h="624">
                <a:moveTo>
                  <a:pt x="1216" y="0"/>
                </a:moveTo>
                <a:lnTo>
                  <a:pt x="0" y="624"/>
                </a:lnTo>
                <a:lnTo>
                  <a:pt x="1232" y="624"/>
                </a:lnTo>
                <a:lnTo>
                  <a:pt x="1216" y="0"/>
                </a:lnTo>
                <a:close/>
              </a:path>
            </a:pathLst>
          </a:custGeom>
          <a:solidFill>
            <a:srgbClr val="FFFF99"/>
          </a:solidFill>
          <a:ln w="9525">
            <a:noFill/>
            <a:round/>
            <a:headEnd/>
            <a:tailEnd/>
          </a:ln>
        </p:spPr>
        <p:txBody>
          <a:bodyPr/>
          <a:lstStyle/>
          <a:p>
            <a:endParaRPr lang="tr-TR">
              <a:latin typeface="Calibri" pitchFamily="34" charset="0"/>
            </a:endParaRPr>
          </a:p>
        </p:txBody>
      </p:sp>
      <p:graphicFrame>
        <p:nvGraphicFramePr>
          <p:cNvPr id="36866" name="Object 2"/>
          <p:cNvGraphicFramePr>
            <a:graphicFrameLocks noChangeAspect="1"/>
          </p:cNvGraphicFramePr>
          <p:nvPr/>
        </p:nvGraphicFramePr>
        <p:xfrm>
          <a:off x="280988" y="4335463"/>
          <a:ext cx="2479675" cy="434975"/>
        </p:xfrm>
        <a:graphic>
          <a:graphicData uri="http://schemas.openxmlformats.org/presentationml/2006/ole">
            <mc:AlternateContent xmlns:mc="http://schemas.openxmlformats.org/markup-compatibility/2006">
              <mc:Choice xmlns:v="urn:schemas-microsoft-com:vml" Requires="v">
                <p:oleObj spid="_x0000_s14350" name="Denklem" r:id="rId3" imgW="1307880" imgH="228600" progId="Equation.3">
                  <p:embed/>
                </p:oleObj>
              </mc:Choice>
              <mc:Fallback>
                <p:oleObj name="Denklem" r:id="rId3" imgW="130788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988" y="4335463"/>
                        <a:ext cx="2479675" cy="434975"/>
                      </a:xfrm>
                      <a:prstGeom prst="rect">
                        <a:avLst/>
                      </a:prstGeom>
                      <a:solidFill>
                        <a:srgbClr val="FFFF99"/>
                      </a:solidFill>
                      <a:ln w="9525">
                        <a:solidFill>
                          <a:srgbClr val="FF66FF"/>
                        </a:solidFill>
                        <a:miter lim="800000"/>
                        <a:headEnd/>
                        <a:tailEnd/>
                      </a:ln>
                    </p:spPr>
                  </p:pic>
                </p:oleObj>
              </mc:Fallback>
            </mc:AlternateContent>
          </a:graphicData>
        </a:graphic>
      </p:graphicFrame>
      <p:graphicFrame>
        <p:nvGraphicFramePr>
          <p:cNvPr id="36867" name="Object 3"/>
          <p:cNvGraphicFramePr>
            <a:graphicFrameLocks noChangeAspect="1"/>
          </p:cNvGraphicFramePr>
          <p:nvPr/>
        </p:nvGraphicFramePr>
        <p:xfrm>
          <a:off x="255588" y="4973638"/>
          <a:ext cx="2649537" cy="479425"/>
        </p:xfrm>
        <a:graphic>
          <a:graphicData uri="http://schemas.openxmlformats.org/presentationml/2006/ole">
            <mc:AlternateContent xmlns:mc="http://schemas.openxmlformats.org/markup-compatibility/2006">
              <mc:Choice xmlns:v="urn:schemas-microsoft-com:vml" Requires="v">
                <p:oleObj spid="_x0000_s14351" name="Denklem" r:id="rId5" imgW="1371600" imgH="266400" progId="Equation.3">
                  <p:embed/>
                </p:oleObj>
              </mc:Choice>
              <mc:Fallback>
                <p:oleObj name="Denklem" r:id="rId5" imgW="1371600" imgH="266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88" y="4973638"/>
                        <a:ext cx="2649537" cy="479425"/>
                      </a:xfrm>
                      <a:prstGeom prst="rect">
                        <a:avLst/>
                      </a:prstGeom>
                      <a:solidFill>
                        <a:srgbClr val="FFFF66"/>
                      </a:solidFill>
                      <a:ln w="9525">
                        <a:solidFill>
                          <a:srgbClr val="FF00FF"/>
                        </a:solidFill>
                        <a:miter lim="800000"/>
                        <a:headEnd/>
                        <a:tailEnd/>
                      </a:ln>
                    </p:spPr>
                  </p:pic>
                </p:oleObj>
              </mc:Fallback>
            </mc:AlternateContent>
          </a:graphicData>
        </a:graphic>
      </p:graphicFrame>
      <p:sp>
        <p:nvSpPr>
          <p:cNvPr id="18480" name="Text Box 48"/>
          <p:cNvSpPr txBox="1">
            <a:spLocks noChangeArrowheads="1"/>
          </p:cNvSpPr>
          <p:nvPr/>
        </p:nvSpPr>
        <p:spPr bwMode="auto">
          <a:xfrm>
            <a:off x="0" y="5708650"/>
            <a:ext cx="8001000" cy="366713"/>
          </a:xfrm>
          <a:prstGeom prst="rect">
            <a:avLst/>
          </a:prstGeom>
          <a:noFill/>
          <a:ln w="9525">
            <a:noFill/>
            <a:miter lim="800000"/>
            <a:headEnd/>
            <a:tailEnd/>
          </a:ln>
        </p:spPr>
        <p:txBody>
          <a:bodyPr>
            <a:spAutoFit/>
          </a:bodyPr>
          <a:lstStyle/>
          <a:p>
            <a:pPr>
              <a:spcBef>
                <a:spcPct val="50000"/>
              </a:spcBef>
            </a:pPr>
            <a:r>
              <a:rPr lang="tr-TR" sz="1800" b="1" dirty="0">
                <a:solidFill>
                  <a:srgbClr val="FF0000"/>
                </a:solidFill>
                <a:latin typeface="Calibri" pitchFamily="34" charset="0"/>
              </a:rPr>
              <a:t>Örnek.</a:t>
            </a:r>
            <a:r>
              <a:rPr lang="tr-TR" sz="1800" b="1" dirty="0">
                <a:solidFill>
                  <a:srgbClr val="0000FF"/>
                </a:solidFill>
                <a:latin typeface="Calibri" pitchFamily="34" charset="0"/>
              </a:rPr>
              <a:t> </a:t>
            </a:r>
            <a:r>
              <a:rPr lang="tr-TR" sz="1800" dirty="0">
                <a:latin typeface="Calibri" pitchFamily="34" charset="0"/>
              </a:rPr>
              <a:t>(1,-2)</a:t>
            </a:r>
            <a:r>
              <a:rPr lang="tr-TR" sz="1800" b="1" dirty="0">
                <a:solidFill>
                  <a:srgbClr val="0000FF"/>
                </a:solidFill>
                <a:latin typeface="Calibri" pitchFamily="34" charset="0"/>
              </a:rPr>
              <a:t>  ve  </a:t>
            </a:r>
            <a:r>
              <a:rPr lang="tr-TR" sz="1800" dirty="0">
                <a:latin typeface="Calibri" pitchFamily="34" charset="0"/>
              </a:rPr>
              <a:t>(5,1)</a:t>
            </a:r>
            <a:r>
              <a:rPr lang="tr-TR" sz="1800" b="1" dirty="0">
                <a:solidFill>
                  <a:srgbClr val="0000FF"/>
                </a:solidFill>
                <a:latin typeface="Calibri" pitchFamily="34" charset="0"/>
              </a:rPr>
              <a:t>  noktaları arasındaki uzaklık:</a:t>
            </a:r>
          </a:p>
        </p:txBody>
      </p:sp>
      <p:graphicFrame>
        <p:nvGraphicFramePr>
          <p:cNvPr id="36868" name="Object 4"/>
          <p:cNvGraphicFramePr>
            <a:graphicFrameLocks noChangeAspect="1"/>
          </p:cNvGraphicFramePr>
          <p:nvPr/>
        </p:nvGraphicFramePr>
        <p:xfrm>
          <a:off x="817563" y="6172200"/>
          <a:ext cx="5832475" cy="520700"/>
        </p:xfrm>
        <a:graphic>
          <a:graphicData uri="http://schemas.openxmlformats.org/presentationml/2006/ole">
            <mc:AlternateContent xmlns:mc="http://schemas.openxmlformats.org/markup-compatibility/2006">
              <mc:Choice xmlns:v="urn:schemas-microsoft-com:vml" Requires="v">
                <p:oleObj spid="_x0000_s14352" name="Denklem" r:id="rId7" imgW="2374560" imgH="266400" progId="Equation.3">
                  <p:embed/>
                </p:oleObj>
              </mc:Choice>
              <mc:Fallback>
                <p:oleObj name="Denklem" r:id="rId7" imgW="2374560" imgH="2664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563" y="6172200"/>
                        <a:ext cx="5832475" cy="520700"/>
                      </a:xfrm>
                      <a:prstGeom prst="rect">
                        <a:avLst/>
                      </a:prstGeom>
                      <a:noFill/>
                      <a:ln>
                        <a:noFill/>
                      </a:ln>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9525">
                            <a:solidFill>
                              <a:srgbClr val="FF00FF"/>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iterate type="wd">
                                    <p:tmPct val="100000"/>
                                  </p:iterate>
                                  <p:childTnLst>
                                    <p:set>
                                      <p:cBhvr>
                                        <p:cTn id="6" dur="1" fill="hold">
                                          <p:stCondLst>
                                            <p:cond delay="0"/>
                                          </p:stCondLst>
                                        </p:cTn>
                                        <p:tgtEl>
                                          <p:spTgt spid="18435"/>
                                        </p:tgtEl>
                                        <p:attrNameLst>
                                          <p:attrName>style.visibility</p:attrName>
                                        </p:attrNameLst>
                                      </p:cBhvr>
                                      <p:to>
                                        <p:strVal val="visible"/>
                                      </p:to>
                                    </p:set>
                                    <p:animEffect transition="in" filter="strips(upRight)">
                                      <p:cBhvr>
                                        <p:cTn id="7" dur="3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8458"/>
                                        </p:tgtEl>
                                        <p:attrNameLst>
                                          <p:attrName>style.visibility</p:attrName>
                                        </p:attrNameLst>
                                      </p:cBhvr>
                                      <p:to>
                                        <p:strVal val="visible"/>
                                      </p:to>
                                    </p:set>
                                    <p:animEffect transition="in" filter="wipe(down)">
                                      <p:cBhvr>
                                        <p:cTn id="26" dur="500"/>
                                        <p:tgtEl>
                                          <p:spTgt spid="18458"/>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strips(downRight)">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8454"/>
                                        </p:tgtEl>
                                        <p:attrNameLst>
                                          <p:attrName>style.visibility</p:attrName>
                                        </p:attrNameLst>
                                      </p:cBhvr>
                                      <p:to>
                                        <p:strVal val="visible"/>
                                      </p:to>
                                    </p:set>
                                    <p:animEffect transition="in" filter="wipe(up)">
                                      <p:cBhvr>
                                        <p:cTn id="36" dur="500"/>
                                        <p:tgtEl>
                                          <p:spTgt spid="18454"/>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847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18455"/>
                                        </p:tgtEl>
                                        <p:attrNameLst>
                                          <p:attrName>style.visibility</p:attrName>
                                        </p:attrNameLst>
                                      </p:cBhvr>
                                      <p:to>
                                        <p:strVal val="visible"/>
                                      </p:to>
                                    </p:set>
                                    <p:animEffect transition="in" filter="wipe(right)">
                                      <p:cBhvr>
                                        <p:cTn id="45" dur="500"/>
                                        <p:tgtEl>
                                          <p:spTgt spid="18455"/>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1847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18456"/>
                                        </p:tgtEl>
                                        <p:attrNameLst>
                                          <p:attrName>style.visibility</p:attrName>
                                        </p:attrNameLst>
                                      </p:cBhvr>
                                      <p:to>
                                        <p:strVal val="visible"/>
                                      </p:to>
                                    </p:set>
                                    <p:animEffect transition="in" filter="wipe(up)">
                                      <p:cBhvr>
                                        <p:cTn id="54" dur="500"/>
                                        <p:tgtEl>
                                          <p:spTgt spid="18456"/>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847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18457"/>
                                        </p:tgtEl>
                                        <p:attrNameLst>
                                          <p:attrName>style.visibility</p:attrName>
                                        </p:attrNameLst>
                                      </p:cBhvr>
                                      <p:to>
                                        <p:strVal val="visible"/>
                                      </p:to>
                                    </p:set>
                                    <p:animEffect transition="in" filter="wipe(right)">
                                      <p:cBhvr>
                                        <p:cTn id="63" dur="500"/>
                                        <p:tgtEl>
                                          <p:spTgt spid="18457"/>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18473"/>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8459"/>
                                        </p:tgtEl>
                                        <p:attrNameLst>
                                          <p:attrName>style.visibility</p:attrName>
                                        </p:attrNameLst>
                                      </p:cBhvr>
                                      <p:to>
                                        <p:strVal val="visible"/>
                                      </p:to>
                                    </p:set>
                                    <p:animEffect transition="in" filter="wipe(left)">
                                      <p:cBhvr>
                                        <p:cTn id="72" dur="500"/>
                                        <p:tgtEl>
                                          <p:spTgt spid="1845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wipe(down)">
                                      <p:cBhvr>
                                        <p:cTn id="77" dur="500"/>
                                        <p:tgtEl>
                                          <p:spTgt spid="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8460"/>
                                        </p:tgtEl>
                                        <p:attrNameLst>
                                          <p:attrName>style.visibility</p:attrName>
                                        </p:attrNameLst>
                                      </p:cBhvr>
                                      <p:to>
                                        <p:strVal val="visible"/>
                                      </p:to>
                                    </p:set>
                                    <p:animEffect transition="in" filter="wipe(down)">
                                      <p:cBhvr>
                                        <p:cTn id="82" dur="500"/>
                                        <p:tgtEl>
                                          <p:spTgt spid="1846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wipe(down)">
                                      <p:cBhvr>
                                        <p:cTn id="87" dur="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23" presetClass="entr" presetSubtype="16" fill="hold" grpId="0" nodeType="clickEffect">
                                  <p:stCondLst>
                                    <p:cond delay="0"/>
                                  </p:stCondLst>
                                  <p:childTnLst>
                                    <p:set>
                                      <p:cBhvr>
                                        <p:cTn id="91" dur="1" fill="hold">
                                          <p:stCondLst>
                                            <p:cond delay="0"/>
                                          </p:stCondLst>
                                        </p:cTn>
                                        <p:tgtEl>
                                          <p:spTgt spid="18477"/>
                                        </p:tgtEl>
                                        <p:attrNameLst>
                                          <p:attrName>style.visibility</p:attrName>
                                        </p:attrNameLst>
                                      </p:cBhvr>
                                      <p:to>
                                        <p:strVal val="visible"/>
                                      </p:to>
                                    </p:set>
                                    <p:anim calcmode="lin" valueType="num">
                                      <p:cBhvr>
                                        <p:cTn id="92" dur="500" fill="hold"/>
                                        <p:tgtEl>
                                          <p:spTgt spid="18477"/>
                                        </p:tgtEl>
                                        <p:attrNameLst>
                                          <p:attrName>ppt_w</p:attrName>
                                        </p:attrNameLst>
                                      </p:cBhvr>
                                      <p:tavLst>
                                        <p:tav tm="0">
                                          <p:val>
                                            <p:fltVal val="0"/>
                                          </p:val>
                                        </p:tav>
                                        <p:tav tm="100000">
                                          <p:val>
                                            <p:strVal val="#ppt_w"/>
                                          </p:val>
                                        </p:tav>
                                      </p:tavLst>
                                    </p:anim>
                                    <p:anim calcmode="lin" valueType="num">
                                      <p:cBhvr>
                                        <p:cTn id="93" dur="500" fill="hold"/>
                                        <p:tgtEl>
                                          <p:spTgt spid="18477"/>
                                        </p:tgtEl>
                                        <p:attrNameLst>
                                          <p:attrName>ppt_h</p:attrName>
                                        </p:attrNameLst>
                                      </p:cBhvr>
                                      <p:tavLst>
                                        <p:tav tm="0">
                                          <p:val>
                                            <p:fltVal val="0"/>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16" presetClass="entr" presetSubtype="26" fill="hold" nodeType="clickEffect">
                                  <p:stCondLst>
                                    <p:cond delay="0"/>
                                  </p:stCondLst>
                                  <p:childTnLst>
                                    <p:set>
                                      <p:cBhvr>
                                        <p:cTn id="97" dur="1" fill="hold">
                                          <p:stCondLst>
                                            <p:cond delay="0"/>
                                          </p:stCondLst>
                                        </p:cTn>
                                        <p:tgtEl>
                                          <p:spTgt spid="36866"/>
                                        </p:tgtEl>
                                        <p:attrNameLst>
                                          <p:attrName>style.visibility</p:attrName>
                                        </p:attrNameLst>
                                      </p:cBhvr>
                                      <p:to>
                                        <p:strVal val="visible"/>
                                      </p:to>
                                    </p:set>
                                    <p:animEffect transition="in" filter="barn(inHorizontal)">
                                      <p:cBhvr>
                                        <p:cTn id="98" dur="500"/>
                                        <p:tgtEl>
                                          <p:spTgt spid="36866"/>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6" fill="hold" nodeType="clickEffect">
                                  <p:stCondLst>
                                    <p:cond delay="0"/>
                                  </p:stCondLst>
                                  <p:childTnLst>
                                    <p:set>
                                      <p:cBhvr>
                                        <p:cTn id="102" dur="1" fill="hold">
                                          <p:stCondLst>
                                            <p:cond delay="0"/>
                                          </p:stCondLst>
                                        </p:cTn>
                                        <p:tgtEl>
                                          <p:spTgt spid="36867"/>
                                        </p:tgtEl>
                                        <p:attrNameLst>
                                          <p:attrName>style.visibility</p:attrName>
                                        </p:attrNameLst>
                                      </p:cBhvr>
                                      <p:to>
                                        <p:strVal val="visible"/>
                                      </p:to>
                                    </p:set>
                                    <p:animEffect transition="in" filter="barn(inHorizontal)">
                                      <p:cBhvr>
                                        <p:cTn id="103" dur="500"/>
                                        <p:tgtEl>
                                          <p:spTgt spid="36867"/>
                                        </p:tgtEl>
                                      </p:cBhvr>
                                    </p:animEffect>
                                  </p:childTnLst>
                                </p:cTn>
                              </p:par>
                            </p:childTnLst>
                          </p:cTn>
                        </p:par>
                      </p:childTnLst>
                    </p:cTn>
                  </p:par>
                  <p:par>
                    <p:cTn id="104" fill="hold">
                      <p:stCondLst>
                        <p:cond delay="indefinite"/>
                      </p:stCondLst>
                      <p:childTnLst>
                        <p:par>
                          <p:cTn id="105" fill="hold">
                            <p:stCondLst>
                              <p:cond delay="0"/>
                            </p:stCondLst>
                            <p:childTnLst>
                              <p:par>
                                <p:cTn id="106" presetID="18" presetClass="entr" presetSubtype="3" fill="hold" grpId="0" nodeType="clickEffect">
                                  <p:stCondLst>
                                    <p:cond delay="0"/>
                                  </p:stCondLst>
                                  <p:iterate type="wd">
                                    <p:tmPct val="100000"/>
                                  </p:iterate>
                                  <p:childTnLst>
                                    <p:set>
                                      <p:cBhvr>
                                        <p:cTn id="107" dur="1" fill="hold">
                                          <p:stCondLst>
                                            <p:cond delay="0"/>
                                          </p:stCondLst>
                                        </p:cTn>
                                        <p:tgtEl>
                                          <p:spTgt spid="18480"/>
                                        </p:tgtEl>
                                        <p:attrNameLst>
                                          <p:attrName>style.visibility</p:attrName>
                                        </p:attrNameLst>
                                      </p:cBhvr>
                                      <p:to>
                                        <p:strVal val="visible"/>
                                      </p:to>
                                    </p:set>
                                    <p:animEffect transition="in" filter="strips(upRight)">
                                      <p:cBhvr>
                                        <p:cTn id="108" dur="300"/>
                                        <p:tgtEl>
                                          <p:spTgt spid="18480"/>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6" fill="hold" nodeType="clickEffect">
                                  <p:stCondLst>
                                    <p:cond delay="0"/>
                                  </p:stCondLst>
                                  <p:childTnLst>
                                    <p:set>
                                      <p:cBhvr>
                                        <p:cTn id="112" dur="1" fill="hold">
                                          <p:stCondLst>
                                            <p:cond delay="0"/>
                                          </p:stCondLst>
                                        </p:cTn>
                                        <p:tgtEl>
                                          <p:spTgt spid="36868"/>
                                        </p:tgtEl>
                                        <p:attrNameLst>
                                          <p:attrName>style.visibility</p:attrName>
                                        </p:attrNameLst>
                                      </p:cBhvr>
                                      <p:to>
                                        <p:strVal val="visible"/>
                                      </p:to>
                                    </p:set>
                                    <p:animEffect transition="in" filter="barn(inHorizontal)">
                                      <p:cBhvr>
                                        <p:cTn id="113"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P spid="18454" grpId="0" animBg="1"/>
      <p:bldP spid="18455" grpId="0" animBg="1"/>
      <p:bldP spid="18456" grpId="0" animBg="1"/>
      <p:bldP spid="18457" grpId="0" animBg="1"/>
      <p:bldP spid="18458" grpId="0" animBg="1"/>
      <p:bldP spid="18459" grpId="0" animBg="1"/>
      <p:bldP spid="18460" grpId="0" animBg="1"/>
      <p:bldP spid="18470" grpId="0" autoUpdateAnimBg="0"/>
      <p:bldP spid="18471" grpId="0" autoUpdateAnimBg="0"/>
      <p:bldP spid="18472" grpId="0" autoUpdateAnimBg="0"/>
      <p:bldP spid="18473" grpId="0" autoUpdateAnimBg="0"/>
      <p:bldP spid="18477" grpId="0" animBg="1"/>
      <p:bldP spid="1848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27000" y="333375"/>
            <a:ext cx="8837613" cy="915988"/>
          </a:xfrm>
          <a:prstGeom prst="rect">
            <a:avLst/>
          </a:prstGeom>
          <a:noFill/>
          <a:ln w="9525">
            <a:noFill/>
            <a:miter lim="800000"/>
            <a:headEnd/>
            <a:tailEnd/>
          </a:ln>
        </p:spPr>
        <p:txBody>
          <a:bodyPr>
            <a:spAutoFit/>
          </a:bodyPr>
          <a:lstStyle/>
          <a:p>
            <a:pPr algn="just">
              <a:spcBef>
                <a:spcPct val="50000"/>
              </a:spcBef>
            </a:pPr>
            <a:r>
              <a:rPr lang="tr-TR" sz="1800" b="1" dirty="0">
                <a:solidFill>
                  <a:srgbClr val="0000FF"/>
                </a:solidFill>
                <a:latin typeface="Calibri" pitchFamily="34" charset="0"/>
              </a:rPr>
              <a:t>İki değişkenli bir denklem; örneğin  </a:t>
            </a:r>
            <a:r>
              <a:rPr lang="tr-TR" sz="1800" i="1" dirty="0">
                <a:solidFill>
                  <a:srgbClr val="0000FF"/>
                </a:solidFill>
                <a:latin typeface="Calibri" pitchFamily="34" charset="0"/>
                <a:cs typeface="Times New Roman" pitchFamily="18" charset="0"/>
              </a:rPr>
              <a:t>x</a:t>
            </a:r>
            <a:r>
              <a:rPr lang="tr-TR" sz="1800" baseline="30000" dirty="0">
                <a:solidFill>
                  <a:srgbClr val="0000FF"/>
                </a:solidFill>
                <a:latin typeface="Calibri" pitchFamily="34" charset="0"/>
                <a:cs typeface="Times New Roman" pitchFamily="18" charset="0"/>
              </a:rPr>
              <a:t>2</a:t>
            </a:r>
            <a:r>
              <a:rPr lang="tr-TR" sz="1800" i="1" baseline="30000" dirty="0">
                <a:solidFill>
                  <a:srgbClr val="0000FF"/>
                </a:solidFill>
                <a:latin typeface="Calibri" pitchFamily="34" charset="0"/>
                <a:cs typeface="Times New Roman" pitchFamily="18" charset="0"/>
              </a:rPr>
              <a:t> </a:t>
            </a:r>
            <a:r>
              <a:rPr lang="tr-TR" sz="1800" dirty="0">
                <a:solidFill>
                  <a:srgbClr val="0000FF"/>
                </a:solidFill>
                <a:latin typeface="Calibri" pitchFamily="34" charset="0"/>
                <a:cs typeface="Times New Roman" pitchFamily="18" charset="0"/>
              </a:rPr>
              <a:t>+</a:t>
            </a:r>
            <a:r>
              <a:rPr lang="tr-TR" sz="1800" i="1" dirty="0">
                <a:solidFill>
                  <a:srgbClr val="0000FF"/>
                </a:solidFill>
                <a:latin typeface="Calibri" pitchFamily="34" charset="0"/>
                <a:cs typeface="Times New Roman" pitchFamily="18" charset="0"/>
              </a:rPr>
              <a:t> y</a:t>
            </a:r>
            <a:r>
              <a:rPr lang="tr-TR" sz="1800" baseline="30000" dirty="0">
                <a:solidFill>
                  <a:srgbClr val="0000FF"/>
                </a:solidFill>
                <a:latin typeface="Calibri" pitchFamily="34" charset="0"/>
                <a:cs typeface="Times New Roman" pitchFamily="18" charset="0"/>
              </a:rPr>
              <a:t>2</a:t>
            </a:r>
            <a:r>
              <a:rPr lang="tr-TR" sz="1800" i="1" dirty="0">
                <a:solidFill>
                  <a:srgbClr val="0000FF"/>
                </a:solidFill>
                <a:latin typeface="Calibri" pitchFamily="34" charset="0"/>
                <a:cs typeface="Times New Roman" pitchFamily="18" charset="0"/>
              </a:rPr>
              <a:t>  = </a:t>
            </a:r>
            <a:r>
              <a:rPr lang="tr-TR" sz="1800" dirty="0">
                <a:solidFill>
                  <a:srgbClr val="0000FF"/>
                </a:solidFill>
                <a:latin typeface="Calibri" pitchFamily="34" charset="0"/>
                <a:cs typeface="Times New Roman" pitchFamily="18" charset="0"/>
              </a:rPr>
              <a:t>1</a:t>
            </a:r>
            <a:r>
              <a:rPr lang="tr-TR" sz="1800" b="1" i="1" dirty="0">
                <a:solidFill>
                  <a:srgbClr val="0000FF"/>
                </a:solidFill>
                <a:latin typeface="Calibri" pitchFamily="34" charset="0"/>
              </a:rPr>
              <a:t>, </a:t>
            </a:r>
            <a:r>
              <a:rPr lang="tr-TR" sz="1800" b="1" dirty="0">
                <a:solidFill>
                  <a:srgbClr val="0000FF"/>
                </a:solidFill>
                <a:latin typeface="Calibri" pitchFamily="34" charset="0"/>
              </a:rPr>
              <a:t>verildiğinde, bu denklemi sağlayan reel sayı ikililerinden her birine o denklemin bir </a:t>
            </a:r>
            <a:r>
              <a:rPr lang="tr-TR" sz="1800" b="1" dirty="0">
                <a:solidFill>
                  <a:srgbClr val="FF0000"/>
                </a:solidFill>
                <a:latin typeface="Calibri" pitchFamily="34" charset="0"/>
              </a:rPr>
              <a:t>çözüm</a:t>
            </a:r>
            <a:r>
              <a:rPr lang="tr-TR" sz="1800" b="1" dirty="0">
                <a:solidFill>
                  <a:srgbClr val="0000FF"/>
                </a:solidFill>
                <a:latin typeface="Calibri" pitchFamily="34" charset="0"/>
              </a:rPr>
              <a:t>ü, denklemi sağlayan tüm  </a:t>
            </a:r>
            <a:r>
              <a:rPr lang="tr-TR" sz="1800" dirty="0">
                <a:solidFill>
                  <a:srgbClr val="0000FF"/>
                </a:solidFill>
                <a:latin typeface="Calibri" pitchFamily="34" charset="0"/>
              </a:rPr>
              <a:t>(</a:t>
            </a:r>
            <a:r>
              <a:rPr lang="tr-TR" sz="1800" i="1" dirty="0">
                <a:solidFill>
                  <a:srgbClr val="0000FF"/>
                </a:solidFill>
                <a:latin typeface="Calibri" pitchFamily="34" charset="0"/>
              </a:rPr>
              <a:t>x , y</a:t>
            </a:r>
            <a:r>
              <a:rPr lang="tr-TR" sz="1800" dirty="0">
                <a:solidFill>
                  <a:srgbClr val="0000FF"/>
                </a:solidFill>
                <a:latin typeface="Calibri" pitchFamily="34" charset="0"/>
              </a:rPr>
              <a:t>)</a:t>
            </a:r>
            <a:r>
              <a:rPr lang="tr-TR" sz="1800" b="1" dirty="0">
                <a:solidFill>
                  <a:srgbClr val="0000FF"/>
                </a:solidFill>
                <a:latin typeface="Calibri" pitchFamily="34" charset="0"/>
              </a:rPr>
              <a:t>  sayı ikililerinin kümesine de o denklemin  </a:t>
            </a:r>
            <a:r>
              <a:rPr lang="tr-TR" sz="1800" b="1" dirty="0">
                <a:solidFill>
                  <a:srgbClr val="FF0000"/>
                </a:solidFill>
                <a:latin typeface="Calibri" pitchFamily="34" charset="0"/>
              </a:rPr>
              <a:t>çözüm kümesi</a:t>
            </a:r>
            <a:r>
              <a:rPr lang="tr-TR" sz="1800" b="1" dirty="0">
                <a:solidFill>
                  <a:srgbClr val="0000FF"/>
                </a:solidFill>
                <a:latin typeface="Calibri" pitchFamily="34" charset="0"/>
              </a:rPr>
              <a:t>  denir. </a:t>
            </a:r>
            <a:r>
              <a:rPr lang="tr-TR" sz="1800" b="1" dirty="0" smtClean="0">
                <a:solidFill>
                  <a:srgbClr val="0000FF"/>
                </a:solidFill>
                <a:latin typeface="Calibri" pitchFamily="34" charset="0"/>
              </a:rPr>
              <a:t> Örneğin</a:t>
            </a:r>
            <a:r>
              <a:rPr lang="tr-TR" sz="1800" b="1" dirty="0">
                <a:solidFill>
                  <a:srgbClr val="0000FF"/>
                </a:solidFill>
                <a:latin typeface="Calibri" pitchFamily="34" charset="0"/>
              </a:rPr>
              <a:t>, </a:t>
            </a:r>
            <a:r>
              <a:rPr lang="tr-TR" sz="1800" b="1" dirty="0" smtClean="0">
                <a:solidFill>
                  <a:srgbClr val="0000FF"/>
                </a:solidFill>
                <a:latin typeface="Calibri" pitchFamily="34" charset="0"/>
              </a:rPr>
              <a:t>  </a:t>
            </a:r>
            <a:r>
              <a:rPr lang="tr-TR" sz="1800" dirty="0">
                <a:solidFill>
                  <a:srgbClr val="0000FF"/>
                </a:solidFill>
                <a:latin typeface="Calibri" pitchFamily="34" charset="0"/>
              </a:rPr>
              <a:t>(1,0) </a:t>
            </a:r>
            <a:r>
              <a:rPr lang="tr-TR" sz="1800" dirty="0" smtClean="0">
                <a:solidFill>
                  <a:srgbClr val="0000FF"/>
                </a:solidFill>
                <a:latin typeface="Calibri" pitchFamily="34" charset="0"/>
              </a:rPr>
              <a:t>,    </a:t>
            </a:r>
            <a:r>
              <a:rPr lang="tr-TR" sz="1800" dirty="0">
                <a:solidFill>
                  <a:srgbClr val="0000FF"/>
                </a:solidFill>
                <a:latin typeface="Calibri" pitchFamily="34" charset="0"/>
              </a:rPr>
              <a:t>( 0,1)</a:t>
            </a:r>
            <a:r>
              <a:rPr lang="tr-TR" sz="1800" b="1" dirty="0">
                <a:solidFill>
                  <a:srgbClr val="0000FF"/>
                </a:solidFill>
                <a:latin typeface="Calibri" pitchFamily="34" charset="0"/>
              </a:rPr>
              <a:t> ,  </a:t>
            </a:r>
          </a:p>
        </p:txBody>
      </p:sp>
      <p:graphicFrame>
        <p:nvGraphicFramePr>
          <p:cNvPr id="35843" name="Object 3"/>
          <p:cNvGraphicFramePr>
            <a:graphicFrameLocks noChangeAspect="1"/>
          </p:cNvGraphicFramePr>
          <p:nvPr/>
        </p:nvGraphicFramePr>
        <p:xfrm>
          <a:off x="196850" y="1284288"/>
          <a:ext cx="1220788" cy="519112"/>
        </p:xfrm>
        <a:graphic>
          <a:graphicData uri="http://schemas.openxmlformats.org/presentationml/2006/ole">
            <mc:AlternateContent xmlns:mc="http://schemas.openxmlformats.org/markup-compatibility/2006">
              <mc:Choice xmlns:v="urn:schemas-microsoft-com:vml" Requires="v">
                <p:oleObj spid="_x0000_s15370" name="Denklem" r:id="rId3" imgW="1015920" imgH="431640" progId="Equation.3">
                  <p:embed/>
                </p:oleObj>
              </mc:Choice>
              <mc:Fallback>
                <p:oleObj name="Denklem" r:id="rId3" imgW="1015920" imgH="431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50" y="1284288"/>
                        <a:ext cx="1220788"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0" name="Text Box 4"/>
          <p:cNvSpPr txBox="1">
            <a:spLocks noChangeArrowheads="1"/>
          </p:cNvSpPr>
          <p:nvPr/>
        </p:nvSpPr>
        <p:spPr bwMode="auto">
          <a:xfrm>
            <a:off x="1154113" y="1341438"/>
            <a:ext cx="7989887" cy="366712"/>
          </a:xfrm>
          <a:prstGeom prst="rect">
            <a:avLst/>
          </a:prstGeom>
          <a:noFill/>
          <a:ln w="9525">
            <a:noFill/>
            <a:miter lim="800000"/>
            <a:headEnd/>
            <a:tailEnd/>
          </a:ln>
        </p:spPr>
        <p:txBody>
          <a:bodyPr>
            <a:spAutoFit/>
          </a:bodyPr>
          <a:lstStyle/>
          <a:p>
            <a:pPr>
              <a:spcBef>
                <a:spcPct val="50000"/>
              </a:spcBef>
            </a:pPr>
            <a:r>
              <a:rPr lang="tr-TR" sz="1800" b="1" dirty="0">
                <a:solidFill>
                  <a:srgbClr val="0000FF"/>
                </a:solidFill>
                <a:latin typeface="Calibri" pitchFamily="34" charset="0"/>
              </a:rPr>
              <a:t> sıralı  ikililerinden her biri  </a:t>
            </a:r>
            <a:r>
              <a:rPr lang="tr-TR" sz="1800" i="1" dirty="0">
                <a:solidFill>
                  <a:srgbClr val="0000FF"/>
                </a:solidFill>
                <a:latin typeface="Calibri" pitchFamily="34" charset="0"/>
              </a:rPr>
              <a:t>x</a:t>
            </a:r>
            <a:r>
              <a:rPr lang="tr-TR" sz="1800" baseline="30000" dirty="0">
                <a:solidFill>
                  <a:srgbClr val="0000FF"/>
                </a:solidFill>
                <a:latin typeface="Calibri" pitchFamily="34" charset="0"/>
              </a:rPr>
              <a:t>2</a:t>
            </a:r>
            <a:r>
              <a:rPr lang="tr-TR" sz="1800" dirty="0">
                <a:solidFill>
                  <a:srgbClr val="0000FF"/>
                </a:solidFill>
                <a:latin typeface="Calibri" pitchFamily="34" charset="0"/>
              </a:rPr>
              <a:t> +</a:t>
            </a:r>
            <a:r>
              <a:rPr lang="tr-TR" sz="1800" i="1" dirty="0">
                <a:solidFill>
                  <a:srgbClr val="0000FF"/>
                </a:solidFill>
                <a:latin typeface="Calibri" pitchFamily="34" charset="0"/>
              </a:rPr>
              <a:t> y</a:t>
            </a:r>
            <a:r>
              <a:rPr lang="tr-TR" sz="1800" baseline="30000" dirty="0">
                <a:solidFill>
                  <a:srgbClr val="0000FF"/>
                </a:solidFill>
                <a:latin typeface="Calibri" pitchFamily="34" charset="0"/>
              </a:rPr>
              <a:t>2</a:t>
            </a:r>
            <a:r>
              <a:rPr lang="tr-TR" sz="1800" i="1" dirty="0">
                <a:solidFill>
                  <a:srgbClr val="0000FF"/>
                </a:solidFill>
                <a:latin typeface="Calibri" pitchFamily="34" charset="0"/>
              </a:rPr>
              <a:t>  = </a:t>
            </a:r>
            <a:r>
              <a:rPr lang="tr-TR" sz="1800" dirty="0">
                <a:solidFill>
                  <a:srgbClr val="0000FF"/>
                </a:solidFill>
                <a:latin typeface="Calibri" pitchFamily="34" charset="0"/>
              </a:rPr>
              <a:t>1</a:t>
            </a:r>
            <a:r>
              <a:rPr lang="tr-TR" sz="1800" b="1" i="1" dirty="0">
                <a:solidFill>
                  <a:srgbClr val="0000FF"/>
                </a:solidFill>
                <a:latin typeface="Calibri" pitchFamily="34" charset="0"/>
              </a:rPr>
              <a:t>  </a:t>
            </a:r>
            <a:r>
              <a:rPr lang="tr-TR" sz="1800" b="1" dirty="0">
                <a:solidFill>
                  <a:srgbClr val="0000FF"/>
                </a:solidFill>
                <a:latin typeface="Calibri" pitchFamily="34" charset="0"/>
              </a:rPr>
              <a:t>denkleminin bir çözümüdür.  Bu</a:t>
            </a:r>
            <a:r>
              <a:rPr lang="tr-TR" sz="1800" dirty="0">
                <a:latin typeface="Calibri" pitchFamily="34" charset="0"/>
              </a:rPr>
              <a:t> </a:t>
            </a:r>
            <a:r>
              <a:rPr lang="tr-TR" sz="1800" b="1" dirty="0">
                <a:solidFill>
                  <a:srgbClr val="0000FF"/>
                </a:solidFill>
                <a:latin typeface="Calibri" pitchFamily="34" charset="0"/>
              </a:rPr>
              <a:t>denk-</a:t>
            </a:r>
          </a:p>
        </p:txBody>
      </p:sp>
      <p:sp>
        <p:nvSpPr>
          <p:cNvPr id="19461" name="Text Box 5"/>
          <p:cNvSpPr txBox="1">
            <a:spLocks noChangeArrowheads="1"/>
          </p:cNvSpPr>
          <p:nvPr/>
        </p:nvSpPr>
        <p:spPr bwMode="auto">
          <a:xfrm>
            <a:off x="71438" y="1812925"/>
            <a:ext cx="8893175" cy="641350"/>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lemin çözüm kümesi Kartezyen düzlemde bir nokta kümesi olarak düşünülünce elde edilen şekle o denklemin </a:t>
            </a:r>
            <a:r>
              <a:rPr lang="tr-TR" sz="1800" b="1">
                <a:solidFill>
                  <a:srgbClr val="FF0000"/>
                </a:solidFill>
                <a:latin typeface="Calibri" pitchFamily="34" charset="0"/>
              </a:rPr>
              <a:t>grafiği(</a:t>
            </a:r>
            <a:r>
              <a:rPr lang="tr-TR" sz="1800" b="1">
                <a:solidFill>
                  <a:srgbClr val="0000FF"/>
                </a:solidFill>
                <a:latin typeface="Calibri" pitchFamily="34" charset="0"/>
              </a:rPr>
              <a:t>grafik</a:t>
            </a:r>
            <a:r>
              <a:rPr lang="tr-TR" sz="1800" b="1">
                <a:solidFill>
                  <a:srgbClr val="FF0000"/>
                </a:solidFill>
                <a:latin typeface="Calibri" pitchFamily="34" charset="0"/>
              </a:rPr>
              <a:t>)</a:t>
            </a:r>
            <a:r>
              <a:rPr lang="tr-TR" sz="1800" b="1">
                <a:solidFill>
                  <a:srgbClr val="0000FF"/>
                </a:solidFill>
                <a:latin typeface="Calibri" pitchFamily="34" charset="0"/>
              </a:rPr>
              <a:t>  denir.</a:t>
            </a:r>
          </a:p>
        </p:txBody>
      </p:sp>
      <p:sp>
        <p:nvSpPr>
          <p:cNvPr id="19462" name="Text Box 6"/>
          <p:cNvSpPr txBox="1">
            <a:spLocks noChangeArrowheads="1"/>
          </p:cNvSpPr>
          <p:nvPr/>
        </p:nvSpPr>
        <p:spPr bwMode="auto">
          <a:xfrm>
            <a:off x="179388" y="3141663"/>
            <a:ext cx="4392612" cy="1190625"/>
          </a:xfrm>
          <a:prstGeom prst="rect">
            <a:avLst/>
          </a:prstGeom>
          <a:noFill/>
          <a:ln w="9525">
            <a:noFill/>
            <a:miter lim="800000"/>
            <a:headEnd/>
            <a:tailEnd/>
          </a:ln>
        </p:spPr>
        <p:txBody>
          <a:bodyPr>
            <a:spAutoFit/>
          </a:bodyPr>
          <a:lstStyle/>
          <a:p>
            <a:pPr algn="just">
              <a:spcBef>
                <a:spcPct val="50000"/>
              </a:spcBef>
            </a:pPr>
            <a:r>
              <a:rPr lang="tr-TR" sz="1800" b="1" dirty="0">
                <a:solidFill>
                  <a:srgbClr val="FF0000"/>
                </a:solidFill>
                <a:latin typeface="Calibri" pitchFamily="34" charset="0"/>
              </a:rPr>
              <a:t>Örnek.</a:t>
            </a:r>
            <a:r>
              <a:rPr lang="tr-TR" sz="1800" b="1" i="1" dirty="0">
                <a:solidFill>
                  <a:srgbClr val="0000FF"/>
                </a:solidFill>
                <a:latin typeface="Calibri" pitchFamily="34" charset="0"/>
              </a:rPr>
              <a:t> </a:t>
            </a:r>
            <a:r>
              <a:rPr lang="tr-TR" sz="1800" i="1" dirty="0">
                <a:solidFill>
                  <a:srgbClr val="0000FF"/>
                </a:solidFill>
                <a:latin typeface="Calibri" pitchFamily="34" charset="0"/>
                <a:cs typeface="Times New Roman" pitchFamily="18" charset="0"/>
              </a:rPr>
              <a:t>x</a:t>
            </a:r>
            <a:r>
              <a:rPr lang="tr-TR" sz="1800" baseline="30000" dirty="0">
                <a:solidFill>
                  <a:srgbClr val="0000FF"/>
                </a:solidFill>
                <a:latin typeface="Calibri" pitchFamily="34" charset="0"/>
                <a:cs typeface="Times New Roman" pitchFamily="18" charset="0"/>
              </a:rPr>
              <a:t>2</a:t>
            </a:r>
            <a:r>
              <a:rPr lang="tr-TR" sz="1800" i="1" baseline="30000" dirty="0">
                <a:solidFill>
                  <a:srgbClr val="0000FF"/>
                </a:solidFill>
                <a:latin typeface="Calibri" pitchFamily="34" charset="0"/>
                <a:cs typeface="Times New Roman" pitchFamily="18" charset="0"/>
              </a:rPr>
              <a:t> </a:t>
            </a:r>
            <a:r>
              <a:rPr lang="tr-TR" sz="1800" dirty="0">
                <a:solidFill>
                  <a:srgbClr val="0000FF"/>
                </a:solidFill>
                <a:latin typeface="Calibri" pitchFamily="34" charset="0"/>
                <a:cs typeface="Times New Roman" pitchFamily="18" charset="0"/>
              </a:rPr>
              <a:t>+</a:t>
            </a:r>
            <a:r>
              <a:rPr lang="tr-TR" sz="1800" i="1" dirty="0">
                <a:solidFill>
                  <a:srgbClr val="0000FF"/>
                </a:solidFill>
                <a:latin typeface="Calibri" pitchFamily="34" charset="0"/>
                <a:cs typeface="Times New Roman" pitchFamily="18" charset="0"/>
              </a:rPr>
              <a:t> y</a:t>
            </a:r>
            <a:r>
              <a:rPr lang="tr-TR" sz="1800" baseline="30000" dirty="0">
                <a:solidFill>
                  <a:srgbClr val="0000FF"/>
                </a:solidFill>
                <a:latin typeface="Calibri" pitchFamily="34" charset="0"/>
                <a:cs typeface="Times New Roman" pitchFamily="18" charset="0"/>
              </a:rPr>
              <a:t>2</a:t>
            </a:r>
            <a:r>
              <a:rPr lang="tr-TR" sz="1800" i="1" dirty="0">
                <a:solidFill>
                  <a:srgbClr val="0000FF"/>
                </a:solidFill>
                <a:latin typeface="Calibri" pitchFamily="34" charset="0"/>
                <a:cs typeface="Times New Roman" pitchFamily="18" charset="0"/>
              </a:rPr>
              <a:t>  = </a:t>
            </a:r>
            <a:r>
              <a:rPr lang="tr-TR" sz="1800" dirty="0">
                <a:solidFill>
                  <a:srgbClr val="0000FF"/>
                </a:solidFill>
                <a:latin typeface="Calibri" pitchFamily="34" charset="0"/>
                <a:cs typeface="Times New Roman" pitchFamily="18" charset="0"/>
              </a:rPr>
              <a:t>1</a:t>
            </a:r>
            <a:r>
              <a:rPr lang="tr-TR" sz="1800" b="1" dirty="0">
                <a:solidFill>
                  <a:srgbClr val="0000FF"/>
                </a:solidFill>
                <a:latin typeface="Calibri" pitchFamily="34" charset="0"/>
              </a:rPr>
              <a:t>  denkleminin grafiği, orijinden  </a:t>
            </a:r>
            <a:r>
              <a:rPr lang="tr-TR" sz="1800" dirty="0">
                <a:solidFill>
                  <a:srgbClr val="0000FF"/>
                </a:solidFill>
                <a:latin typeface="Calibri" pitchFamily="34" charset="0"/>
              </a:rPr>
              <a:t>1</a:t>
            </a:r>
            <a:r>
              <a:rPr lang="tr-TR" sz="1800" b="1" dirty="0">
                <a:solidFill>
                  <a:srgbClr val="0000FF"/>
                </a:solidFill>
                <a:latin typeface="Calibri" pitchFamily="34" charset="0"/>
              </a:rPr>
              <a:t>  birim uzaklıktaki  noktaların  oluşturduğu şekildir ki buna Kartezyen düzlemde  </a:t>
            </a:r>
            <a:r>
              <a:rPr lang="tr-TR" sz="1800" b="1" dirty="0">
                <a:solidFill>
                  <a:srgbClr val="FF0000"/>
                </a:solidFill>
                <a:latin typeface="Calibri" pitchFamily="34" charset="0"/>
              </a:rPr>
              <a:t>birim çember  </a:t>
            </a:r>
            <a:r>
              <a:rPr lang="tr-TR" sz="1800" b="1" dirty="0">
                <a:solidFill>
                  <a:srgbClr val="0000FF"/>
                </a:solidFill>
                <a:latin typeface="Calibri" pitchFamily="34" charset="0"/>
              </a:rPr>
              <a:t>denir.</a:t>
            </a:r>
            <a:endParaRPr lang="tr-TR" sz="1800" b="1" i="1" dirty="0">
              <a:solidFill>
                <a:srgbClr val="0000FF"/>
              </a:solidFill>
              <a:latin typeface="Calibri" pitchFamily="34" charset="0"/>
            </a:endParaRPr>
          </a:p>
        </p:txBody>
      </p:sp>
      <p:sp>
        <p:nvSpPr>
          <p:cNvPr id="19464" name="Freeform 8"/>
          <p:cNvSpPr>
            <a:spLocks/>
          </p:cNvSpPr>
          <p:nvPr/>
        </p:nvSpPr>
        <p:spPr bwMode="auto">
          <a:xfrm>
            <a:off x="4962525" y="4872038"/>
            <a:ext cx="2876550" cy="60325"/>
          </a:xfrm>
          <a:custGeom>
            <a:avLst/>
            <a:gdLst>
              <a:gd name="T0" fmla="*/ 0 w 1812"/>
              <a:gd name="T1" fmla="*/ 2147483647 h 38"/>
              <a:gd name="T2" fmla="*/ 2147483647 w 1812"/>
              <a:gd name="T3" fmla="*/ 0 h 38"/>
              <a:gd name="T4" fmla="*/ 0 60000 65536"/>
              <a:gd name="T5" fmla="*/ 0 60000 65536"/>
              <a:gd name="T6" fmla="*/ 0 w 1812"/>
              <a:gd name="T7" fmla="*/ 0 h 38"/>
              <a:gd name="T8" fmla="*/ 1812 w 1812"/>
              <a:gd name="T9" fmla="*/ 38 h 38"/>
            </a:gdLst>
            <a:ahLst/>
            <a:cxnLst>
              <a:cxn ang="T4">
                <a:pos x="T0" y="T1"/>
              </a:cxn>
              <a:cxn ang="T5">
                <a:pos x="T2" y="T3"/>
              </a:cxn>
            </a:cxnLst>
            <a:rect l="T6" t="T7" r="T8" b="T9"/>
            <a:pathLst>
              <a:path w="1812" h="38">
                <a:moveTo>
                  <a:pt x="0" y="38"/>
                </a:moveTo>
                <a:lnTo>
                  <a:pt x="1812" y="0"/>
                </a:lnTo>
              </a:path>
            </a:pathLst>
          </a:cu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19465" name="Text Box 9"/>
          <p:cNvSpPr txBox="1">
            <a:spLocks noChangeArrowheads="1"/>
          </p:cNvSpPr>
          <p:nvPr/>
        </p:nvSpPr>
        <p:spPr bwMode="auto">
          <a:xfrm>
            <a:off x="7847013" y="4800600"/>
            <a:ext cx="381000" cy="336550"/>
          </a:xfrm>
          <a:prstGeom prst="rect">
            <a:avLst/>
          </a:prstGeom>
          <a:noFill/>
          <a:ln w="9525">
            <a:noFill/>
            <a:miter lim="800000"/>
            <a:headEnd/>
            <a:tailEnd/>
          </a:ln>
        </p:spPr>
        <p:txBody>
          <a:bodyPr>
            <a:spAutoFit/>
          </a:bodyPr>
          <a:lstStyle/>
          <a:p>
            <a:pPr>
              <a:spcBef>
                <a:spcPct val="50000"/>
              </a:spcBef>
            </a:pPr>
            <a:r>
              <a:rPr lang="en-AU" sz="1600" i="1">
                <a:latin typeface="Calibri" pitchFamily="34" charset="0"/>
              </a:rPr>
              <a:t>x</a:t>
            </a:r>
          </a:p>
        </p:txBody>
      </p:sp>
      <p:sp>
        <p:nvSpPr>
          <p:cNvPr id="19466" name="Text Box 10"/>
          <p:cNvSpPr txBox="1">
            <a:spLocks noChangeArrowheads="1"/>
          </p:cNvSpPr>
          <p:nvPr/>
        </p:nvSpPr>
        <p:spPr bwMode="auto">
          <a:xfrm>
            <a:off x="6446838" y="3228975"/>
            <a:ext cx="504825" cy="336550"/>
          </a:xfrm>
          <a:prstGeom prst="rect">
            <a:avLst/>
          </a:prstGeom>
          <a:noFill/>
          <a:ln w="9525">
            <a:noFill/>
            <a:miter lim="800000"/>
            <a:headEnd/>
            <a:tailEnd/>
          </a:ln>
        </p:spPr>
        <p:txBody>
          <a:bodyPr>
            <a:spAutoFit/>
          </a:bodyPr>
          <a:lstStyle/>
          <a:p>
            <a:pPr>
              <a:spcBef>
                <a:spcPct val="50000"/>
              </a:spcBef>
            </a:pPr>
            <a:r>
              <a:rPr lang="en-AU" sz="1600" i="1">
                <a:latin typeface="Calibri" pitchFamily="34" charset="0"/>
              </a:rPr>
              <a:t>y</a:t>
            </a:r>
          </a:p>
        </p:txBody>
      </p:sp>
      <p:sp>
        <p:nvSpPr>
          <p:cNvPr id="19467" name="Freeform 11"/>
          <p:cNvSpPr>
            <a:spLocks/>
          </p:cNvSpPr>
          <p:nvPr/>
        </p:nvSpPr>
        <p:spPr bwMode="auto">
          <a:xfrm>
            <a:off x="6356350" y="3438525"/>
            <a:ext cx="1588" cy="2678113"/>
          </a:xfrm>
          <a:custGeom>
            <a:avLst/>
            <a:gdLst>
              <a:gd name="T0" fmla="*/ 0 w 1"/>
              <a:gd name="T1" fmla="*/ 2147483647 h 1687"/>
              <a:gd name="T2" fmla="*/ 2147483647 w 1"/>
              <a:gd name="T3" fmla="*/ 0 h 1687"/>
              <a:gd name="T4" fmla="*/ 0 60000 65536"/>
              <a:gd name="T5" fmla="*/ 0 60000 65536"/>
              <a:gd name="T6" fmla="*/ 0 w 1"/>
              <a:gd name="T7" fmla="*/ 0 h 1687"/>
              <a:gd name="T8" fmla="*/ 1 w 1"/>
              <a:gd name="T9" fmla="*/ 1687 h 1687"/>
            </a:gdLst>
            <a:ahLst/>
            <a:cxnLst>
              <a:cxn ang="T4">
                <a:pos x="T0" y="T1"/>
              </a:cxn>
              <a:cxn ang="T5">
                <a:pos x="T2" y="T3"/>
              </a:cxn>
            </a:cxnLst>
            <a:rect l="T6" t="T7" r="T8" b="T9"/>
            <a:pathLst>
              <a:path w="1" h="1687">
                <a:moveTo>
                  <a:pt x="0" y="1687"/>
                </a:moveTo>
                <a:lnTo>
                  <a:pt x="1" y="0"/>
                </a:lnTo>
              </a:path>
            </a:pathLst>
          </a:custGeom>
          <a:noFill/>
          <a:ln w="9525">
            <a:solidFill>
              <a:schemeClr val="tx1"/>
            </a:solidFill>
            <a:round/>
            <a:headEnd/>
            <a:tailEnd type="triangle" w="med" len="med"/>
          </a:ln>
        </p:spPr>
        <p:txBody>
          <a:bodyPr wrap="none" anchor="ctr"/>
          <a:lstStyle/>
          <a:p>
            <a:endParaRPr lang="tr-TR">
              <a:latin typeface="Calibri" pitchFamily="34" charset="0"/>
            </a:endParaRPr>
          </a:p>
        </p:txBody>
      </p:sp>
      <p:grpSp>
        <p:nvGrpSpPr>
          <p:cNvPr id="2" name="Group 12"/>
          <p:cNvGrpSpPr>
            <a:grpSpLocks/>
          </p:cNvGrpSpPr>
          <p:nvPr/>
        </p:nvGrpSpPr>
        <p:grpSpPr bwMode="auto">
          <a:xfrm>
            <a:off x="5746750" y="4860925"/>
            <a:ext cx="685800" cy="361950"/>
            <a:chOff x="1296" y="2182"/>
            <a:chExt cx="432" cy="228"/>
          </a:xfrm>
        </p:grpSpPr>
        <p:sp>
          <p:nvSpPr>
            <p:cNvPr id="15380" name="Oval 13"/>
            <p:cNvSpPr>
              <a:spLocks noChangeArrowheads="1"/>
            </p:cNvSpPr>
            <p:nvPr/>
          </p:nvSpPr>
          <p:spPr bwMode="auto">
            <a:xfrm flipH="1" flipV="1">
              <a:off x="1655" y="2182"/>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15381" name="Text Box 14"/>
            <p:cNvSpPr txBox="1">
              <a:spLocks noChangeArrowheads="1"/>
            </p:cNvSpPr>
            <p:nvPr/>
          </p:nvSpPr>
          <p:spPr bwMode="auto">
            <a:xfrm>
              <a:off x="1296" y="2198"/>
              <a:ext cx="432" cy="212"/>
            </a:xfrm>
            <a:prstGeom prst="rect">
              <a:avLst/>
            </a:prstGeom>
            <a:noFill/>
            <a:ln w="9525">
              <a:noFill/>
              <a:miter lim="800000"/>
              <a:headEnd/>
              <a:tailEnd/>
            </a:ln>
          </p:spPr>
          <p:txBody>
            <a:bodyPr>
              <a:spAutoFit/>
            </a:bodyPr>
            <a:lstStyle/>
            <a:p>
              <a:pPr>
                <a:spcBef>
                  <a:spcPct val="50000"/>
                </a:spcBef>
              </a:pPr>
              <a:r>
                <a:rPr lang="tr-TR" sz="1600">
                  <a:solidFill>
                    <a:srgbClr val="FF66FF"/>
                  </a:solidFill>
                  <a:latin typeface="Calibri" pitchFamily="34" charset="0"/>
                </a:rPr>
                <a:t>(0,0)</a:t>
              </a:r>
              <a:endParaRPr lang="en-AU" sz="1600">
                <a:solidFill>
                  <a:srgbClr val="FF66FF"/>
                </a:solidFill>
                <a:latin typeface="Calibri" pitchFamily="34" charset="0"/>
              </a:endParaRPr>
            </a:p>
          </p:txBody>
        </p:sp>
      </p:grpSp>
      <p:sp>
        <p:nvSpPr>
          <p:cNvPr id="19471" name="Oval 15"/>
          <p:cNvSpPr>
            <a:spLocks noChangeArrowheads="1"/>
          </p:cNvSpPr>
          <p:nvPr/>
        </p:nvSpPr>
        <p:spPr bwMode="auto">
          <a:xfrm>
            <a:off x="5543550" y="4124325"/>
            <a:ext cx="1600200" cy="1524000"/>
          </a:xfrm>
          <a:prstGeom prst="ellipse">
            <a:avLst/>
          </a:prstGeom>
          <a:noFill/>
          <a:ln w="9525">
            <a:solidFill>
              <a:srgbClr val="9900FF"/>
            </a:solidFill>
            <a:round/>
            <a:headEnd/>
            <a:tailEnd/>
          </a:ln>
        </p:spPr>
        <p:txBody>
          <a:bodyPr wrap="none" anchor="ctr"/>
          <a:lstStyle/>
          <a:p>
            <a:endParaRPr lang="tr-TR">
              <a:latin typeface="Calibri" pitchFamily="34" charset="0"/>
            </a:endParaRPr>
          </a:p>
        </p:txBody>
      </p:sp>
      <p:grpSp>
        <p:nvGrpSpPr>
          <p:cNvPr id="3" name="Group 18"/>
          <p:cNvGrpSpPr>
            <a:grpSpLocks/>
          </p:cNvGrpSpPr>
          <p:nvPr/>
        </p:nvGrpSpPr>
        <p:grpSpPr bwMode="auto">
          <a:xfrm>
            <a:off x="7118350" y="4826000"/>
            <a:ext cx="812800" cy="336550"/>
            <a:chOff x="4512" y="3680"/>
            <a:chExt cx="512" cy="212"/>
          </a:xfrm>
        </p:grpSpPr>
        <p:sp>
          <p:nvSpPr>
            <p:cNvPr id="15378" name="Oval 16"/>
            <p:cNvSpPr>
              <a:spLocks noChangeArrowheads="1"/>
            </p:cNvSpPr>
            <p:nvPr/>
          </p:nvSpPr>
          <p:spPr bwMode="auto">
            <a:xfrm>
              <a:off x="4512" y="3696"/>
              <a:ext cx="48" cy="48"/>
            </a:xfrm>
            <a:prstGeom prst="ellipse">
              <a:avLst/>
            </a:prstGeom>
            <a:solidFill>
              <a:srgbClr val="9900FF"/>
            </a:solidFill>
            <a:ln w="9525">
              <a:solidFill>
                <a:srgbClr val="9900FF"/>
              </a:solidFill>
              <a:round/>
              <a:headEnd/>
              <a:tailEnd/>
            </a:ln>
          </p:spPr>
          <p:txBody>
            <a:bodyPr wrap="none" anchor="ctr"/>
            <a:lstStyle/>
            <a:p>
              <a:endParaRPr lang="tr-TR">
                <a:latin typeface="Calibri" pitchFamily="34" charset="0"/>
              </a:endParaRPr>
            </a:p>
          </p:txBody>
        </p:sp>
        <p:sp>
          <p:nvSpPr>
            <p:cNvPr id="15379" name="Text Box 17"/>
            <p:cNvSpPr txBox="1">
              <a:spLocks noChangeArrowheads="1"/>
            </p:cNvSpPr>
            <p:nvPr/>
          </p:nvSpPr>
          <p:spPr bwMode="auto">
            <a:xfrm>
              <a:off x="4544" y="3680"/>
              <a:ext cx="480" cy="212"/>
            </a:xfrm>
            <a:prstGeom prst="rect">
              <a:avLst/>
            </a:prstGeom>
            <a:noFill/>
            <a:ln w="9525">
              <a:noFill/>
              <a:miter lim="800000"/>
              <a:headEnd/>
              <a:tailEnd/>
            </a:ln>
          </p:spPr>
          <p:txBody>
            <a:bodyPr>
              <a:spAutoFit/>
            </a:bodyPr>
            <a:lstStyle/>
            <a:p>
              <a:pPr>
                <a:spcBef>
                  <a:spcPct val="50000"/>
                </a:spcBef>
              </a:pPr>
              <a:r>
                <a:rPr lang="tr-TR" sz="1600">
                  <a:solidFill>
                    <a:srgbClr val="9900FF"/>
                  </a:solidFill>
                  <a:latin typeface="Calibri" pitchFamily="34" charset="0"/>
                </a:rPr>
                <a:t>(1,0)</a:t>
              </a:r>
            </a:p>
          </p:txBody>
        </p:sp>
      </p:grpSp>
      <p:grpSp>
        <p:nvGrpSpPr>
          <p:cNvPr id="4" name="Group 21"/>
          <p:cNvGrpSpPr>
            <a:grpSpLocks/>
          </p:cNvGrpSpPr>
          <p:nvPr/>
        </p:nvGrpSpPr>
        <p:grpSpPr bwMode="auto">
          <a:xfrm>
            <a:off x="7029450" y="5260975"/>
            <a:ext cx="1430338" cy="1035050"/>
            <a:chOff x="4448" y="3472"/>
            <a:chExt cx="1072" cy="578"/>
          </a:xfrm>
        </p:grpSpPr>
        <p:sp>
          <p:nvSpPr>
            <p:cNvPr id="15376" name="Text Box 19"/>
            <p:cNvSpPr txBox="1">
              <a:spLocks noChangeArrowheads="1"/>
            </p:cNvSpPr>
            <p:nvPr/>
          </p:nvSpPr>
          <p:spPr bwMode="auto">
            <a:xfrm>
              <a:off x="4512" y="3840"/>
              <a:ext cx="1008" cy="210"/>
            </a:xfrm>
            <a:prstGeom prst="rect">
              <a:avLst/>
            </a:prstGeom>
            <a:noFill/>
            <a:ln w="9525">
              <a:solidFill>
                <a:schemeClr val="accent1"/>
              </a:solidFill>
              <a:miter lim="800000"/>
              <a:headEnd/>
              <a:tailEnd/>
            </a:ln>
          </p:spPr>
          <p:txBody>
            <a:bodyPr>
              <a:spAutoFit/>
            </a:bodyPr>
            <a:lstStyle/>
            <a:p>
              <a:pPr>
                <a:spcBef>
                  <a:spcPct val="50000"/>
                </a:spcBef>
              </a:pPr>
              <a:r>
                <a:rPr lang="tr-TR" sz="1800" i="1" dirty="0">
                  <a:solidFill>
                    <a:srgbClr val="0000FF"/>
                  </a:solidFill>
                  <a:latin typeface="Calibri" pitchFamily="34" charset="0"/>
                  <a:cs typeface="Times New Roman" pitchFamily="18" charset="0"/>
                </a:rPr>
                <a:t>x</a:t>
              </a:r>
              <a:r>
                <a:rPr lang="tr-TR" sz="1800" baseline="30000" dirty="0">
                  <a:solidFill>
                    <a:srgbClr val="0000FF"/>
                  </a:solidFill>
                  <a:latin typeface="Calibri" pitchFamily="34" charset="0"/>
                  <a:cs typeface="Times New Roman" pitchFamily="18" charset="0"/>
                </a:rPr>
                <a:t>2</a:t>
              </a:r>
              <a:r>
                <a:rPr lang="tr-TR" sz="1800" i="1" baseline="30000" dirty="0">
                  <a:solidFill>
                    <a:srgbClr val="0000FF"/>
                  </a:solidFill>
                  <a:latin typeface="Calibri" pitchFamily="34" charset="0"/>
                  <a:cs typeface="Times New Roman" pitchFamily="18" charset="0"/>
                </a:rPr>
                <a:t> </a:t>
              </a:r>
              <a:r>
                <a:rPr lang="tr-TR" sz="1800" dirty="0">
                  <a:solidFill>
                    <a:srgbClr val="0000FF"/>
                  </a:solidFill>
                  <a:latin typeface="Calibri" pitchFamily="34" charset="0"/>
                  <a:cs typeface="Times New Roman" pitchFamily="18" charset="0"/>
                </a:rPr>
                <a:t>+</a:t>
              </a:r>
              <a:r>
                <a:rPr lang="tr-TR" sz="1800" i="1" dirty="0">
                  <a:solidFill>
                    <a:srgbClr val="0000FF"/>
                  </a:solidFill>
                  <a:latin typeface="Calibri" pitchFamily="34" charset="0"/>
                  <a:cs typeface="Times New Roman" pitchFamily="18" charset="0"/>
                </a:rPr>
                <a:t> y</a:t>
              </a:r>
              <a:r>
                <a:rPr lang="tr-TR" sz="1800" baseline="30000" dirty="0">
                  <a:solidFill>
                    <a:srgbClr val="0000FF"/>
                  </a:solidFill>
                  <a:latin typeface="Calibri" pitchFamily="34" charset="0"/>
                  <a:cs typeface="Times New Roman" pitchFamily="18" charset="0"/>
                </a:rPr>
                <a:t>2</a:t>
              </a:r>
              <a:r>
                <a:rPr lang="tr-TR" sz="1800" i="1" dirty="0">
                  <a:solidFill>
                    <a:srgbClr val="0000FF"/>
                  </a:solidFill>
                  <a:latin typeface="Calibri" pitchFamily="34" charset="0"/>
                  <a:cs typeface="Times New Roman" pitchFamily="18" charset="0"/>
                </a:rPr>
                <a:t>  = </a:t>
              </a:r>
              <a:r>
                <a:rPr lang="tr-TR" sz="1800" dirty="0">
                  <a:solidFill>
                    <a:srgbClr val="0000FF"/>
                  </a:solidFill>
                  <a:latin typeface="Calibri" pitchFamily="34" charset="0"/>
                  <a:cs typeface="Times New Roman" pitchFamily="18" charset="0"/>
                </a:rPr>
                <a:t>1</a:t>
              </a:r>
            </a:p>
          </p:txBody>
        </p:sp>
        <p:sp>
          <p:nvSpPr>
            <p:cNvPr id="15377" name="Freeform 20"/>
            <p:cNvSpPr>
              <a:spLocks/>
            </p:cNvSpPr>
            <p:nvPr/>
          </p:nvSpPr>
          <p:spPr bwMode="auto">
            <a:xfrm>
              <a:off x="4448" y="3472"/>
              <a:ext cx="592" cy="368"/>
            </a:xfrm>
            <a:custGeom>
              <a:avLst/>
              <a:gdLst>
                <a:gd name="T0" fmla="*/ 592 w 592"/>
                <a:gd name="T1" fmla="*/ 368 h 368"/>
                <a:gd name="T2" fmla="*/ 416 w 592"/>
                <a:gd name="T3" fmla="*/ 80 h 368"/>
                <a:gd name="T4" fmla="*/ 0 w 592"/>
                <a:gd name="T5" fmla="*/ 0 h 368"/>
                <a:gd name="T6" fmla="*/ 0 60000 65536"/>
                <a:gd name="T7" fmla="*/ 0 60000 65536"/>
                <a:gd name="T8" fmla="*/ 0 60000 65536"/>
                <a:gd name="T9" fmla="*/ 0 w 592"/>
                <a:gd name="T10" fmla="*/ 0 h 368"/>
                <a:gd name="T11" fmla="*/ 592 w 592"/>
                <a:gd name="T12" fmla="*/ 368 h 368"/>
              </a:gdLst>
              <a:ahLst/>
              <a:cxnLst>
                <a:cxn ang="T6">
                  <a:pos x="T0" y="T1"/>
                </a:cxn>
                <a:cxn ang="T7">
                  <a:pos x="T2" y="T3"/>
                </a:cxn>
                <a:cxn ang="T8">
                  <a:pos x="T4" y="T5"/>
                </a:cxn>
              </a:cxnLst>
              <a:rect l="T9" t="T10" r="T11" b="T12"/>
              <a:pathLst>
                <a:path w="592" h="368">
                  <a:moveTo>
                    <a:pt x="592" y="368"/>
                  </a:moveTo>
                  <a:lnTo>
                    <a:pt x="416" y="80"/>
                  </a:lnTo>
                  <a:lnTo>
                    <a:pt x="0" y="0"/>
                  </a:lnTo>
                </a:path>
              </a:pathLst>
            </a:custGeom>
            <a:noFill/>
            <a:ln w="9525">
              <a:solidFill>
                <a:schemeClr val="accent1"/>
              </a:solidFill>
              <a:round/>
              <a:headEnd/>
              <a:tailEnd type="triangle" w="med" len="med"/>
            </a:ln>
          </p:spPr>
          <p:txBody>
            <a:bodyPr/>
            <a:lstStyle/>
            <a:p>
              <a:endParaRPr lang="tr-TR">
                <a:latin typeface="Calibri" pitchFamily="34" charset="0"/>
              </a:endParaRPr>
            </a:p>
          </p:txBody>
        </p:sp>
      </p:grpSp>
      <p:graphicFrame>
        <p:nvGraphicFramePr>
          <p:cNvPr id="35842" name="Object 2"/>
          <p:cNvGraphicFramePr>
            <a:graphicFrameLocks noChangeAspect="1"/>
          </p:cNvGraphicFramePr>
          <p:nvPr/>
        </p:nvGraphicFramePr>
        <p:xfrm>
          <a:off x="8329642" y="908050"/>
          <a:ext cx="457200" cy="430213"/>
        </p:xfrm>
        <a:graphic>
          <a:graphicData uri="http://schemas.openxmlformats.org/presentationml/2006/ole">
            <mc:AlternateContent xmlns:mc="http://schemas.openxmlformats.org/markup-compatibility/2006">
              <mc:Choice xmlns:v="urn:schemas-microsoft-com:vml" Requires="v">
                <p:oleObj spid="_x0000_s15371" name="Denklem" r:id="rId5" imgW="457200" imgH="431640" progId="Equation.3">
                  <p:embed/>
                </p:oleObj>
              </mc:Choice>
              <mc:Fallback>
                <p:oleObj name="Denklem" r:id="rId5" imgW="457200" imgH="43164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29642" y="908050"/>
                        <a:ext cx="45720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Effect transition="in" filter="wipe(left)">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842"/>
                                        </p:tgtEl>
                                        <p:attrNameLst>
                                          <p:attrName>style.visibility</p:attrName>
                                        </p:attrNameLst>
                                      </p:cBhvr>
                                      <p:to>
                                        <p:strVal val="visible"/>
                                      </p:to>
                                    </p:set>
                                    <p:animEffect transition="in" filter="wipe(left)">
                                      <p:cBhvr>
                                        <p:cTn id="12" dur="500"/>
                                        <p:tgtEl>
                                          <p:spTgt spid="358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843"/>
                                        </p:tgtEl>
                                        <p:attrNameLst>
                                          <p:attrName>style.visibility</p:attrName>
                                        </p:attrNameLst>
                                      </p:cBhvr>
                                      <p:to>
                                        <p:strVal val="visible"/>
                                      </p:to>
                                    </p:set>
                                    <p:animEffect transition="in" filter="wipe(left)">
                                      <p:cBhvr>
                                        <p:cTn id="17" dur="500"/>
                                        <p:tgtEl>
                                          <p:spTgt spid="3584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iterate type="wd">
                                    <p:tmPct val="100000"/>
                                  </p:iterate>
                                  <p:childTnLst>
                                    <p:set>
                                      <p:cBhvr>
                                        <p:cTn id="21" dur="1" fill="hold">
                                          <p:stCondLst>
                                            <p:cond delay="0"/>
                                          </p:stCondLst>
                                        </p:cTn>
                                        <p:tgtEl>
                                          <p:spTgt spid="19460"/>
                                        </p:tgtEl>
                                        <p:attrNameLst>
                                          <p:attrName>style.visibility</p:attrName>
                                        </p:attrNameLst>
                                      </p:cBhvr>
                                      <p:to>
                                        <p:strVal val="visible"/>
                                      </p:to>
                                    </p:set>
                                    <p:animEffect transition="in" filter="strips(upRight)">
                                      <p:cBhvr>
                                        <p:cTn id="22" dur="300"/>
                                        <p:tgtEl>
                                          <p:spTgt spid="1946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lt">
                                    <p:tmPct val="10000"/>
                                  </p:iterate>
                                  <p:childTnLst>
                                    <p:set>
                                      <p:cBhvr>
                                        <p:cTn id="26" dur="1" fill="hold">
                                          <p:stCondLst>
                                            <p:cond delay="0"/>
                                          </p:stCondLst>
                                        </p:cTn>
                                        <p:tgtEl>
                                          <p:spTgt spid="19461"/>
                                        </p:tgtEl>
                                        <p:attrNameLst>
                                          <p:attrName>style.visibility</p:attrName>
                                        </p:attrNameLst>
                                      </p:cBhvr>
                                      <p:to>
                                        <p:strVal val="visible"/>
                                      </p:to>
                                    </p:set>
                                    <p:animEffect transition="in" filter="wipe(left)">
                                      <p:cBhvr>
                                        <p:cTn id="27" dur="500"/>
                                        <p:tgtEl>
                                          <p:spTgt spid="1946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lt">
                                    <p:tmPct val="10000"/>
                                  </p:iterate>
                                  <p:childTnLst>
                                    <p:set>
                                      <p:cBhvr>
                                        <p:cTn id="31" dur="1" fill="hold">
                                          <p:stCondLst>
                                            <p:cond delay="0"/>
                                          </p:stCondLst>
                                        </p:cTn>
                                        <p:tgtEl>
                                          <p:spTgt spid="19462"/>
                                        </p:tgtEl>
                                        <p:attrNameLst>
                                          <p:attrName>style.visibility</p:attrName>
                                        </p:attrNameLst>
                                      </p:cBhvr>
                                      <p:to>
                                        <p:strVal val="visible"/>
                                      </p:to>
                                    </p:set>
                                    <p:animEffect transition="in" filter="wipe(left)">
                                      <p:cBhvr>
                                        <p:cTn id="32" dur="500"/>
                                        <p:tgtEl>
                                          <p:spTgt spid="1946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464"/>
                                        </p:tgtEl>
                                        <p:attrNameLst>
                                          <p:attrName>style.visibility</p:attrName>
                                        </p:attrNameLst>
                                      </p:cBhvr>
                                      <p:to>
                                        <p:strVal val="visible"/>
                                      </p:to>
                                    </p:set>
                                    <p:animEffect transition="in" filter="wipe(left)">
                                      <p:cBhvr>
                                        <p:cTn id="37" dur="500"/>
                                        <p:tgtEl>
                                          <p:spTgt spid="1946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1946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9467"/>
                                        </p:tgtEl>
                                        <p:attrNameLst>
                                          <p:attrName>style.visibility</p:attrName>
                                        </p:attrNameLst>
                                      </p:cBhvr>
                                      <p:to>
                                        <p:strVal val="visible"/>
                                      </p:to>
                                    </p:set>
                                    <p:animEffect transition="in" filter="wipe(down)">
                                      <p:cBhvr>
                                        <p:cTn id="46" dur="500"/>
                                        <p:tgtEl>
                                          <p:spTgt spid="19467"/>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946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grpId="0" nodeType="clickEffect">
                                  <p:stCondLst>
                                    <p:cond delay="0"/>
                                  </p:stCondLst>
                                  <p:childTnLst>
                                    <p:set>
                                      <p:cBhvr>
                                        <p:cTn id="58" dur="1" fill="hold">
                                          <p:stCondLst>
                                            <p:cond delay="0"/>
                                          </p:stCondLst>
                                        </p:cTn>
                                        <p:tgtEl>
                                          <p:spTgt spid="19471"/>
                                        </p:tgtEl>
                                        <p:attrNameLst>
                                          <p:attrName>style.visibility</p:attrName>
                                        </p:attrNameLst>
                                      </p:cBhvr>
                                      <p:to>
                                        <p:strVal val="visible"/>
                                      </p:to>
                                    </p:set>
                                    <p:anim calcmode="lin" valueType="num">
                                      <p:cBhvr>
                                        <p:cTn id="59" dur="500" fill="hold"/>
                                        <p:tgtEl>
                                          <p:spTgt spid="19471"/>
                                        </p:tgtEl>
                                        <p:attrNameLst>
                                          <p:attrName>ppt_w</p:attrName>
                                        </p:attrNameLst>
                                      </p:cBhvr>
                                      <p:tavLst>
                                        <p:tav tm="0">
                                          <p:val>
                                            <p:fltVal val="0"/>
                                          </p:val>
                                        </p:tav>
                                        <p:tav tm="100000">
                                          <p:val>
                                            <p:strVal val="#ppt_w"/>
                                          </p:val>
                                        </p:tav>
                                      </p:tavLst>
                                    </p:anim>
                                    <p:anim calcmode="lin" valueType="num">
                                      <p:cBhvr>
                                        <p:cTn id="60" dur="500" fill="hold"/>
                                        <p:tgtEl>
                                          <p:spTgt spid="19471"/>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16" presetClass="entr" presetSubtype="26" fill="hold" nodeType="click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barn(inHorizontal)">
                                      <p:cBhvr>
                                        <p:cTn id="65" dur="500"/>
                                        <p:tgtEl>
                                          <p:spTgt spid="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wipe(down)">
                                      <p:cBhvr>
                                        <p:cTn id="7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60" grpId="0" autoUpdateAnimBg="0"/>
      <p:bldP spid="19461" grpId="0" autoUpdateAnimBg="0"/>
      <p:bldP spid="19462" grpId="0" autoUpdateAnimBg="0"/>
      <p:bldP spid="19464" grpId="0" animBg="1"/>
      <p:bldP spid="19465" grpId="0" autoUpdateAnimBg="0"/>
      <p:bldP spid="19466" grpId="0" autoUpdateAnimBg="0"/>
      <p:bldP spid="19467" grpId="0" animBg="1"/>
      <p:bldP spid="1947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5" name="Oval 45"/>
          <p:cNvSpPr>
            <a:spLocks noChangeArrowheads="1"/>
          </p:cNvSpPr>
          <p:nvPr/>
        </p:nvSpPr>
        <p:spPr bwMode="auto">
          <a:xfrm>
            <a:off x="3759200" y="4826000"/>
            <a:ext cx="1600200" cy="1524000"/>
          </a:xfrm>
          <a:prstGeom prst="ellipse">
            <a:avLst/>
          </a:prstGeom>
          <a:solidFill>
            <a:srgbClr val="FFFF99"/>
          </a:solidFill>
          <a:ln w="9525">
            <a:solidFill>
              <a:srgbClr val="9900FF"/>
            </a:solidFill>
            <a:prstDash val="sysDot"/>
            <a:round/>
            <a:headEnd/>
            <a:tailEnd/>
          </a:ln>
        </p:spPr>
        <p:txBody>
          <a:bodyPr wrap="none" anchor="ctr"/>
          <a:lstStyle/>
          <a:p>
            <a:endParaRPr lang="tr-TR">
              <a:latin typeface="Calibri" pitchFamily="34" charset="0"/>
            </a:endParaRPr>
          </a:p>
        </p:txBody>
      </p:sp>
      <p:sp>
        <p:nvSpPr>
          <p:cNvPr id="20482" name="Text Box 2"/>
          <p:cNvSpPr txBox="1">
            <a:spLocks noChangeArrowheads="1"/>
          </p:cNvSpPr>
          <p:nvPr/>
        </p:nvSpPr>
        <p:spPr bwMode="auto">
          <a:xfrm>
            <a:off x="49213" y="88900"/>
            <a:ext cx="8937625" cy="1190625"/>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Her hangi bir denklem veya bağıntı verildiğinde, o denklem veya bağıntının grafiğini çizmek için izlenebilecek yollardan biri, denklemi veya bağıntıyı sağlayan </a:t>
            </a:r>
            <a:r>
              <a:rPr lang="tr-TR" sz="1800" b="1">
                <a:solidFill>
                  <a:srgbClr val="009900"/>
                </a:solidFill>
                <a:latin typeface="Calibri" pitchFamily="34" charset="0"/>
              </a:rPr>
              <a:t>–mümkün olduğunca çok-</a:t>
            </a:r>
            <a:r>
              <a:rPr lang="tr-TR" sz="1800" b="1">
                <a:solidFill>
                  <a:srgbClr val="9900FF"/>
                </a:solidFill>
                <a:latin typeface="Calibri" pitchFamily="34" charset="0"/>
              </a:rPr>
              <a:t> </a:t>
            </a:r>
            <a:r>
              <a:rPr lang="tr-TR" sz="1800" b="1">
                <a:solidFill>
                  <a:srgbClr val="0000FF"/>
                </a:solidFill>
                <a:latin typeface="Calibri" pitchFamily="34" charset="0"/>
              </a:rPr>
              <a:t>noktalar bulup o noktaları Kartezyen düzlemde işaretlemektir. İşaretlenen noktalar yardımıyla, grafik tahmin edilmeğe çalışılır.</a:t>
            </a:r>
          </a:p>
        </p:txBody>
      </p:sp>
      <p:sp>
        <p:nvSpPr>
          <p:cNvPr id="20483" name="Text Box 3"/>
          <p:cNvSpPr txBox="1">
            <a:spLocks noChangeArrowheads="1"/>
          </p:cNvSpPr>
          <p:nvPr/>
        </p:nvSpPr>
        <p:spPr bwMode="auto">
          <a:xfrm>
            <a:off x="147638" y="1776413"/>
            <a:ext cx="3703637" cy="1200150"/>
          </a:xfrm>
          <a:prstGeom prst="rect">
            <a:avLst/>
          </a:prstGeom>
          <a:noFill/>
          <a:ln w="9525">
            <a:solidFill>
              <a:srgbClr val="FF00FF"/>
            </a:solidFill>
            <a:miter lim="800000"/>
            <a:headEnd/>
            <a:tailEnd/>
          </a:ln>
        </p:spPr>
        <p:txBody>
          <a:bodyPr>
            <a:spAutoFit/>
          </a:bodyPr>
          <a:lstStyle/>
          <a:p>
            <a:pPr algn="just">
              <a:spcBef>
                <a:spcPct val="50000"/>
              </a:spcBef>
            </a:pPr>
            <a:r>
              <a:rPr lang="tr-TR" sz="1800" b="1">
                <a:solidFill>
                  <a:srgbClr val="0000FF"/>
                </a:solidFill>
                <a:latin typeface="Calibri" pitchFamily="34" charset="0"/>
              </a:rPr>
              <a:t>Örnek.</a:t>
            </a:r>
            <a:r>
              <a:rPr lang="tr-TR" sz="1800" i="1">
                <a:solidFill>
                  <a:srgbClr val="0000FF"/>
                </a:solidFill>
                <a:latin typeface="Calibri" pitchFamily="34" charset="0"/>
              </a:rPr>
              <a:t>    y = </a:t>
            </a:r>
            <a:r>
              <a:rPr lang="tr-TR" sz="1800">
                <a:solidFill>
                  <a:srgbClr val="0000FF"/>
                </a:solidFill>
                <a:latin typeface="Calibri" pitchFamily="34" charset="0"/>
              </a:rPr>
              <a:t>10</a:t>
            </a:r>
            <a:r>
              <a:rPr lang="tr-TR" sz="1800" i="1">
                <a:solidFill>
                  <a:srgbClr val="0000FF"/>
                </a:solidFill>
                <a:latin typeface="Calibri" pitchFamily="34" charset="0"/>
              </a:rPr>
              <a:t> - </a:t>
            </a:r>
            <a:r>
              <a:rPr lang="tr-TR" sz="1800" i="1">
                <a:solidFill>
                  <a:srgbClr val="0000FF"/>
                </a:solidFill>
                <a:latin typeface="Calibri" pitchFamily="34" charset="0"/>
                <a:cs typeface="Times New Roman" pitchFamily="18" charset="0"/>
              </a:rPr>
              <a:t>x</a:t>
            </a:r>
            <a:r>
              <a:rPr lang="tr-TR" sz="1800" baseline="30000">
                <a:solidFill>
                  <a:srgbClr val="0000FF"/>
                </a:solidFill>
                <a:latin typeface="Calibri" pitchFamily="34" charset="0"/>
                <a:cs typeface="Times New Roman" pitchFamily="18" charset="0"/>
              </a:rPr>
              <a:t>2</a:t>
            </a:r>
            <a:r>
              <a:rPr lang="tr-TR" sz="1800" i="1" baseline="30000">
                <a:solidFill>
                  <a:srgbClr val="0000FF"/>
                </a:solidFill>
                <a:latin typeface="Calibri" pitchFamily="34" charset="0"/>
                <a:cs typeface="Times New Roman" pitchFamily="18" charset="0"/>
              </a:rPr>
              <a:t> </a:t>
            </a:r>
            <a:r>
              <a:rPr lang="tr-TR" sz="1800" i="1">
                <a:solidFill>
                  <a:srgbClr val="0000FF"/>
                </a:solidFill>
                <a:latin typeface="Calibri" pitchFamily="34" charset="0"/>
              </a:rPr>
              <a:t> </a:t>
            </a:r>
            <a:r>
              <a:rPr lang="tr-TR" sz="1800">
                <a:solidFill>
                  <a:srgbClr val="0000FF"/>
                </a:solidFill>
                <a:latin typeface="Calibri" pitchFamily="34" charset="0"/>
              </a:rPr>
              <a:t>  </a:t>
            </a:r>
            <a:r>
              <a:rPr lang="tr-TR" sz="1800" b="1">
                <a:solidFill>
                  <a:srgbClr val="0000FF"/>
                </a:solidFill>
                <a:latin typeface="Calibri" pitchFamily="34" charset="0"/>
              </a:rPr>
              <a:t>denkleminin grafiğini çizmek için bazı çözümler bulalım ve Kartezyen düzlemde işaretleyelim.</a:t>
            </a:r>
            <a:endParaRPr lang="tr-TR" sz="1800" b="1" i="1">
              <a:solidFill>
                <a:srgbClr val="0000FF"/>
              </a:solidFill>
              <a:latin typeface="Calibri" pitchFamily="34" charset="0"/>
            </a:endParaRPr>
          </a:p>
        </p:txBody>
      </p:sp>
      <p:grpSp>
        <p:nvGrpSpPr>
          <p:cNvPr id="2" name="Group 59"/>
          <p:cNvGrpSpPr>
            <a:grpSpLocks/>
          </p:cNvGrpSpPr>
          <p:nvPr/>
        </p:nvGrpSpPr>
        <p:grpSpPr bwMode="auto">
          <a:xfrm>
            <a:off x="4724400" y="1360488"/>
            <a:ext cx="4038600" cy="3130550"/>
            <a:chOff x="2976" y="857"/>
            <a:chExt cx="2544" cy="1972"/>
          </a:xfrm>
        </p:grpSpPr>
        <p:sp>
          <p:nvSpPr>
            <p:cNvPr id="30773" name="Line 4"/>
            <p:cNvSpPr>
              <a:spLocks noChangeShapeType="1"/>
            </p:cNvSpPr>
            <p:nvPr/>
          </p:nvSpPr>
          <p:spPr bwMode="auto">
            <a:xfrm flipV="1">
              <a:off x="2976" y="2043"/>
              <a:ext cx="2352" cy="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30774" name="Text Box 5"/>
            <p:cNvSpPr txBox="1">
              <a:spLocks noChangeArrowheads="1"/>
            </p:cNvSpPr>
            <p:nvPr/>
          </p:nvSpPr>
          <p:spPr bwMode="auto">
            <a:xfrm>
              <a:off x="5280" y="1973"/>
              <a:ext cx="240" cy="250"/>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x</a:t>
              </a:r>
            </a:p>
          </p:txBody>
        </p:sp>
        <p:sp>
          <p:nvSpPr>
            <p:cNvPr id="30775" name="Text Box 6"/>
            <p:cNvSpPr txBox="1">
              <a:spLocks noChangeArrowheads="1"/>
            </p:cNvSpPr>
            <p:nvPr/>
          </p:nvSpPr>
          <p:spPr bwMode="auto">
            <a:xfrm>
              <a:off x="4076" y="857"/>
              <a:ext cx="318" cy="250"/>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y</a:t>
              </a:r>
            </a:p>
          </p:txBody>
        </p:sp>
        <p:sp>
          <p:nvSpPr>
            <p:cNvPr id="30776" name="Line 7"/>
            <p:cNvSpPr>
              <a:spLocks noChangeShapeType="1"/>
            </p:cNvSpPr>
            <p:nvPr/>
          </p:nvSpPr>
          <p:spPr bwMode="auto">
            <a:xfrm flipV="1">
              <a:off x="4080" y="1005"/>
              <a:ext cx="0" cy="1824"/>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grpSp>
      <p:grpSp>
        <p:nvGrpSpPr>
          <p:cNvPr id="3" name="Group 8"/>
          <p:cNvGrpSpPr>
            <a:grpSpLocks/>
          </p:cNvGrpSpPr>
          <p:nvPr/>
        </p:nvGrpSpPr>
        <p:grpSpPr bwMode="auto">
          <a:xfrm>
            <a:off x="5867400" y="3203575"/>
            <a:ext cx="685800" cy="392113"/>
            <a:chOff x="1296" y="2182"/>
            <a:chExt cx="432" cy="247"/>
          </a:xfrm>
        </p:grpSpPr>
        <p:sp>
          <p:nvSpPr>
            <p:cNvPr id="30771" name="Oval 9"/>
            <p:cNvSpPr>
              <a:spLocks noChangeArrowheads="1"/>
            </p:cNvSpPr>
            <p:nvPr/>
          </p:nvSpPr>
          <p:spPr bwMode="auto">
            <a:xfrm flipH="1" flipV="1">
              <a:off x="1655" y="2182"/>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30772" name="Text Box 10"/>
            <p:cNvSpPr txBox="1">
              <a:spLocks noChangeArrowheads="1"/>
            </p:cNvSpPr>
            <p:nvPr/>
          </p:nvSpPr>
          <p:spPr bwMode="auto">
            <a:xfrm>
              <a:off x="1296" y="2198"/>
              <a:ext cx="432" cy="231"/>
            </a:xfrm>
            <a:prstGeom prst="rect">
              <a:avLst/>
            </a:prstGeom>
            <a:noFill/>
            <a:ln w="9525">
              <a:noFill/>
              <a:miter lim="800000"/>
              <a:headEnd/>
              <a:tailEnd/>
            </a:ln>
          </p:spPr>
          <p:txBody>
            <a:bodyPr>
              <a:spAutoFit/>
            </a:bodyPr>
            <a:lstStyle/>
            <a:p>
              <a:pPr>
                <a:spcBef>
                  <a:spcPct val="50000"/>
                </a:spcBef>
              </a:pPr>
              <a:r>
                <a:rPr lang="tr-TR" sz="1800">
                  <a:solidFill>
                    <a:srgbClr val="FF66FF"/>
                  </a:solidFill>
                  <a:latin typeface="Calibri" pitchFamily="34" charset="0"/>
                </a:rPr>
                <a:t>(0,0)</a:t>
              </a:r>
              <a:endParaRPr lang="en-AU" sz="1800">
                <a:solidFill>
                  <a:srgbClr val="FF66FF"/>
                </a:solidFill>
                <a:latin typeface="Calibri" pitchFamily="34" charset="0"/>
              </a:endParaRPr>
            </a:p>
          </p:txBody>
        </p:sp>
      </p:grpSp>
      <p:grpSp>
        <p:nvGrpSpPr>
          <p:cNvPr id="4" name="Group 60"/>
          <p:cNvGrpSpPr>
            <a:grpSpLocks/>
          </p:cNvGrpSpPr>
          <p:nvPr/>
        </p:nvGrpSpPr>
        <p:grpSpPr bwMode="auto">
          <a:xfrm>
            <a:off x="6426200" y="1755775"/>
            <a:ext cx="896938" cy="366713"/>
            <a:chOff x="4048" y="1106"/>
            <a:chExt cx="565" cy="231"/>
          </a:xfrm>
        </p:grpSpPr>
        <p:sp>
          <p:nvSpPr>
            <p:cNvPr id="30769" name="Oval 12"/>
            <p:cNvSpPr>
              <a:spLocks noChangeArrowheads="1"/>
            </p:cNvSpPr>
            <p:nvPr/>
          </p:nvSpPr>
          <p:spPr bwMode="auto">
            <a:xfrm>
              <a:off x="4048" y="1262"/>
              <a:ext cx="54" cy="48"/>
            </a:xfrm>
            <a:prstGeom prst="ellipse">
              <a:avLst/>
            </a:prstGeom>
            <a:solidFill>
              <a:schemeClr val="accent1"/>
            </a:solidFill>
            <a:ln w="9525">
              <a:solidFill>
                <a:srgbClr val="009900"/>
              </a:solidFill>
              <a:round/>
              <a:headEnd/>
              <a:tailEnd/>
            </a:ln>
          </p:spPr>
          <p:txBody>
            <a:bodyPr wrap="none" anchor="ctr"/>
            <a:lstStyle/>
            <a:p>
              <a:endParaRPr lang="tr-TR">
                <a:latin typeface="Calibri" pitchFamily="34" charset="0"/>
              </a:endParaRPr>
            </a:p>
          </p:txBody>
        </p:sp>
        <p:sp>
          <p:nvSpPr>
            <p:cNvPr id="30770" name="Text Box 13"/>
            <p:cNvSpPr txBox="1">
              <a:spLocks noChangeArrowheads="1"/>
            </p:cNvSpPr>
            <p:nvPr/>
          </p:nvSpPr>
          <p:spPr bwMode="auto">
            <a:xfrm>
              <a:off x="4075" y="1106"/>
              <a:ext cx="538" cy="231"/>
            </a:xfrm>
            <a:prstGeom prst="rect">
              <a:avLst/>
            </a:prstGeom>
            <a:noFill/>
            <a:ln w="9525">
              <a:noFill/>
              <a:miter lim="800000"/>
              <a:headEnd/>
              <a:tailEnd/>
            </a:ln>
          </p:spPr>
          <p:txBody>
            <a:bodyPr>
              <a:spAutoFit/>
            </a:bodyPr>
            <a:lstStyle/>
            <a:p>
              <a:pPr>
                <a:spcBef>
                  <a:spcPct val="50000"/>
                </a:spcBef>
              </a:pPr>
              <a:r>
                <a:rPr lang="tr-TR" sz="1800">
                  <a:solidFill>
                    <a:srgbClr val="009900"/>
                  </a:solidFill>
                  <a:latin typeface="Calibri" pitchFamily="34" charset="0"/>
                </a:rPr>
                <a:t>(0,10)</a:t>
              </a:r>
            </a:p>
          </p:txBody>
        </p:sp>
      </p:grpSp>
      <p:grpSp>
        <p:nvGrpSpPr>
          <p:cNvPr id="5" name="Group 20"/>
          <p:cNvGrpSpPr>
            <a:grpSpLocks/>
          </p:cNvGrpSpPr>
          <p:nvPr/>
        </p:nvGrpSpPr>
        <p:grpSpPr bwMode="auto">
          <a:xfrm>
            <a:off x="6553200" y="2028825"/>
            <a:ext cx="812800" cy="366713"/>
            <a:chOff x="4128" y="1216"/>
            <a:chExt cx="512" cy="231"/>
          </a:xfrm>
        </p:grpSpPr>
        <p:sp>
          <p:nvSpPr>
            <p:cNvPr id="30767" name="Oval 14"/>
            <p:cNvSpPr>
              <a:spLocks noChangeArrowheads="1"/>
            </p:cNvSpPr>
            <p:nvPr/>
          </p:nvSpPr>
          <p:spPr bwMode="auto">
            <a:xfrm>
              <a:off x="4128" y="1280"/>
              <a:ext cx="48" cy="48"/>
            </a:xfrm>
            <a:prstGeom prst="ellipse">
              <a:avLst/>
            </a:prstGeom>
            <a:solidFill>
              <a:schemeClr val="accent1"/>
            </a:solidFill>
            <a:ln w="9525">
              <a:solidFill>
                <a:srgbClr val="009900"/>
              </a:solidFill>
              <a:round/>
              <a:headEnd/>
              <a:tailEnd/>
            </a:ln>
          </p:spPr>
          <p:txBody>
            <a:bodyPr wrap="none" anchor="ctr"/>
            <a:lstStyle/>
            <a:p>
              <a:endParaRPr lang="tr-TR">
                <a:latin typeface="Calibri" pitchFamily="34" charset="0"/>
              </a:endParaRPr>
            </a:p>
          </p:txBody>
        </p:sp>
        <p:sp>
          <p:nvSpPr>
            <p:cNvPr id="30768" name="Text Box 15"/>
            <p:cNvSpPr txBox="1">
              <a:spLocks noChangeArrowheads="1"/>
            </p:cNvSpPr>
            <p:nvPr/>
          </p:nvSpPr>
          <p:spPr bwMode="auto">
            <a:xfrm>
              <a:off x="4160" y="1216"/>
              <a:ext cx="480" cy="231"/>
            </a:xfrm>
            <a:prstGeom prst="rect">
              <a:avLst/>
            </a:prstGeom>
            <a:noFill/>
            <a:ln w="9525">
              <a:noFill/>
              <a:miter lim="800000"/>
              <a:headEnd/>
              <a:tailEnd/>
            </a:ln>
          </p:spPr>
          <p:txBody>
            <a:bodyPr>
              <a:spAutoFit/>
            </a:bodyPr>
            <a:lstStyle/>
            <a:p>
              <a:pPr>
                <a:spcBef>
                  <a:spcPct val="50000"/>
                </a:spcBef>
              </a:pPr>
              <a:r>
                <a:rPr lang="tr-TR" sz="1800">
                  <a:solidFill>
                    <a:srgbClr val="009900"/>
                  </a:solidFill>
                  <a:latin typeface="Calibri" pitchFamily="34" charset="0"/>
                </a:rPr>
                <a:t>(1,9)</a:t>
              </a:r>
            </a:p>
          </p:txBody>
        </p:sp>
      </p:grpSp>
      <p:grpSp>
        <p:nvGrpSpPr>
          <p:cNvPr id="6" name="Group 23"/>
          <p:cNvGrpSpPr>
            <a:grpSpLocks/>
          </p:cNvGrpSpPr>
          <p:nvPr/>
        </p:nvGrpSpPr>
        <p:grpSpPr bwMode="auto">
          <a:xfrm>
            <a:off x="5613400" y="2054225"/>
            <a:ext cx="762000" cy="366713"/>
            <a:chOff x="3024" y="3254"/>
            <a:chExt cx="480" cy="231"/>
          </a:xfrm>
        </p:grpSpPr>
        <p:sp>
          <p:nvSpPr>
            <p:cNvPr id="30765" name="Oval 17"/>
            <p:cNvSpPr>
              <a:spLocks noChangeArrowheads="1"/>
            </p:cNvSpPr>
            <p:nvPr/>
          </p:nvSpPr>
          <p:spPr bwMode="auto">
            <a:xfrm>
              <a:off x="3456" y="3302"/>
              <a:ext cx="48" cy="48"/>
            </a:xfrm>
            <a:prstGeom prst="ellipse">
              <a:avLst/>
            </a:prstGeom>
            <a:solidFill>
              <a:schemeClr val="accent1"/>
            </a:solidFill>
            <a:ln w="9525">
              <a:solidFill>
                <a:srgbClr val="009900"/>
              </a:solidFill>
              <a:round/>
              <a:headEnd/>
              <a:tailEnd/>
            </a:ln>
          </p:spPr>
          <p:txBody>
            <a:bodyPr wrap="none" anchor="ctr"/>
            <a:lstStyle/>
            <a:p>
              <a:endParaRPr lang="tr-TR">
                <a:latin typeface="Calibri" pitchFamily="34" charset="0"/>
              </a:endParaRPr>
            </a:p>
          </p:txBody>
        </p:sp>
        <p:sp>
          <p:nvSpPr>
            <p:cNvPr id="30766" name="Text Box 18"/>
            <p:cNvSpPr txBox="1">
              <a:spLocks noChangeArrowheads="1"/>
            </p:cNvSpPr>
            <p:nvPr/>
          </p:nvSpPr>
          <p:spPr bwMode="auto">
            <a:xfrm>
              <a:off x="3024" y="3254"/>
              <a:ext cx="480" cy="231"/>
            </a:xfrm>
            <a:prstGeom prst="rect">
              <a:avLst/>
            </a:prstGeom>
            <a:noFill/>
            <a:ln w="9525">
              <a:noFill/>
              <a:miter lim="800000"/>
              <a:headEnd/>
              <a:tailEnd/>
            </a:ln>
          </p:spPr>
          <p:txBody>
            <a:bodyPr>
              <a:spAutoFit/>
            </a:bodyPr>
            <a:lstStyle/>
            <a:p>
              <a:pPr>
                <a:spcBef>
                  <a:spcPct val="50000"/>
                </a:spcBef>
              </a:pPr>
              <a:r>
                <a:rPr lang="tr-TR" sz="1800">
                  <a:solidFill>
                    <a:srgbClr val="009900"/>
                  </a:solidFill>
                  <a:latin typeface="Calibri" pitchFamily="34" charset="0"/>
                </a:rPr>
                <a:t>(-1,9)</a:t>
              </a:r>
            </a:p>
          </p:txBody>
        </p:sp>
      </p:grpSp>
      <p:grpSp>
        <p:nvGrpSpPr>
          <p:cNvPr id="7" name="Group 33"/>
          <p:cNvGrpSpPr>
            <a:grpSpLocks/>
          </p:cNvGrpSpPr>
          <p:nvPr/>
        </p:nvGrpSpPr>
        <p:grpSpPr bwMode="auto">
          <a:xfrm>
            <a:off x="5334000" y="2816225"/>
            <a:ext cx="838200" cy="381000"/>
            <a:chOff x="3840" y="3206"/>
            <a:chExt cx="528" cy="240"/>
          </a:xfrm>
        </p:grpSpPr>
        <p:sp>
          <p:nvSpPr>
            <p:cNvPr id="30763" name="Oval 21"/>
            <p:cNvSpPr>
              <a:spLocks noChangeArrowheads="1"/>
            </p:cNvSpPr>
            <p:nvPr/>
          </p:nvSpPr>
          <p:spPr bwMode="auto">
            <a:xfrm>
              <a:off x="4320" y="3398"/>
              <a:ext cx="48" cy="48"/>
            </a:xfrm>
            <a:prstGeom prst="ellipse">
              <a:avLst/>
            </a:prstGeom>
            <a:solidFill>
              <a:schemeClr val="accent1"/>
            </a:solidFill>
            <a:ln w="9525">
              <a:solidFill>
                <a:srgbClr val="009900"/>
              </a:solidFill>
              <a:round/>
              <a:headEnd/>
              <a:tailEnd/>
            </a:ln>
          </p:spPr>
          <p:txBody>
            <a:bodyPr wrap="none" anchor="ctr"/>
            <a:lstStyle/>
            <a:p>
              <a:endParaRPr lang="tr-TR">
                <a:latin typeface="Calibri" pitchFamily="34" charset="0"/>
              </a:endParaRPr>
            </a:p>
          </p:txBody>
        </p:sp>
        <p:sp>
          <p:nvSpPr>
            <p:cNvPr id="30764" name="Text Box 22"/>
            <p:cNvSpPr txBox="1">
              <a:spLocks noChangeArrowheads="1"/>
            </p:cNvSpPr>
            <p:nvPr/>
          </p:nvSpPr>
          <p:spPr bwMode="auto">
            <a:xfrm>
              <a:off x="3840" y="3206"/>
              <a:ext cx="480" cy="231"/>
            </a:xfrm>
            <a:prstGeom prst="rect">
              <a:avLst/>
            </a:prstGeom>
            <a:noFill/>
            <a:ln w="9525">
              <a:noFill/>
              <a:miter lim="800000"/>
              <a:headEnd/>
              <a:tailEnd/>
            </a:ln>
          </p:spPr>
          <p:txBody>
            <a:bodyPr>
              <a:spAutoFit/>
            </a:bodyPr>
            <a:lstStyle/>
            <a:p>
              <a:pPr>
                <a:spcBef>
                  <a:spcPct val="50000"/>
                </a:spcBef>
              </a:pPr>
              <a:r>
                <a:rPr lang="tr-TR" sz="1800">
                  <a:solidFill>
                    <a:srgbClr val="009900"/>
                  </a:solidFill>
                  <a:latin typeface="Calibri" pitchFamily="34" charset="0"/>
                </a:rPr>
                <a:t>(-3,1)</a:t>
              </a:r>
            </a:p>
          </p:txBody>
        </p:sp>
      </p:grpSp>
      <p:grpSp>
        <p:nvGrpSpPr>
          <p:cNvPr id="8" name="Group 26"/>
          <p:cNvGrpSpPr>
            <a:grpSpLocks/>
          </p:cNvGrpSpPr>
          <p:nvPr/>
        </p:nvGrpSpPr>
        <p:grpSpPr bwMode="auto">
          <a:xfrm>
            <a:off x="6654800" y="2368550"/>
            <a:ext cx="812800" cy="366713"/>
            <a:chOff x="3024" y="3446"/>
            <a:chExt cx="512" cy="231"/>
          </a:xfrm>
        </p:grpSpPr>
        <p:sp>
          <p:nvSpPr>
            <p:cNvPr id="30761" name="Oval 24"/>
            <p:cNvSpPr>
              <a:spLocks noChangeArrowheads="1"/>
            </p:cNvSpPr>
            <p:nvPr/>
          </p:nvSpPr>
          <p:spPr bwMode="auto">
            <a:xfrm>
              <a:off x="3024" y="3494"/>
              <a:ext cx="48" cy="48"/>
            </a:xfrm>
            <a:prstGeom prst="ellipse">
              <a:avLst/>
            </a:prstGeom>
            <a:solidFill>
              <a:schemeClr val="accent1"/>
            </a:solidFill>
            <a:ln w="9525">
              <a:solidFill>
                <a:srgbClr val="009900"/>
              </a:solidFill>
              <a:round/>
              <a:headEnd/>
              <a:tailEnd/>
            </a:ln>
          </p:spPr>
          <p:txBody>
            <a:bodyPr wrap="none" anchor="ctr"/>
            <a:lstStyle/>
            <a:p>
              <a:endParaRPr lang="tr-TR">
                <a:latin typeface="Calibri" pitchFamily="34" charset="0"/>
              </a:endParaRPr>
            </a:p>
          </p:txBody>
        </p:sp>
        <p:sp>
          <p:nvSpPr>
            <p:cNvPr id="30762" name="Text Box 25"/>
            <p:cNvSpPr txBox="1">
              <a:spLocks noChangeArrowheads="1"/>
            </p:cNvSpPr>
            <p:nvPr/>
          </p:nvSpPr>
          <p:spPr bwMode="auto">
            <a:xfrm>
              <a:off x="3056" y="3446"/>
              <a:ext cx="480" cy="231"/>
            </a:xfrm>
            <a:prstGeom prst="rect">
              <a:avLst/>
            </a:prstGeom>
            <a:noFill/>
            <a:ln w="9525">
              <a:noFill/>
              <a:miter lim="800000"/>
              <a:headEnd/>
              <a:tailEnd/>
            </a:ln>
          </p:spPr>
          <p:txBody>
            <a:bodyPr>
              <a:spAutoFit/>
            </a:bodyPr>
            <a:lstStyle/>
            <a:p>
              <a:pPr>
                <a:spcBef>
                  <a:spcPct val="50000"/>
                </a:spcBef>
              </a:pPr>
              <a:r>
                <a:rPr lang="tr-TR" sz="1800">
                  <a:solidFill>
                    <a:srgbClr val="009900"/>
                  </a:solidFill>
                  <a:latin typeface="Calibri" pitchFamily="34" charset="0"/>
                </a:rPr>
                <a:t>(2,6)</a:t>
              </a:r>
            </a:p>
          </p:txBody>
        </p:sp>
      </p:grpSp>
      <p:grpSp>
        <p:nvGrpSpPr>
          <p:cNvPr id="9" name="Group 29"/>
          <p:cNvGrpSpPr>
            <a:grpSpLocks/>
          </p:cNvGrpSpPr>
          <p:nvPr/>
        </p:nvGrpSpPr>
        <p:grpSpPr bwMode="auto">
          <a:xfrm>
            <a:off x="5495925" y="2393950"/>
            <a:ext cx="787400" cy="366713"/>
            <a:chOff x="2528" y="3462"/>
            <a:chExt cx="496" cy="231"/>
          </a:xfrm>
        </p:grpSpPr>
        <p:sp>
          <p:nvSpPr>
            <p:cNvPr id="30759" name="Oval 27"/>
            <p:cNvSpPr>
              <a:spLocks noChangeArrowheads="1"/>
            </p:cNvSpPr>
            <p:nvPr/>
          </p:nvSpPr>
          <p:spPr bwMode="auto">
            <a:xfrm>
              <a:off x="2976" y="3494"/>
              <a:ext cx="48" cy="48"/>
            </a:xfrm>
            <a:prstGeom prst="ellipse">
              <a:avLst/>
            </a:prstGeom>
            <a:solidFill>
              <a:schemeClr val="accent1"/>
            </a:solidFill>
            <a:ln w="9525">
              <a:solidFill>
                <a:srgbClr val="009900"/>
              </a:solidFill>
              <a:round/>
              <a:headEnd/>
              <a:tailEnd/>
            </a:ln>
          </p:spPr>
          <p:txBody>
            <a:bodyPr wrap="none" anchor="ctr"/>
            <a:lstStyle/>
            <a:p>
              <a:endParaRPr lang="tr-TR">
                <a:latin typeface="Calibri" pitchFamily="34" charset="0"/>
              </a:endParaRPr>
            </a:p>
          </p:txBody>
        </p:sp>
        <p:sp>
          <p:nvSpPr>
            <p:cNvPr id="30760" name="Text Box 28"/>
            <p:cNvSpPr txBox="1">
              <a:spLocks noChangeArrowheads="1"/>
            </p:cNvSpPr>
            <p:nvPr/>
          </p:nvSpPr>
          <p:spPr bwMode="auto">
            <a:xfrm>
              <a:off x="2528" y="3462"/>
              <a:ext cx="480" cy="231"/>
            </a:xfrm>
            <a:prstGeom prst="rect">
              <a:avLst/>
            </a:prstGeom>
            <a:noFill/>
            <a:ln w="9525">
              <a:noFill/>
              <a:miter lim="800000"/>
              <a:headEnd/>
              <a:tailEnd/>
            </a:ln>
          </p:spPr>
          <p:txBody>
            <a:bodyPr>
              <a:spAutoFit/>
            </a:bodyPr>
            <a:lstStyle/>
            <a:p>
              <a:pPr>
                <a:spcBef>
                  <a:spcPct val="50000"/>
                </a:spcBef>
              </a:pPr>
              <a:r>
                <a:rPr lang="tr-TR" sz="1800">
                  <a:solidFill>
                    <a:srgbClr val="009900"/>
                  </a:solidFill>
                  <a:latin typeface="Calibri" pitchFamily="34" charset="0"/>
                </a:rPr>
                <a:t>(-2,6)</a:t>
              </a:r>
            </a:p>
          </p:txBody>
        </p:sp>
      </p:grpSp>
      <p:grpSp>
        <p:nvGrpSpPr>
          <p:cNvPr id="10" name="Group 32"/>
          <p:cNvGrpSpPr>
            <a:grpSpLocks/>
          </p:cNvGrpSpPr>
          <p:nvPr/>
        </p:nvGrpSpPr>
        <p:grpSpPr bwMode="auto">
          <a:xfrm>
            <a:off x="6765925" y="2798763"/>
            <a:ext cx="914400" cy="381000"/>
            <a:chOff x="3168" y="3302"/>
            <a:chExt cx="576" cy="240"/>
          </a:xfrm>
        </p:grpSpPr>
        <p:sp>
          <p:nvSpPr>
            <p:cNvPr id="30757" name="Oval 30"/>
            <p:cNvSpPr>
              <a:spLocks noChangeArrowheads="1"/>
            </p:cNvSpPr>
            <p:nvPr/>
          </p:nvSpPr>
          <p:spPr bwMode="auto">
            <a:xfrm>
              <a:off x="3168" y="3494"/>
              <a:ext cx="48" cy="48"/>
            </a:xfrm>
            <a:prstGeom prst="ellipse">
              <a:avLst/>
            </a:prstGeom>
            <a:solidFill>
              <a:schemeClr val="accent1"/>
            </a:solidFill>
            <a:ln w="9525">
              <a:solidFill>
                <a:srgbClr val="009900"/>
              </a:solidFill>
              <a:round/>
              <a:headEnd/>
              <a:tailEnd/>
            </a:ln>
          </p:spPr>
          <p:txBody>
            <a:bodyPr wrap="none" anchor="ctr"/>
            <a:lstStyle/>
            <a:p>
              <a:endParaRPr lang="tr-TR">
                <a:latin typeface="Calibri" pitchFamily="34" charset="0"/>
              </a:endParaRPr>
            </a:p>
          </p:txBody>
        </p:sp>
        <p:sp>
          <p:nvSpPr>
            <p:cNvPr id="30758" name="Text Box 31"/>
            <p:cNvSpPr txBox="1">
              <a:spLocks noChangeArrowheads="1"/>
            </p:cNvSpPr>
            <p:nvPr/>
          </p:nvSpPr>
          <p:spPr bwMode="auto">
            <a:xfrm>
              <a:off x="3264" y="3302"/>
              <a:ext cx="480" cy="231"/>
            </a:xfrm>
            <a:prstGeom prst="rect">
              <a:avLst/>
            </a:prstGeom>
            <a:noFill/>
            <a:ln w="9525">
              <a:noFill/>
              <a:miter lim="800000"/>
              <a:headEnd/>
              <a:tailEnd/>
            </a:ln>
          </p:spPr>
          <p:txBody>
            <a:bodyPr>
              <a:spAutoFit/>
            </a:bodyPr>
            <a:lstStyle/>
            <a:p>
              <a:pPr>
                <a:spcBef>
                  <a:spcPct val="50000"/>
                </a:spcBef>
              </a:pPr>
              <a:r>
                <a:rPr lang="tr-TR" sz="1800">
                  <a:solidFill>
                    <a:srgbClr val="009900"/>
                  </a:solidFill>
                  <a:latin typeface="Calibri" pitchFamily="34" charset="0"/>
                </a:rPr>
                <a:t>(3,1)</a:t>
              </a:r>
            </a:p>
          </p:txBody>
        </p:sp>
      </p:grpSp>
      <p:grpSp>
        <p:nvGrpSpPr>
          <p:cNvPr id="11" name="Group 58"/>
          <p:cNvGrpSpPr>
            <a:grpSpLocks/>
          </p:cNvGrpSpPr>
          <p:nvPr/>
        </p:nvGrpSpPr>
        <p:grpSpPr bwMode="auto">
          <a:xfrm>
            <a:off x="6019800" y="2028825"/>
            <a:ext cx="914400" cy="2540000"/>
            <a:chOff x="3792" y="1152"/>
            <a:chExt cx="576" cy="1600"/>
          </a:xfrm>
        </p:grpSpPr>
        <p:sp>
          <p:nvSpPr>
            <p:cNvPr id="30755" name="Freeform 34"/>
            <p:cNvSpPr>
              <a:spLocks/>
            </p:cNvSpPr>
            <p:nvPr/>
          </p:nvSpPr>
          <p:spPr bwMode="auto">
            <a:xfrm>
              <a:off x="4096" y="1168"/>
              <a:ext cx="272" cy="1584"/>
            </a:xfrm>
            <a:custGeom>
              <a:avLst/>
              <a:gdLst>
                <a:gd name="T0" fmla="*/ 0 w 272"/>
                <a:gd name="T1" fmla="*/ 0 h 1584"/>
                <a:gd name="T2" fmla="*/ 63 w 272"/>
                <a:gd name="T3" fmla="*/ 64 h 1584"/>
                <a:gd name="T4" fmla="*/ 119 w 272"/>
                <a:gd name="T5" fmla="*/ 256 h 1584"/>
                <a:gd name="T6" fmla="*/ 160 w 272"/>
                <a:gd name="T7" fmla="*/ 448 h 1584"/>
                <a:gd name="T8" fmla="*/ 189 w 272"/>
                <a:gd name="T9" fmla="*/ 720 h 1584"/>
                <a:gd name="T10" fmla="*/ 272 w 272"/>
                <a:gd name="T11" fmla="*/ 1584 h 1584"/>
                <a:gd name="T12" fmla="*/ 0 60000 65536"/>
                <a:gd name="T13" fmla="*/ 0 60000 65536"/>
                <a:gd name="T14" fmla="*/ 0 60000 65536"/>
                <a:gd name="T15" fmla="*/ 0 60000 65536"/>
                <a:gd name="T16" fmla="*/ 0 60000 65536"/>
                <a:gd name="T17" fmla="*/ 0 60000 65536"/>
                <a:gd name="T18" fmla="*/ 0 w 272"/>
                <a:gd name="T19" fmla="*/ 0 h 1584"/>
                <a:gd name="T20" fmla="*/ 272 w 272"/>
                <a:gd name="T21" fmla="*/ 1584 h 1584"/>
              </a:gdLst>
              <a:ahLst/>
              <a:cxnLst>
                <a:cxn ang="T12">
                  <a:pos x="T0" y="T1"/>
                </a:cxn>
                <a:cxn ang="T13">
                  <a:pos x="T2" y="T3"/>
                </a:cxn>
                <a:cxn ang="T14">
                  <a:pos x="T4" y="T5"/>
                </a:cxn>
                <a:cxn ang="T15">
                  <a:pos x="T6" y="T7"/>
                </a:cxn>
                <a:cxn ang="T16">
                  <a:pos x="T8" y="T9"/>
                </a:cxn>
                <a:cxn ang="T17">
                  <a:pos x="T10" y="T11"/>
                </a:cxn>
              </a:cxnLst>
              <a:rect l="T18" t="T19" r="T20" b="T21"/>
              <a:pathLst>
                <a:path w="272" h="1584">
                  <a:moveTo>
                    <a:pt x="0" y="0"/>
                  </a:moveTo>
                  <a:cubicBezTo>
                    <a:pt x="10" y="8"/>
                    <a:pt x="43" y="21"/>
                    <a:pt x="63" y="64"/>
                  </a:cubicBezTo>
                  <a:cubicBezTo>
                    <a:pt x="83" y="107"/>
                    <a:pt x="103" y="192"/>
                    <a:pt x="119" y="256"/>
                  </a:cubicBezTo>
                  <a:cubicBezTo>
                    <a:pt x="135" y="320"/>
                    <a:pt x="148" y="371"/>
                    <a:pt x="160" y="448"/>
                  </a:cubicBezTo>
                  <a:cubicBezTo>
                    <a:pt x="172" y="525"/>
                    <a:pt x="170" y="531"/>
                    <a:pt x="189" y="720"/>
                  </a:cubicBezTo>
                  <a:lnTo>
                    <a:pt x="272" y="1584"/>
                  </a:lnTo>
                </a:path>
              </a:pathLst>
            </a:custGeom>
            <a:noFill/>
            <a:ln w="57150">
              <a:solidFill>
                <a:srgbClr val="FF00FF"/>
              </a:solidFill>
              <a:round/>
              <a:headEnd/>
              <a:tailEnd/>
            </a:ln>
          </p:spPr>
          <p:txBody>
            <a:bodyPr/>
            <a:lstStyle/>
            <a:p>
              <a:endParaRPr lang="tr-TR">
                <a:latin typeface="Calibri" pitchFamily="34" charset="0"/>
              </a:endParaRPr>
            </a:p>
          </p:txBody>
        </p:sp>
        <p:sp>
          <p:nvSpPr>
            <p:cNvPr id="30756" name="Freeform 35"/>
            <p:cNvSpPr>
              <a:spLocks/>
            </p:cNvSpPr>
            <p:nvPr/>
          </p:nvSpPr>
          <p:spPr bwMode="auto">
            <a:xfrm>
              <a:off x="3792" y="1152"/>
              <a:ext cx="272" cy="1584"/>
            </a:xfrm>
            <a:custGeom>
              <a:avLst/>
              <a:gdLst>
                <a:gd name="T0" fmla="*/ 272 w 272"/>
                <a:gd name="T1" fmla="*/ 0 h 1584"/>
                <a:gd name="T2" fmla="*/ 209 w 272"/>
                <a:gd name="T3" fmla="*/ 64 h 1584"/>
                <a:gd name="T4" fmla="*/ 176 w 272"/>
                <a:gd name="T5" fmla="*/ 176 h 1584"/>
                <a:gd name="T6" fmla="*/ 153 w 272"/>
                <a:gd name="T7" fmla="*/ 256 h 1584"/>
                <a:gd name="T8" fmla="*/ 112 w 272"/>
                <a:gd name="T9" fmla="*/ 448 h 1584"/>
                <a:gd name="T10" fmla="*/ 83 w 272"/>
                <a:gd name="T11" fmla="*/ 720 h 1584"/>
                <a:gd name="T12" fmla="*/ 0 w 272"/>
                <a:gd name="T13" fmla="*/ 1584 h 1584"/>
                <a:gd name="T14" fmla="*/ 0 60000 65536"/>
                <a:gd name="T15" fmla="*/ 0 60000 65536"/>
                <a:gd name="T16" fmla="*/ 0 60000 65536"/>
                <a:gd name="T17" fmla="*/ 0 60000 65536"/>
                <a:gd name="T18" fmla="*/ 0 60000 65536"/>
                <a:gd name="T19" fmla="*/ 0 60000 65536"/>
                <a:gd name="T20" fmla="*/ 0 60000 65536"/>
                <a:gd name="T21" fmla="*/ 0 w 272"/>
                <a:gd name="T22" fmla="*/ 0 h 1584"/>
                <a:gd name="T23" fmla="*/ 272 w 272"/>
                <a:gd name="T24" fmla="*/ 1584 h 1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584">
                  <a:moveTo>
                    <a:pt x="272" y="0"/>
                  </a:moveTo>
                  <a:cubicBezTo>
                    <a:pt x="262" y="8"/>
                    <a:pt x="225" y="35"/>
                    <a:pt x="209" y="64"/>
                  </a:cubicBezTo>
                  <a:cubicBezTo>
                    <a:pt x="193" y="93"/>
                    <a:pt x="185" y="144"/>
                    <a:pt x="176" y="176"/>
                  </a:cubicBezTo>
                  <a:cubicBezTo>
                    <a:pt x="167" y="208"/>
                    <a:pt x="164" y="211"/>
                    <a:pt x="153" y="256"/>
                  </a:cubicBezTo>
                  <a:cubicBezTo>
                    <a:pt x="142" y="301"/>
                    <a:pt x="124" y="371"/>
                    <a:pt x="112" y="448"/>
                  </a:cubicBezTo>
                  <a:cubicBezTo>
                    <a:pt x="100" y="525"/>
                    <a:pt x="102" y="531"/>
                    <a:pt x="83" y="720"/>
                  </a:cubicBezTo>
                  <a:lnTo>
                    <a:pt x="0" y="1584"/>
                  </a:lnTo>
                </a:path>
              </a:pathLst>
            </a:custGeom>
            <a:noFill/>
            <a:ln w="57150">
              <a:solidFill>
                <a:srgbClr val="FF00FF"/>
              </a:solidFill>
              <a:round/>
              <a:headEnd/>
              <a:tailEnd/>
            </a:ln>
          </p:spPr>
          <p:txBody>
            <a:bodyPr/>
            <a:lstStyle/>
            <a:p>
              <a:endParaRPr lang="tr-TR">
                <a:latin typeface="Calibri" pitchFamily="34" charset="0"/>
              </a:endParaRPr>
            </a:p>
          </p:txBody>
        </p:sp>
      </p:grpSp>
      <p:sp>
        <p:nvSpPr>
          <p:cNvPr id="20517" name="Text Box 37"/>
          <p:cNvSpPr txBox="1">
            <a:spLocks noChangeArrowheads="1"/>
          </p:cNvSpPr>
          <p:nvPr/>
        </p:nvSpPr>
        <p:spPr bwMode="auto">
          <a:xfrm>
            <a:off x="76200" y="4005263"/>
            <a:ext cx="3271838" cy="366712"/>
          </a:xfrm>
          <a:prstGeom prst="rect">
            <a:avLst/>
          </a:prstGeom>
          <a:noFill/>
          <a:ln w="9525">
            <a:noFill/>
            <a:miter lim="800000"/>
            <a:headEnd/>
            <a:tailEnd/>
          </a:ln>
        </p:spPr>
        <p:txBody>
          <a:bodyPr>
            <a:spAutoFit/>
          </a:bodyPr>
          <a:lstStyle/>
          <a:p>
            <a:pPr>
              <a:spcBef>
                <a:spcPct val="50000"/>
              </a:spcBef>
            </a:pPr>
            <a:r>
              <a:rPr lang="tr-TR" sz="1800" b="1" dirty="0">
                <a:solidFill>
                  <a:srgbClr val="0000FF"/>
                </a:solidFill>
                <a:latin typeface="Calibri" pitchFamily="34" charset="0"/>
              </a:rPr>
              <a:t>Örnek.  </a:t>
            </a:r>
            <a:r>
              <a:rPr lang="tr-TR" sz="1800" i="1" dirty="0">
                <a:solidFill>
                  <a:srgbClr val="0000FF"/>
                </a:solidFill>
                <a:latin typeface="Calibri" pitchFamily="34" charset="0"/>
              </a:rPr>
              <a:t> </a:t>
            </a:r>
            <a:r>
              <a:rPr lang="tr-TR" sz="1800" i="1" dirty="0">
                <a:solidFill>
                  <a:srgbClr val="0000FF"/>
                </a:solidFill>
                <a:latin typeface="Calibri" pitchFamily="34" charset="0"/>
                <a:cs typeface="Times New Roman" pitchFamily="18" charset="0"/>
              </a:rPr>
              <a:t>x</a:t>
            </a:r>
            <a:r>
              <a:rPr lang="tr-TR" sz="1800" baseline="30000" dirty="0">
                <a:solidFill>
                  <a:srgbClr val="0000FF"/>
                </a:solidFill>
                <a:latin typeface="Calibri" pitchFamily="34" charset="0"/>
                <a:cs typeface="Times New Roman" pitchFamily="18" charset="0"/>
              </a:rPr>
              <a:t>2</a:t>
            </a:r>
            <a:r>
              <a:rPr lang="tr-TR" sz="1800" i="1" baseline="30000" dirty="0">
                <a:solidFill>
                  <a:srgbClr val="0000FF"/>
                </a:solidFill>
                <a:latin typeface="Calibri" pitchFamily="34" charset="0"/>
                <a:cs typeface="Times New Roman" pitchFamily="18" charset="0"/>
              </a:rPr>
              <a:t> </a:t>
            </a:r>
            <a:r>
              <a:rPr lang="tr-TR" sz="1800" dirty="0">
                <a:solidFill>
                  <a:srgbClr val="0000FF"/>
                </a:solidFill>
                <a:latin typeface="Calibri" pitchFamily="34" charset="0"/>
                <a:cs typeface="Times New Roman" pitchFamily="18" charset="0"/>
              </a:rPr>
              <a:t>+</a:t>
            </a:r>
            <a:r>
              <a:rPr lang="tr-TR" sz="1800" i="1" dirty="0">
                <a:solidFill>
                  <a:srgbClr val="0000FF"/>
                </a:solidFill>
                <a:latin typeface="Calibri" pitchFamily="34" charset="0"/>
                <a:cs typeface="Times New Roman" pitchFamily="18" charset="0"/>
              </a:rPr>
              <a:t> y</a:t>
            </a:r>
            <a:r>
              <a:rPr lang="tr-TR" sz="1800" baseline="30000" dirty="0">
                <a:solidFill>
                  <a:srgbClr val="0000FF"/>
                </a:solidFill>
                <a:latin typeface="Calibri" pitchFamily="34" charset="0"/>
                <a:cs typeface="Times New Roman" pitchFamily="18" charset="0"/>
              </a:rPr>
              <a:t>2</a:t>
            </a:r>
            <a:r>
              <a:rPr lang="tr-TR" sz="1800" i="1" dirty="0">
                <a:solidFill>
                  <a:srgbClr val="0000FF"/>
                </a:solidFill>
                <a:latin typeface="Calibri" pitchFamily="34" charset="0"/>
                <a:cs typeface="Times New Roman" pitchFamily="18" charset="0"/>
              </a:rPr>
              <a:t>  </a:t>
            </a:r>
            <a:r>
              <a:rPr lang="tr-TR" sz="1800" i="1" dirty="0">
                <a:solidFill>
                  <a:srgbClr val="0000FF"/>
                </a:solidFill>
                <a:latin typeface="Calibri" pitchFamily="34" charset="0"/>
              </a:rPr>
              <a:t>&lt;</a:t>
            </a:r>
            <a:r>
              <a:rPr lang="tr-TR" sz="1800" i="1" dirty="0">
                <a:solidFill>
                  <a:srgbClr val="0000FF"/>
                </a:solidFill>
                <a:latin typeface="Calibri" pitchFamily="34" charset="0"/>
                <a:cs typeface="Times New Roman" pitchFamily="18" charset="0"/>
              </a:rPr>
              <a:t> </a:t>
            </a:r>
            <a:r>
              <a:rPr lang="tr-TR" sz="1800" dirty="0">
                <a:solidFill>
                  <a:srgbClr val="0000FF"/>
                </a:solidFill>
                <a:latin typeface="Calibri" pitchFamily="34" charset="0"/>
                <a:cs typeface="Times New Roman" pitchFamily="18" charset="0"/>
              </a:rPr>
              <a:t>1</a:t>
            </a:r>
            <a:r>
              <a:rPr lang="tr-TR" sz="1800" i="1" dirty="0">
                <a:solidFill>
                  <a:srgbClr val="0000FF"/>
                </a:solidFill>
                <a:latin typeface="Calibri" pitchFamily="34" charset="0"/>
              </a:rPr>
              <a:t>   </a:t>
            </a:r>
            <a:r>
              <a:rPr lang="tr-TR" sz="1800" b="1" dirty="0">
                <a:solidFill>
                  <a:srgbClr val="0000FF"/>
                </a:solidFill>
                <a:latin typeface="Calibri" pitchFamily="34" charset="0"/>
              </a:rPr>
              <a:t>in grafiği</a:t>
            </a:r>
          </a:p>
        </p:txBody>
      </p:sp>
      <p:sp>
        <p:nvSpPr>
          <p:cNvPr id="20518" name="Line 38"/>
          <p:cNvSpPr>
            <a:spLocks noChangeShapeType="1"/>
          </p:cNvSpPr>
          <p:nvPr/>
        </p:nvSpPr>
        <p:spPr bwMode="auto">
          <a:xfrm>
            <a:off x="3276600" y="5613400"/>
            <a:ext cx="3048000" cy="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sp>
        <p:nvSpPr>
          <p:cNvPr id="20519" name="Text Box 39"/>
          <p:cNvSpPr txBox="1">
            <a:spLocks noChangeArrowheads="1"/>
          </p:cNvSpPr>
          <p:nvPr/>
        </p:nvSpPr>
        <p:spPr bwMode="auto">
          <a:xfrm>
            <a:off x="6248400" y="5486400"/>
            <a:ext cx="381000"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x</a:t>
            </a:r>
          </a:p>
        </p:txBody>
      </p:sp>
      <p:sp>
        <p:nvSpPr>
          <p:cNvPr id="20520" name="Text Box 40"/>
          <p:cNvSpPr txBox="1">
            <a:spLocks noChangeArrowheads="1"/>
          </p:cNvSpPr>
          <p:nvPr/>
        </p:nvSpPr>
        <p:spPr bwMode="auto">
          <a:xfrm>
            <a:off x="4651375" y="4267200"/>
            <a:ext cx="504825" cy="396875"/>
          </a:xfrm>
          <a:prstGeom prst="rect">
            <a:avLst/>
          </a:prstGeom>
          <a:noFill/>
          <a:ln w="9525">
            <a:noFill/>
            <a:miter lim="800000"/>
            <a:headEnd/>
            <a:tailEnd/>
          </a:ln>
        </p:spPr>
        <p:txBody>
          <a:bodyPr>
            <a:spAutoFit/>
          </a:bodyPr>
          <a:lstStyle/>
          <a:p>
            <a:pPr>
              <a:spcBef>
                <a:spcPct val="50000"/>
              </a:spcBef>
            </a:pPr>
            <a:r>
              <a:rPr lang="en-AU" sz="2000" i="1">
                <a:latin typeface="Calibri" pitchFamily="34" charset="0"/>
              </a:rPr>
              <a:t>y</a:t>
            </a:r>
          </a:p>
        </p:txBody>
      </p:sp>
      <p:sp>
        <p:nvSpPr>
          <p:cNvPr id="20521" name="Line 41"/>
          <p:cNvSpPr>
            <a:spLocks noChangeShapeType="1"/>
          </p:cNvSpPr>
          <p:nvPr/>
        </p:nvSpPr>
        <p:spPr bwMode="auto">
          <a:xfrm flipV="1">
            <a:off x="4572000" y="4495800"/>
            <a:ext cx="0" cy="2362200"/>
          </a:xfrm>
          <a:prstGeom prst="line">
            <a:avLst/>
          </a:prstGeom>
          <a:noFill/>
          <a:ln w="9525">
            <a:solidFill>
              <a:schemeClr val="tx1"/>
            </a:solidFill>
            <a:round/>
            <a:headEnd/>
            <a:tailEnd type="triangle" w="med" len="med"/>
          </a:ln>
        </p:spPr>
        <p:txBody>
          <a:bodyPr wrap="none" anchor="ctr"/>
          <a:lstStyle/>
          <a:p>
            <a:endParaRPr lang="tr-TR">
              <a:latin typeface="Calibri" pitchFamily="34" charset="0"/>
            </a:endParaRPr>
          </a:p>
        </p:txBody>
      </p:sp>
      <p:grpSp>
        <p:nvGrpSpPr>
          <p:cNvPr id="12" name="Group 42"/>
          <p:cNvGrpSpPr>
            <a:grpSpLocks/>
          </p:cNvGrpSpPr>
          <p:nvPr/>
        </p:nvGrpSpPr>
        <p:grpSpPr bwMode="auto">
          <a:xfrm>
            <a:off x="3962400" y="5562600"/>
            <a:ext cx="685800" cy="392113"/>
            <a:chOff x="1296" y="2182"/>
            <a:chExt cx="432" cy="247"/>
          </a:xfrm>
        </p:grpSpPr>
        <p:sp>
          <p:nvSpPr>
            <p:cNvPr id="30753" name="Oval 43"/>
            <p:cNvSpPr>
              <a:spLocks noChangeArrowheads="1"/>
            </p:cNvSpPr>
            <p:nvPr/>
          </p:nvSpPr>
          <p:spPr bwMode="auto">
            <a:xfrm flipH="1" flipV="1">
              <a:off x="1655" y="2182"/>
              <a:ext cx="48" cy="48"/>
            </a:xfrm>
            <a:prstGeom prst="ellipse">
              <a:avLst/>
            </a:prstGeom>
            <a:solidFill>
              <a:srgbClr val="FF66FF"/>
            </a:solidFill>
            <a:ln w="9525">
              <a:solidFill>
                <a:srgbClr val="FF66FF"/>
              </a:solidFill>
              <a:round/>
              <a:headEnd/>
              <a:tailEnd/>
            </a:ln>
          </p:spPr>
          <p:txBody>
            <a:bodyPr wrap="none" anchor="ctr"/>
            <a:lstStyle/>
            <a:p>
              <a:endParaRPr lang="tr-TR">
                <a:latin typeface="Calibri" pitchFamily="34" charset="0"/>
              </a:endParaRPr>
            </a:p>
          </p:txBody>
        </p:sp>
        <p:sp>
          <p:nvSpPr>
            <p:cNvPr id="30754" name="Text Box 44"/>
            <p:cNvSpPr txBox="1">
              <a:spLocks noChangeArrowheads="1"/>
            </p:cNvSpPr>
            <p:nvPr/>
          </p:nvSpPr>
          <p:spPr bwMode="auto">
            <a:xfrm>
              <a:off x="1296" y="2198"/>
              <a:ext cx="432" cy="231"/>
            </a:xfrm>
            <a:prstGeom prst="rect">
              <a:avLst/>
            </a:prstGeom>
            <a:noFill/>
            <a:ln w="9525">
              <a:noFill/>
              <a:miter lim="800000"/>
              <a:headEnd/>
              <a:tailEnd/>
            </a:ln>
          </p:spPr>
          <p:txBody>
            <a:bodyPr>
              <a:spAutoFit/>
            </a:bodyPr>
            <a:lstStyle/>
            <a:p>
              <a:pPr>
                <a:spcBef>
                  <a:spcPct val="50000"/>
                </a:spcBef>
              </a:pPr>
              <a:r>
                <a:rPr lang="tr-TR" sz="1800">
                  <a:solidFill>
                    <a:srgbClr val="FF66FF"/>
                  </a:solidFill>
                  <a:latin typeface="Calibri" pitchFamily="34" charset="0"/>
                </a:rPr>
                <a:t>(0,0)</a:t>
              </a:r>
              <a:endParaRPr lang="en-AU" sz="1800">
                <a:solidFill>
                  <a:srgbClr val="FF66FF"/>
                </a:solidFill>
                <a:latin typeface="Calibri" pitchFamily="34" charset="0"/>
              </a:endParaRPr>
            </a:p>
          </p:txBody>
        </p:sp>
      </p:grpSp>
      <p:grpSp>
        <p:nvGrpSpPr>
          <p:cNvPr id="13" name="Group 46"/>
          <p:cNvGrpSpPr>
            <a:grpSpLocks/>
          </p:cNvGrpSpPr>
          <p:nvPr/>
        </p:nvGrpSpPr>
        <p:grpSpPr bwMode="auto">
          <a:xfrm>
            <a:off x="5334000" y="5537200"/>
            <a:ext cx="812800" cy="366713"/>
            <a:chOff x="4512" y="3680"/>
            <a:chExt cx="512" cy="231"/>
          </a:xfrm>
        </p:grpSpPr>
        <p:sp>
          <p:nvSpPr>
            <p:cNvPr id="30751" name="Oval 47"/>
            <p:cNvSpPr>
              <a:spLocks noChangeArrowheads="1"/>
            </p:cNvSpPr>
            <p:nvPr/>
          </p:nvSpPr>
          <p:spPr bwMode="auto">
            <a:xfrm>
              <a:off x="4512" y="3696"/>
              <a:ext cx="48" cy="48"/>
            </a:xfrm>
            <a:prstGeom prst="ellipse">
              <a:avLst/>
            </a:prstGeom>
            <a:solidFill>
              <a:srgbClr val="9900FF"/>
            </a:solidFill>
            <a:ln w="9525">
              <a:solidFill>
                <a:srgbClr val="9900FF"/>
              </a:solidFill>
              <a:round/>
              <a:headEnd/>
              <a:tailEnd/>
            </a:ln>
          </p:spPr>
          <p:txBody>
            <a:bodyPr wrap="none" anchor="ctr"/>
            <a:lstStyle/>
            <a:p>
              <a:endParaRPr lang="tr-TR">
                <a:latin typeface="Calibri" pitchFamily="34" charset="0"/>
              </a:endParaRPr>
            </a:p>
          </p:txBody>
        </p:sp>
        <p:sp>
          <p:nvSpPr>
            <p:cNvPr id="30752" name="Text Box 48"/>
            <p:cNvSpPr txBox="1">
              <a:spLocks noChangeArrowheads="1"/>
            </p:cNvSpPr>
            <p:nvPr/>
          </p:nvSpPr>
          <p:spPr bwMode="auto">
            <a:xfrm>
              <a:off x="4544" y="3680"/>
              <a:ext cx="480" cy="231"/>
            </a:xfrm>
            <a:prstGeom prst="rect">
              <a:avLst/>
            </a:prstGeom>
            <a:noFill/>
            <a:ln w="9525">
              <a:noFill/>
              <a:miter lim="800000"/>
              <a:headEnd/>
              <a:tailEnd/>
            </a:ln>
          </p:spPr>
          <p:txBody>
            <a:bodyPr>
              <a:spAutoFit/>
            </a:bodyPr>
            <a:lstStyle/>
            <a:p>
              <a:pPr>
                <a:spcBef>
                  <a:spcPct val="50000"/>
                </a:spcBef>
              </a:pPr>
              <a:r>
                <a:rPr lang="tr-TR" sz="1800">
                  <a:solidFill>
                    <a:srgbClr val="9900FF"/>
                  </a:solidFill>
                  <a:latin typeface="Calibri" pitchFamily="34" charset="0"/>
                </a:rPr>
                <a:t>(1,0)</a:t>
              </a:r>
            </a:p>
          </p:txBody>
        </p:sp>
      </p:grpSp>
      <p:grpSp>
        <p:nvGrpSpPr>
          <p:cNvPr id="14" name="Group 49"/>
          <p:cNvGrpSpPr>
            <a:grpSpLocks/>
          </p:cNvGrpSpPr>
          <p:nvPr/>
        </p:nvGrpSpPr>
        <p:grpSpPr bwMode="auto">
          <a:xfrm>
            <a:off x="5308600" y="5734050"/>
            <a:ext cx="1495425" cy="1025525"/>
            <a:chOff x="4448" y="3472"/>
            <a:chExt cx="1072" cy="610"/>
          </a:xfrm>
        </p:grpSpPr>
        <p:sp>
          <p:nvSpPr>
            <p:cNvPr id="30749" name="Text Box 50"/>
            <p:cNvSpPr txBox="1">
              <a:spLocks noChangeArrowheads="1"/>
            </p:cNvSpPr>
            <p:nvPr/>
          </p:nvSpPr>
          <p:spPr bwMode="auto">
            <a:xfrm>
              <a:off x="4512" y="3840"/>
              <a:ext cx="1008" cy="242"/>
            </a:xfrm>
            <a:prstGeom prst="rect">
              <a:avLst/>
            </a:prstGeom>
            <a:noFill/>
            <a:ln w="9525">
              <a:solidFill>
                <a:schemeClr val="accent1"/>
              </a:solidFill>
              <a:miter lim="800000"/>
              <a:headEnd/>
              <a:tailEnd/>
            </a:ln>
          </p:spPr>
          <p:txBody>
            <a:bodyPr>
              <a:spAutoFit/>
            </a:bodyPr>
            <a:lstStyle/>
            <a:p>
              <a:pPr algn="ctr">
                <a:spcBef>
                  <a:spcPct val="50000"/>
                </a:spcBef>
              </a:pPr>
              <a:r>
                <a:rPr lang="tr-TR" sz="2000" i="1" dirty="0">
                  <a:solidFill>
                    <a:srgbClr val="0000FF"/>
                  </a:solidFill>
                  <a:latin typeface="Calibri" pitchFamily="34" charset="0"/>
                  <a:cs typeface="Times New Roman" pitchFamily="18" charset="0"/>
                </a:rPr>
                <a:t>x</a:t>
              </a:r>
              <a:r>
                <a:rPr lang="tr-TR" sz="2000" baseline="30000" dirty="0">
                  <a:solidFill>
                    <a:srgbClr val="0000FF"/>
                  </a:solidFill>
                  <a:latin typeface="Calibri" pitchFamily="34" charset="0"/>
                  <a:cs typeface="Times New Roman" pitchFamily="18" charset="0"/>
                </a:rPr>
                <a:t>2</a:t>
              </a:r>
              <a:r>
                <a:rPr lang="tr-TR" sz="2000" i="1" baseline="30000" dirty="0">
                  <a:solidFill>
                    <a:srgbClr val="0000FF"/>
                  </a:solidFill>
                  <a:latin typeface="Calibri" pitchFamily="34" charset="0"/>
                  <a:cs typeface="Times New Roman" pitchFamily="18" charset="0"/>
                </a:rPr>
                <a:t> </a:t>
              </a:r>
              <a:r>
                <a:rPr lang="tr-TR" sz="2000" dirty="0">
                  <a:solidFill>
                    <a:srgbClr val="0000FF"/>
                  </a:solidFill>
                  <a:latin typeface="Calibri" pitchFamily="34" charset="0"/>
                  <a:cs typeface="Times New Roman" pitchFamily="18" charset="0"/>
                </a:rPr>
                <a:t>+</a:t>
              </a:r>
              <a:r>
                <a:rPr lang="tr-TR" sz="2000" i="1" dirty="0">
                  <a:solidFill>
                    <a:srgbClr val="0000FF"/>
                  </a:solidFill>
                  <a:latin typeface="Calibri" pitchFamily="34" charset="0"/>
                  <a:cs typeface="Times New Roman" pitchFamily="18" charset="0"/>
                </a:rPr>
                <a:t> y</a:t>
              </a:r>
              <a:r>
                <a:rPr lang="tr-TR" sz="2000" baseline="30000" dirty="0">
                  <a:solidFill>
                    <a:srgbClr val="0000FF"/>
                  </a:solidFill>
                  <a:latin typeface="Calibri" pitchFamily="34" charset="0"/>
                  <a:cs typeface="Times New Roman" pitchFamily="18" charset="0"/>
                </a:rPr>
                <a:t>2</a:t>
              </a:r>
              <a:r>
                <a:rPr lang="tr-TR" sz="2000" i="1" dirty="0">
                  <a:solidFill>
                    <a:srgbClr val="0000FF"/>
                  </a:solidFill>
                  <a:latin typeface="Calibri" pitchFamily="34" charset="0"/>
                  <a:cs typeface="Times New Roman" pitchFamily="18" charset="0"/>
                </a:rPr>
                <a:t>  = </a:t>
              </a:r>
              <a:r>
                <a:rPr lang="tr-TR" sz="2000" dirty="0">
                  <a:solidFill>
                    <a:srgbClr val="0000FF"/>
                  </a:solidFill>
                  <a:latin typeface="Calibri" pitchFamily="34" charset="0"/>
                  <a:cs typeface="Times New Roman" pitchFamily="18" charset="0"/>
                </a:rPr>
                <a:t>1</a:t>
              </a:r>
            </a:p>
          </p:txBody>
        </p:sp>
        <p:sp>
          <p:nvSpPr>
            <p:cNvPr id="30750" name="Freeform 51"/>
            <p:cNvSpPr>
              <a:spLocks/>
            </p:cNvSpPr>
            <p:nvPr/>
          </p:nvSpPr>
          <p:spPr bwMode="auto">
            <a:xfrm>
              <a:off x="4448" y="3472"/>
              <a:ext cx="592" cy="368"/>
            </a:xfrm>
            <a:custGeom>
              <a:avLst/>
              <a:gdLst>
                <a:gd name="T0" fmla="*/ 592 w 592"/>
                <a:gd name="T1" fmla="*/ 368 h 368"/>
                <a:gd name="T2" fmla="*/ 416 w 592"/>
                <a:gd name="T3" fmla="*/ 80 h 368"/>
                <a:gd name="T4" fmla="*/ 0 w 592"/>
                <a:gd name="T5" fmla="*/ 0 h 368"/>
                <a:gd name="T6" fmla="*/ 0 60000 65536"/>
                <a:gd name="T7" fmla="*/ 0 60000 65536"/>
                <a:gd name="T8" fmla="*/ 0 60000 65536"/>
                <a:gd name="T9" fmla="*/ 0 w 592"/>
                <a:gd name="T10" fmla="*/ 0 h 368"/>
                <a:gd name="T11" fmla="*/ 592 w 592"/>
                <a:gd name="T12" fmla="*/ 368 h 368"/>
              </a:gdLst>
              <a:ahLst/>
              <a:cxnLst>
                <a:cxn ang="T6">
                  <a:pos x="T0" y="T1"/>
                </a:cxn>
                <a:cxn ang="T7">
                  <a:pos x="T2" y="T3"/>
                </a:cxn>
                <a:cxn ang="T8">
                  <a:pos x="T4" y="T5"/>
                </a:cxn>
              </a:cxnLst>
              <a:rect l="T9" t="T10" r="T11" b="T12"/>
              <a:pathLst>
                <a:path w="592" h="368">
                  <a:moveTo>
                    <a:pt x="592" y="368"/>
                  </a:moveTo>
                  <a:lnTo>
                    <a:pt x="416" y="80"/>
                  </a:lnTo>
                  <a:lnTo>
                    <a:pt x="0" y="0"/>
                  </a:lnTo>
                </a:path>
              </a:pathLst>
            </a:custGeom>
            <a:noFill/>
            <a:ln w="9525">
              <a:solidFill>
                <a:schemeClr val="accent1"/>
              </a:solidFill>
              <a:round/>
              <a:headEnd/>
              <a:tailEnd type="triangle" w="med" len="med"/>
            </a:ln>
          </p:spPr>
          <p:txBody>
            <a:bodyPr/>
            <a:lstStyle/>
            <a:p>
              <a:endParaRPr lang="tr-TR">
                <a:latin typeface="Calibri" pitchFamily="34" charset="0"/>
              </a:endParaRPr>
            </a:p>
          </p:txBody>
        </p:sp>
      </p:grpSp>
      <p:grpSp>
        <p:nvGrpSpPr>
          <p:cNvPr id="15" name="Group 54"/>
          <p:cNvGrpSpPr>
            <a:grpSpLocks/>
          </p:cNvGrpSpPr>
          <p:nvPr/>
        </p:nvGrpSpPr>
        <p:grpSpPr bwMode="auto">
          <a:xfrm>
            <a:off x="1403350" y="5084763"/>
            <a:ext cx="2838450" cy="885825"/>
            <a:chOff x="720" y="3200"/>
            <a:chExt cx="1952" cy="561"/>
          </a:xfrm>
        </p:grpSpPr>
        <p:sp>
          <p:nvSpPr>
            <p:cNvPr id="30747" name="Text Box 52"/>
            <p:cNvSpPr txBox="1">
              <a:spLocks noChangeArrowheads="1"/>
            </p:cNvSpPr>
            <p:nvPr/>
          </p:nvSpPr>
          <p:spPr bwMode="auto">
            <a:xfrm>
              <a:off x="720" y="3504"/>
              <a:ext cx="1008" cy="257"/>
            </a:xfrm>
            <a:prstGeom prst="rect">
              <a:avLst/>
            </a:prstGeom>
            <a:solidFill>
              <a:srgbClr val="FFFF99"/>
            </a:solidFill>
            <a:ln w="9525">
              <a:solidFill>
                <a:srgbClr val="FF00FF"/>
              </a:solidFill>
              <a:miter lim="800000"/>
              <a:headEnd/>
              <a:tailEnd/>
            </a:ln>
          </p:spPr>
          <p:txBody>
            <a:bodyPr>
              <a:spAutoFit/>
            </a:bodyPr>
            <a:lstStyle/>
            <a:p>
              <a:pPr algn="ctr">
                <a:spcBef>
                  <a:spcPct val="50000"/>
                </a:spcBef>
              </a:pPr>
              <a:r>
                <a:rPr lang="tr-TR" sz="2000" i="1" dirty="0">
                  <a:solidFill>
                    <a:srgbClr val="0000FF"/>
                  </a:solidFill>
                  <a:latin typeface="Calibri" pitchFamily="34" charset="0"/>
                  <a:cs typeface="Times New Roman" pitchFamily="18" charset="0"/>
                </a:rPr>
                <a:t>x</a:t>
              </a:r>
              <a:r>
                <a:rPr lang="tr-TR" sz="2000" baseline="30000" dirty="0">
                  <a:solidFill>
                    <a:srgbClr val="0000FF"/>
                  </a:solidFill>
                  <a:latin typeface="Calibri" pitchFamily="34" charset="0"/>
                  <a:cs typeface="Times New Roman" pitchFamily="18" charset="0"/>
                </a:rPr>
                <a:t>2</a:t>
              </a:r>
              <a:r>
                <a:rPr lang="tr-TR" sz="2000" i="1" baseline="30000" dirty="0">
                  <a:solidFill>
                    <a:srgbClr val="0000FF"/>
                  </a:solidFill>
                  <a:latin typeface="Calibri" pitchFamily="34" charset="0"/>
                  <a:cs typeface="Times New Roman" pitchFamily="18" charset="0"/>
                </a:rPr>
                <a:t> </a:t>
              </a:r>
              <a:r>
                <a:rPr lang="tr-TR" sz="2000" dirty="0">
                  <a:solidFill>
                    <a:srgbClr val="0000FF"/>
                  </a:solidFill>
                  <a:latin typeface="Calibri" pitchFamily="34" charset="0"/>
                  <a:cs typeface="Times New Roman" pitchFamily="18" charset="0"/>
                </a:rPr>
                <a:t>+</a:t>
              </a:r>
              <a:r>
                <a:rPr lang="tr-TR" sz="2000" i="1" dirty="0">
                  <a:solidFill>
                    <a:srgbClr val="0000FF"/>
                  </a:solidFill>
                  <a:latin typeface="Calibri" pitchFamily="34" charset="0"/>
                  <a:cs typeface="Times New Roman" pitchFamily="18" charset="0"/>
                </a:rPr>
                <a:t> y</a:t>
              </a:r>
              <a:r>
                <a:rPr lang="tr-TR" sz="2000" baseline="30000" dirty="0">
                  <a:solidFill>
                    <a:srgbClr val="0000FF"/>
                  </a:solidFill>
                  <a:latin typeface="Calibri" pitchFamily="34" charset="0"/>
                  <a:cs typeface="Times New Roman" pitchFamily="18" charset="0"/>
                </a:rPr>
                <a:t>2</a:t>
              </a:r>
              <a:r>
                <a:rPr lang="tr-TR" sz="2000" i="1" dirty="0">
                  <a:solidFill>
                    <a:srgbClr val="0000FF"/>
                  </a:solidFill>
                  <a:latin typeface="Calibri" pitchFamily="34" charset="0"/>
                  <a:cs typeface="Times New Roman" pitchFamily="18" charset="0"/>
                </a:rPr>
                <a:t>  </a:t>
              </a:r>
              <a:r>
                <a:rPr lang="tr-TR" sz="2000" i="1" dirty="0">
                  <a:solidFill>
                    <a:srgbClr val="0000FF"/>
                  </a:solidFill>
                  <a:latin typeface="Calibri" pitchFamily="34" charset="0"/>
                </a:rPr>
                <a:t>&lt;</a:t>
              </a:r>
              <a:r>
                <a:rPr lang="tr-TR" sz="2000" i="1" dirty="0">
                  <a:solidFill>
                    <a:srgbClr val="0000FF"/>
                  </a:solidFill>
                  <a:latin typeface="Calibri" pitchFamily="34" charset="0"/>
                  <a:cs typeface="Times New Roman" pitchFamily="18" charset="0"/>
                </a:rPr>
                <a:t> </a:t>
              </a:r>
              <a:r>
                <a:rPr lang="tr-TR" sz="2000" dirty="0">
                  <a:solidFill>
                    <a:srgbClr val="0000FF"/>
                  </a:solidFill>
                  <a:latin typeface="Calibri" pitchFamily="34" charset="0"/>
                  <a:cs typeface="Times New Roman" pitchFamily="18" charset="0"/>
                </a:rPr>
                <a:t>1</a:t>
              </a:r>
              <a:endParaRPr lang="tr-TR" dirty="0">
                <a:latin typeface="Calibri" pitchFamily="34" charset="0"/>
              </a:endParaRPr>
            </a:p>
          </p:txBody>
        </p:sp>
        <p:sp>
          <p:nvSpPr>
            <p:cNvPr id="30748" name="Freeform 53"/>
            <p:cNvSpPr>
              <a:spLocks/>
            </p:cNvSpPr>
            <p:nvPr/>
          </p:nvSpPr>
          <p:spPr bwMode="auto">
            <a:xfrm>
              <a:off x="1200" y="3200"/>
              <a:ext cx="1472" cy="304"/>
            </a:xfrm>
            <a:custGeom>
              <a:avLst/>
              <a:gdLst>
                <a:gd name="T0" fmla="*/ 0 w 1472"/>
                <a:gd name="T1" fmla="*/ 304 h 304"/>
                <a:gd name="T2" fmla="*/ 768 w 1472"/>
                <a:gd name="T3" fmla="*/ 0 h 304"/>
                <a:gd name="T4" fmla="*/ 1472 w 1472"/>
                <a:gd name="T5" fmla="*/ 96 h 304"/>
                <a:gd name="T6" fmla="*/ 0 60000 65536"/>
                <a:gd name="T7" fmla="*/ 0 60000 65536"/>
                <a:gd name="T8" fmla="*/ 0 60000 65536"/>
                <a:gd name="T9" fmla="*/ 0 w 1472"/>
                <a:gd name="T10" fmla="*/ 0 h 304"/>
                <a:gd name="T11" fmla="*/ 1472 w 1472"/>
                <a:gd name="T12" fmla="*/ 304 h 304"/>
              </a:gdLst>
              <a:ahLst/>
              <a:cxnLst>
                <a:cxn ang="T6">
                  <a:pos x="T0" y="T1"/>
                </a:cxn>
                <a:cxn ang="T7">
                  <a:pos x="T2" y="T3"/>
                </a:cxn>
                <a:cxn ang="T8">
                  <a:pos x="T4" y="T5"/>
                </a:cxn>
              </a:cxnLst>
              <a:rect l="T9" t="T10" r="T11" b="T12"/>
              <a:pathLst>
                <a:path w="1472" h="304">
                  <a:moveTo>
                    <a:pt x="0" y="304"/>
                  </a:moveTo>
                  <a:lnTo>
                    <a:pt x="768" y="0"/>
                  </a:lnTo>
                  <a:lnTo>
                    <a:pt x="1472" y="96"/>
                  </a:lnTo>
                </a:path>
              </a:pathLst>
            </a:custGeom>
            <a:noFill/>
            <a:ln w="9525">
              <a:solidFill>
                <a:srgbClr val="FF00FF"/>
              </a:solidFill>
              <a:round/>
              <a:headEnd/>
              <a:tailEnd type="triangle" w="med" len="med"/>
            </a:ln>
          </p:spPr>
          <p:txBody>
            <a:bodyPr/>
            <a:lstStyle/>
            <a:p>
              <a:endParaRPr lang="tr-TR">
                <a:latin typeface="Calibri" pitchFamily="34" charset="0"/>
              </a:endParaRPr>
            </a:p>
          </p:txBody>
        </p:sp>
      </p:grpSp>
      <p:grpSp>
        <p:nvGrpSpPr>
          <p:cNvPr id="16" name="Group 55"/>
          <p:cNvGrpSpPr>
            <a:grpSpLocks/>
          </p:cNvGrpSpPr>
          <p:nvPr/>
        </p:nvGrpSpPr>
        <p:grpSpPr bwMode="auto">
          <a:xfrm>
            <a:off x="6927850" y="4005263"/>
            <a:ext cx="1604963" cy="1027112"/>
            <a:chOff x="4448" y="3472"/>
            <a:chExt cx="1072" cy="675"/>
          </a:xfrm>
        </p:grpSpPr>
        <p:sp>
          <p:nvSpPr>
            <p:cNvPr id="30745" name="Text Box 56"/>
            <p:cNvSpPr txBox="1">
              <a:spLocks noChangeArrowheads="1"/>
            </p:cNvSpPr>
            <p:nvPr/>
          </p:nvSpPr>
          <p:spPr bwMode="auto">
            <a:xfrm>
              <a:off x="4512" y="3840"/>
              <a:ext cx="1008" cy="307"/>
            </a:xfrm>
            <a:prstGeom prst="rect">
              <a:avLst/>
            </a:prstGeom>
            <a:noFill/>
            <a:ln w="9525">
              <a:solidFill>
                <a:schemeClr val="accent1"/>
              </a:solidFill>
              <a:miter lim="800000"/>
              <a:headEnd/>
              <a:tailEnd/>
            </a:ln>
          </p:spPr>
          <p:txBody>
            <a:bodyPr>
              <a:spAutoFit/>
            </a:bodyPr>
            <a:lstStyle/>
            <a:p>
              <a:pPr>
                <a:spcBef>
                  <a:spcPct val="50000"/>
                </a:spcBef>
              </a:pPr>
              <a:r>
                <a:rPr lang="tr-TR" i="1">
                  <a:solidFill>
                    <a:srgbClr val="0000FF"/>
                  </a:solidFill>
                  <a:latin typeface="Calibri" pitchFamily="34" charset="0"/>
                </a:rPr>
                <a:t>  </a:t>
              </a:r>
              <a:r>
                <a:rPr lang="tr-TR" sz="2000" i="1">
                  <a:solidFill>
                    <a:srgbClr val="0000FF"/>
                  </a:solidFill>
                  <a:latin typeface="Calibri" pitchFamily="34" charset="0"/>
                </a:rPr>
                <a:t>y = </a:t>
              </a:r>
              <a:r>
                <a:rPr lang="tr-TR" sz="2000">
                  <a:solidFill>
                    <a:srgbClr val="0000FF"/>
                  </a:solidFill>
                  <a:latin typeface="Calibri" pitchFamily="34" charset="0"/>
                </a:rPr>
                <a:t>10</a:t>
              </a:r>
              <a:r>
                <a:rPr lang="tr-TR" sz="2000" i="1">
                  <a:solidFill>
                    <a:srgbClr val="0000FF"/>
                  </a:solidFill>
                  <a:latin typeface="Calibri" pitchFamily="34" charset="0"/>
                </a:rPr>
                <a:t> - </a:t>
              </a:r>
              <a:r>
                <a:rPr lang="tr-TR" sz="2000" i="1">
                  <a:solidFill>
                    <a:srgbClr val="0000FF"/>
                  </a:solidFill>
                  <a:latin typeface="Calibri" pitchFamily="34" charset="0"/>
                  <a:cs typeface="Times New Roman" pitchFamily="18" charset="0"/>
                </a:rPr>
                <a:t>x</a:t>
              </a:r>
              <a:r>
                <a:rPr lang="tr-TR" sz="2000" baseline="30000">
                  <a:solidFill>
                    <a:srgbClr val="0000FF"/>
                  </a:solidFill>
                  <a:latin typeface="Calibri" pitchFamily="34" charset="0"/>
                  <a:cs typeface="Times New Roman" pitchFamily="18" charset="0"/>
                </a:rPr>
                <a:t>2</a:t>
              </a:r>
              <a:endParaRPr lang="tr-TR" sz="2000">
                <a:solidFill>
                  <a:srgbClr val="0000FF"/>
                </a:solidFill>
                <a:latin typeface="Calibri" pitchFamily="34" charset="0"/>
                <a:cs typeface="Times New Roman" pitchFamily="18" charset="0"/>
              </a:endParaRPr>
            </a:p>
          </p:txBody>
        </p:sp>
        <p:sp>
          <p:nvSpPr>
            <p:cNvPr id="30746" name="Freeform 57"/>
            <p:cNvSpPr>
              <a:spLocks/>
            </p:cNvSpPr>
            <p:nvPr/>
          </p:nvSpPr>
          <p:spPr bwMode="auto">
            <a:xfrm>
              <a:off x="4448" y="3472"/>
              <a:ext cx="592" cy="368"/>
            </a:xfrm>
            <a:custGeom>
              <a:avLst/>
              <a:gdLst>
                <a:gd name="T0" fmla="*/ 592 w 592"/>
                <a:gd name="T1" fmla="*/ 368 h 368"/>
                <a:gd name="T2" fmla="*/ 416 w 592"/>
                <a:gd name="T3" fmla="*/ 80 h 368"/>
                <a:gd name="T4" fmla="*/ 0 w 592"/>
                <a:gd name="T5" fmla="*/ 0 h 368"/>
                <a:gd name="T6" fmla="*/ 0 60000 65536"/>
                <a:gd name="T7" fmla="*/ 0 60000 65536"/>
                <a:gd name="T8" fmla="*/ 0 60000 65536"/>
                <a:gd name="T9" fmla="*/ 0 w 592"/>
                <a:gd name="T10" fmla="*/ 0 h 368"/>
                <a:gd name="T11" fmla="*/ 592 w 592"/>
                <a:gd name="T12" fmla="*/ 368 h 368"/>
              </a:gdLst>
              <a:ahLst/>
              <a:cxnLst>
                <a:cxn ang="T6">
                  <a:pos x="T0" y="T1"/>
                </a:cxn>
                <a:cxn ang="T7">
                  <a:pos x="T2" y="T3"/>
                </a:cxn>
                <a:cxn ang="T8">
                  <a:pos x="T4" y="T5"/>
                </a:cxn>
              </a:cxnLst>
              <a:rect l="T9" t="T10" r="T11" b="T12"/>
              <a:pathLst>
                <a:path w="592" h="368">
                  <a:moveTo>
                    <a:pt x="592" y="368"/>
                  </a:moveTo>
                  <a:lnTo>
                    <a:pt x="416" y="80"/>
                  </a:lnTo>
                  <a:lnTo>
                    <a:pt x="0" y="0"/>
                  </a:lnTo>
                </a:path>
              </a:pathLst>
            </a:custGeom>
            <a:noFill/>
            <a:ln w="9525">
              <a:solidFill>
                <a:schemeClr val="accent1"/>
              </a:solidFill>
              <a:round/>
              <a:headEnd/>
              <a:tailEnd type="triangle" w="med" len="med"/>
            </a:ln>
          </p:spPr>
          <p:txBody>
            <a:bodyPr/>
            <a:lstStyle/>
            <a:p>
              <a:endParaRPr lang="tr-TR">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20482"/>
                                        </p:tgtEl>
                                        <p:attrNameLst>
                                          <p:attrName>style.visibility</p:attrName>
                                        </p:attrNameLst>
                                      </p:cBhvr>
                                      <p:to>
                                        <p:strVal val="visible"/>
                                      </p:to>
                                    </p:set>
                                    <p:animEffect transition="in" filter="wipe(left)">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lt">
                                    <p:tmPct val="10000"/>
                                  </p:iterate>
                                  <p:childTnLst>
                                    <p:set>
                                      <p:cBhvr>
                                        <p:cTn id="11" dur="1" fill="hold">
                                          <p:stCondLst>
                                            <p:cond delay="0"/>
                                          </p:stCondLst>
                                        </p:cTn>
                                        <p:tgtEl>
                                          <p:spTgt spid="20483"/>
                                        </p:tgtEl>
                                        <p:attrNameLst>
                                          <p:attrName>style.visibility</p:attrName>
                                        </p:attrNameLst>
                                      </p:cBhvr>
                                      <p:to>
                                        <p:strVal val="visible"/>
                                      </p:to>
                                    </p:set>
                                    <p:animEffect transition="in" filter="wipe(left)">
                                      <p:cBhvr>
                                        <p:cTn id="12" dur="500"/>
                                        <p:tgtEl>
                                          <p:spTgt spid="2048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500" fill="hold"/>
                                        <p:tgtEl>
                                          <p:spTgt spid="6"/>
                                        </p:tgtEl>
                                        <p:attrNameLst>
                                          <p:attrName>ppt_w</p:attrName>
                                        </p:attrNameLst>
                                      </p:cBhvr>
                                      <p:tavLst>
                                        <p:tav tm="0">
                                          <p:val>
                                            <p:fltVal val="0"/>
                                          </p:val>
                                        </p:tav>
                                        <p:tav tm="100000">
                                          <p:val>
                                            <p:strVal val="#ppt_w"/>
                                          </p:val>
                                        </p:tav>
                                      </p:tavLst>
                                    </p:anim>
                                    <p:anim calcmode="lin" valueType="num">
                                      <p:cBhvr>
                                        <p:cTn id="39"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nodeType="click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p:cTn id="62" dur="500" fill="hold"/>
                                        <p:tgtEl>
                                          <p:spTgt spid="7"/>
                                        </p:tgtEl>
                                        <p:attrNameLst>
                                          <p:attrName>ppt_w</p:attrName>
                                        </p:attrNameLst>
                                      </p:cBhvr>
                                      <p:tavLst>
                                        <p:tav tm="0">
                                          <p:val>
                                            <p:fltVal val="0"/>
                                          </p:val>
                                        </p:tav>
                                        <p:tav tm="100000">
                                          <p:val>
                                            <p:strVal val="#ppt_w"/>
                                          </p:val>
                                        </p:tav>
                                      </p:tavLst>
                                    </p:anim>
                                    <p:anim calcmode="lin" valueType="num">
                                      <p:cBhvr>
                                        <p:cTn id="63"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up)">
                                      <p:cBhvr>
                                        <p:cTn id="68" dur="500"/>
                                        <p:tgtEl>
                                          <p:spTgt spid="1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wipe(down)">
                                      <p:cBhvr>
                                        <p:cTn id="73" dur="500"/>
                                        <p:tgtEl>
                                          <p:spTgt spid="16"/>
                                        </p:tgtEl>
                                      </p:cBhvr>
                                    </p:animEffect>
                                  </p:childTnLst>
                                </p:cTn>
                              </p:par>
                            </p:childTnLst>
                          </p:cTn>
                        </p:par>
                      </p:childTnLst>
                    </p:cTn>
                  </p:par>
                  <p:par>
                    <p:cTn id="74" fill="hold">
                      <p:stCondLst>
                        <p:cond delay="indefinite"/>
                      </p:stCondLst>
                      <p:childTnLst>
                        <p:par>
                          <p:cTn id="75" fill="hold">
                            <p:stCondLst>
                              <p:cond delay="0"/>
                            </p:stCondLst>
                            <p:childTnLst>
                              <p:par>
                                <p:cTn id="76" presetID="18" presetClass="entr" presetSubtype="3" fill="hold" grpId="0" nodeType="clickEffect">
                                  <p:stCondLst>
                                    <p:cond delay="0"/>
                                  </p:stCondLst>
                                  <p:iterate type="wd">
                                    <p:tmPct val="100000"/>
                                  </p:iterate>
                                  <p:childTnLst>
                                    <p:set>
                                      <p:cBhvr>
                                        <p:cTn id="77" dur="1" fill="hold">
                                          <p:stCondLst>
                                            <p:cond delay="0"/>
                                          </p:stCondLst>
                                        </p:cTn>
                                        <p:tgtEl>
                                          <p:spTgt spid="20517"/>
                                        </p:tgtEl>
                                        <p:attrNameLst>
                                          <p:attrName>style.visibility</p:attrName>
                                        </p:attrNameLst>
                                      </p:cBhvr>
                                      <p:to>
                                        <p:strVal val="visible"/>
                                      </p:to>
                                    </p:set>
                                    <p:animEffect transition="in" filter="strips(upRight)">
                                      <p:cBhvr>
                                        <p:cTn id="78" dur="300"/>
                                        <p:tgtEl>
                                          <p:spTgt spid="20517"/>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20518"/>
                                        </p:tgtEl>
                                        <p:attrNameLst>
                                          <p:attrName>style.visibility</p:attrName>
                                        </p:attrNameLst>
                                      </p:cBhvr>
                                      <p:to>
                                        <p:strVal val="visible"/>
                                      </p:to>
                                    </p:set>
                                    <p:animEffect transition="in" filter="wipe(left)">
                                      <p:cBhvr>
                                        <p:cTn id="83" dur="500"/>
                                        <p:tgtEl>
                                          <p:spTgt spid="20518"/>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499"/>
                                          </p:stCondLst>
                                        </p:cTn>
                                        <p:tgtEl>
                                          <p:spTgt spid="2051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0521"/>
                                        </p:tgtEl>
                                        <p:attrNameLst>
                                          <p:attrName>style.visibility</p:attrName>
                                        </p:attrNameLst>
                                      </p:cBhvr>
                                      <p:to>
                                        <p:strVal val="visible"/>
                                      </p:to>
                                    </p:set>
                                    <p:animEffect transition="in" filter="wipe(down)">
                                      <p:cBhvr>
                                        <p:cTn id="92" dur="500"/>
                                        <p:tgtEl>
                                          <p:spTgt spid="20521"/>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499"/>
                                          </p:stCondLst>
                                        </p:cTn>
                                        <p:tgtEl>
                                          <p:spTgt spid="2052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499"/>
                                          </p:stCondLst>
                                        </p:cTn>
                                        <p:tgtEl>
                                          <p:spTgt spid="1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23" presetClass="entr" presetSubtype="16" fill="hold" grpId="0" nodeType="clickEffect">
                                  <p:stCondLst>
                                    <p:cond delay="0"/>
                                  </p:stCondLst>
                                  <p:childTnLst>
                                    <p:set>
                                      <p:cBhvr>
                                        <p:cTn id="104" dur="1" fill="hold">
                                          <p:stCondLst>
                                            <p:cond delay="0"/>
                                          </p:stCondLst>
                                        </p:cTn>
                                        <p:tgtEl>
                                          <p:spTgt spid="20525"/>
                                        </p:tgtEl>
                                        <p:attrNameLst>
                                          <p:attrName>style.visibility</p:attrName>
                                        </p:attrNameLst>
                                      </p:cBhvr>
                                      <p:to>
                                        <p:strVal val="visible"/>
                                      </p:to>
                                    </p:set>
                                    <p:anim calcmode="lin" valueType="num">
                                      <p:cBhvr>
                                        <p:cTn id="105" dur="500" fill="hold"/>
                                        <p:tgtEl>
                                          <p:spTgt spid="20525"/>
                                        </p:tgtEl>
                                        <p:attrNameLst>
                                          <p:attrName>ppt_w</p:attrName>
                                        </p:attrNameLst>
                                      </p:cBhvr>
                                      <p:tavLst>
                                        <p:tav tm="0">
                                          <p:val>
                                            <p:fltVal val="0"/>
                                          </p:val>
                                        </p:tav>
                                        <p:tav tm="100000">
                                          <p:val>
                                            <p:strVal val="#ppt_w"/>
                                          </p:val>
                                        </p:tav>
                                      </p:tavLst>
                                    </p:anim>
                                    <p:anim calcmode="lin" valueType="num">
                                      <p:cBhvr>
                                        <p:cTn id="106" dur="500" fill="hold"/>
                                        <p:tgtEl>
                                          <p:spTgt spid="20525"/>
                                        </p:tgtEl>
                                        <p:attrNameLst>
                                          <p:attrName>ppt_h</p:attrName>
                                        </p:attrNameLst>
                                      </p:cBhvr>
                                      <p:tavLst>
                                        <p:tav tm="0">
                                          <p:val>
                                            <p:fltVal val="0"/>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16" presetClass="entr" presetSubtype="26" fill="hold" nodeType="click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barn(inHorizontal)">
                                      <p:cBhvr>
                                        <p:cTn id="111" dur="500"/>
                                        <p:tgtEl>
                                          <p:spTgt spid="13"/>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nodeType="clickEffect">
                                  <p:stCondLst>
                                    <p:cond delay="0"/>
                                  </p:stCondLst>
                                  <p:childTnLst>
                                    <p:set>
                                      <p:cBhvr>
                                        <p:cTn id="115" dur="1" fill="hold">
                                          <p:stCondLst>
                                            <p:cond delay="0"/>
                                          </p:stCondLst>
                                        </p:cTn>
                                        <p:tgtEl>
                                          <p:spTgt spid="14"/>
                                        </p:tgtEl>
                                        <p:attrNameLst>
                                          <p:attrName>style.visibility</p:attrName>
                                        </p:attrNameLst>
                                      </p:cBhvr>
                                      <p:to>
                                        <p:strVal val="visible"/>
                                      </p:to>
                                    </p:set>
                                    <p:animEffect transition="in" filter="wipe(down)">
                                      <p:cBhvr>
                                        <p:cTn id="116" dur="500"/>
                                        <p:tgtEl>
                                          <p:spTgt spid="14"/>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nodeType="clickEffect">
                                  <p:stCondLst>
                                    <p:cond delay="0"/>
                                  </p:stCondLst>
                                  <p:childTnLst>
                                    <p:set>
                                      <p:cBhvr>
                                        <p:cTn id="120" dur="1" fill="hold">
                                          <p:stCondLst>
                                            <p:cond delay="0"/>
                                          </p:stCondLst>
                                        </p:cTn>
                                        <p:tgtEl>
                                          <p:spTgt spid="15"/>
                                        </p:tgtEl>
                                        <p:attrNameLst>
                                          <p:attrName>style.visibility</p:attrName>
                                        </p:attrNameLst>
                                      </p:cBhvr>
                                      <p:to>
                                        <p:strVal val="visible"/>
                                      </p:to>
                                    </p:set>
                                    <p:animEffect transition="in" filter="wipe(left)">
                                      <p:cBhvr>
                                        <p:cTn id="1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5" grpId="0" animBg="1"/>
      <p:bldP spid="20482" grpId="0" autoUpdateAnimBg="0"/>
      <p:bldP spid="20483" grpId="0" animBg="1" autoUpdateAnimBg="0"/>
      <p:bldP spid="20517" grpId="0" autoUpdateAnimBg="0"/>
      <p:bldP spid="20518" grpId="0" animBg="1"/>
      <p:bldP spid="20519" grpId="0" autoUpdateAnimBg="0"/>
      <p:bldP spid="20520" grpId="0" autoUpdateAnimBg="0"/>
      <p:bldP spid="205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026"/>
          <p:cNvSpPr txBox="1">
            <a:spLocks noChangeArrowheads="1"/>
          </p:cNvSpPr>
          <p:nvPr/>
        </p:nvSpPr>
        <p:spPr bwMode="auto">
          <a:xfrm>
            <a:off x="304800" y="228600"/>
            <a:ext cx="2590800" cy="396875"/>
          </a:xfrm>
          <a:prstGeom prst="rect">
            <a:avLst/>
          </a:prstGeom>
          <a:noFill/>
          <a:ln w="9525">
            <a:noFill/>
            <a:miter lim="800000"/>
            <a:headEnd/>
            <a:tailEnd/>
          </a:ln>
        </p:spPr>
        <p:txBody>
          <a:bodyPr>
            <a:spAutoFit/>
          </a:bodyPr>
          <a:lstStyle/>
          <a:p>
            <a:pPr algn="just">
              <a:spcBef>
                <a:spcPct val="50000"/>
              </a:spcBef>
            </a:pPr>
            <a:r>
              <a:rPr lang="tr-TR" sz="2000" b="1">
                <a:solidFill>
                  <a:srgbClr val="FF0000"/>
                </a:solidFill>
                <a:latin typeface="Calibri" pitchFamily="34" charset="0"/>
              </a:rPr>
              <a:t>Venn Çizelgeleri </a:t>
            </a:r>
            <a:r>
              <a:rPr lang="tr-TR" sz="2000" b="1">
                <a:solidFill>
                  <a:schemeClr val="accent2"/>
                </a:solidFill>
                <a:latin typeface="Calibri" pitchFamily="34" charset="0"/>
              </a:rPr>
              <a:t> </a:t>
            </a:r>
            <a:endParaRPr lang="tr-TR" b="1" i="1">
              <a:solidFill>
                <a:schemeClr val="accent2"/>
              </a:solidFill>
              <a:latin typeface="Calibri" pitchFamily="34" charset="0"/>
            </a:endParaRPr>
          </a:p>
        </p:txBody>
      </p:sp>
      <p:grpSp>
        <p:nvGrpSpPr>
          <p:cNvPr id="2" name="Group 1040"/>
          <p:cNvGrpSpPr>
            <a:grpSpLocks/>
          </p:cNvGrpSpPr>
          <p:nvPr/>
        </p:nvGrpSpPr>
        <p:grpSpPr bwMode="auto">
          <a:xfrm>
            <a:off x="1295400" y="914400"/>
            <a:ext cx="2057400" cy="1457325"/>
            <a:chOff x="816" y="576"/>
            <a:chExt cx="1296" cy="918"/>
          </a:xfrm>
        </p:grpSpPr>
        <p:sp>
          <p:nvSpPr>
            <p:cNvPr id="19496" name="Oval 1027"/>
            <p:cNvSpPr>
              <a:spLocks noChangeArrowheads="1"/>
            </p:cNvSpPr>
            <p:nvPr/>
          </p:nvSpPr>
          <p:spPr bwMode="auto">
            <a:xfrm>
              <a:off x="816" y="576"/>
              <a:ext cx="1200" cy="864"/>
            </a:xfrm>
            <a:prstGeom prst="ellipse">
              <a:avLst/>
            </a:prstGeom>
            <a:noFill/>
            <a:ln w="9525">
              <a:solidFill>
                <a:schemeClr val="tx1"/>
              </a:solidFill>
              <a:round/>
              <a:headEnd/>
              <a:tailEnd/>
            </a:ln>
          </p:spPr>
          <p:txBody>
            <a:bodyPr wrap="none" anchor="ctr"/>
            <a:lstStyle/>
            <a:p>
              <a:endParaRPr lang="tr-TR">
                <a:latin typeface="Calibri" pitchFamily="34" charset="0"/>
              </a:endParaRPr>
            </a:p>
          </p:txBody>
        </p:sp>
        <p:sp>
          <p:nvSpPr>
            <p:cNvPr id="19497" name="Text Box 1028"/>
            <p:cNvSpPr txBox="1">
              <a:spLocks noChangeArrowheads="1"/>
            </p:cNvSpPr>
            <p:nvPr/>
          </p:nvSpPr>
          <p:spPr bwMode="auto">
            <a:xfrm>
              <a:off x="1872" y="1244"/>
              <a:ext cx="240" cy="250"/>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A</a:t>
              </a:r>
            </a:p>
          </p:txBody>
        </p:sp>
      </p:grpSp>
      <p:grpSp>
        <p:nvGrpSpPr>
          <p:cNvPr id="3" name="Group 1041"/>
          <p:cNvGrpSpPr>
            <a:grpSpLocks/>
          </p:cNvGrpSpPr>
          <p:nvPr/>
        </p:nvGrpSpPr>
        <p:grpSpPr bwMode="auto">
          <a:xfrm>
            <a:off x="1066800" y="762000"/>
            <a:ext cx="2971800" cy="1920875"/>
            <a:chOff x="672" y="480"/>
            <a:chExt cx="1872" cy="1210"/>
          </a:xfrm>
        </p:grpSpPr>
        <p:sp>
          <p:nvSpPr>
            <p:cNvPr id="19494" name="Rectangle 1029"/>
            <p:cNvSpPr>
              <a:spLocks noChangeArrowheads="1"/>
            </p:cNvSpPr>
            <p:nvPr/>
          </p:nvSpPr>
          <p:spPr bwMode="auto">
            <a:xfrm>
              <a:off x="672" y="480"/>
              <a:ext cx="1632" cy="1152"/>
            </a:xfrm>
            <a:prstGeom prst="rect">
              <a:avLst/>
            </a:prstGeom>
            <a:noFill/>
            <a:ln w="9525">
              <a:solidFill>
                <a:schemeClr val="tx1"/>
              </a:solidFill>
              <a:miter lim="800000"/>
              <a:headEnd/>
              <a:tailEnd/>
            </a:ln>
          </p:spPr>
          <p:txBody>
            <a:bodyPr wrap="none" anchor="ctr"/>
            <a:lstStyle/>
            <a:p>
              <a:endParaRPr lang="tr-TR">
                <a:latin typeface="Calibri" pitchFamily="34" charset="0"/>
              </a:endParaRPr>
            </a:p>
          </p:txBody>
        </p:sp>
        <p:sp>
          <p:nvSpPr>
            <p:cNvPr id="19495" name="Text Box 1030"/>
            <p:cNvSpPr txBox="1">
              <a:spLocks noChangeArrowheads="1"/>
            </p:cNvSpPr>
            <p:nvPr/>
          </p:nvSpPr>
          <p:spPr bwMode="auto">
            <a:xfrm>
              <a:off x="2304" y="1440"/>
              <a:ext cx="240" cy="250"/>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K</a:t>
              </a:r>
            </a:p>
          </p:txBody>
        </p:sp>
      </p:grpSp>
      <p:sp>
        <p:nvSpPr>
          <p:cNvPr id="30727" name="Text Box 1031"/>
          <p:cNvSpPr txBox="1">
            <a:spLocks noChangeArrowheads="1"/>
          </p:cNvSpPr>
          <p:nvPr/>
        </p:nvSpPr>
        <p:spPr bwMode="auto">
          <a:xfrm>
            <a:off x="4800600" y="1295400"/>
            <a:ext cx="1143000" cy="457200"/>
          </a:xfrm>
          <a:prstGeom prst="rect">
            <a:avLst/>
          </a:prstGeom>
          <a:noFill/>
          <a:ln w="9525">
            <a:noFill/>
            <a:miter lim="800000"/>
            <a:headEnd/>
            <a:tailEnd/>
          </a:ln>
        </p:spPr>
        <p:txBody>
          <a:bodyPr>
            <a:spAutoFit/>
          </a:bodyPr>
          <a:lstStyle/>
          <a:p>
            <a:pPr algn="just">
              <a:spcBef>
                <a:spcPct val="50000"/>
              </a:spcBef>
            </a:pPr>
            <a:r>
              <a:rPr lang="tr-TR" i="1">
                <a:solidFill>
                  <a:schemeClr val="accent2"/>
                </a:solidFill>
                <a:latin typeface="Calibri" pitchFamily="34" charset="0"/>
              </a:rPr>
              <a:t>A </a:t>
            </a:r>
            <a:r>
              <a:rPr lang="tr-TR" i="1">
                <a:solidFill>
                  <a:srgbClr val="FF0000"/>
                </a:solidFill>
                <a:latin typeface="Calibri" pitchFamily="34" charset="0"/>
              </a:rPr>
              <a:t> </a:t>
            </a:r>
            <a:r>
              <a:rPr lang="tr-TR">
                <a:solidFill>
                  <a:srgbClr val="FF0000"/>
                </a:solidFill>
                <a:latin typeface="Calibri" pitchFamily="34" charset="0"/>
                <a:sym typeface="Symbol" pitchFamily="18" charset="2"/>
              </a:rPr>
              <a:t></a:t>
            </a:r>
            <a:r>
              <a:rPr lang="tr-TR" i="1">
                <a:solidFill>
                  <a:srgbClr val="FF0000"/>
                </a:solidFill>
                <a:latin typeface="Calibri" pitchFamily="34" charset="0"/>
                <a:sym typeface="Symbol" pitchFamily="18" charset="2"/>
              </a:rPr>
              <a:t>  </a:t>
            </a:r>
            <a:r>
              <a:rPr lang="tr-TR" i="1">
                <a:solidFill>
                  <a:schemeClr val="accent2"/>
                </a:solidFill>
                <a:latin typeface="Calibri" pitchFamily="34" charset="0"/>
                <a:sym typeface="Symbol" pitchFamily="18" charset="2"/>
              </a:rPr>
              <a:t>K</a:t>
            </a:r>
            <a:endParaRPr lang="tr-TR" i="1">
              <a:solidFill>
                <a:schemeClr val="accent2"/>
              </a:solidFill>
              <a:latin typeface="Calibri" pitchFamily="34" charset="0"/>
            </a:endParaRPr>
          </a:p>
        </p:txBody>
      </p:sp>
      <p:grpSp>
        <p:nvGrpSpPr>
          <p:cNvPr id="4" name="Group 1034"/>
          <p:cNvGrpSpPr>
            <a:grpSpLocks/>
          </p:cNvGrpSpPr>
          <p:nvPr/>
        </p:nvGrpSpPr>
        <p:grpSpPr bwMode="auto">
          <a:xfrm>
            <a:off x="1828800" y="1219200"/>
            <a:ext cx="406400" cy="396875"/>
            <a:chOff x="1152" y="768"/>
            <a:chExt cx="256" cy="250"/>
          </a:xfrm>
        </p:grpSpPr>
        <p:sp>
          <p:nvSpPr>
            <p:cNvPr id="19492" name="Oval 1032"/>
            <p:cNvSpPr>
              <a:spLocks noChangeArrowheads="1"/>
            </p:cNvSpPr>
            <p:nvPr/>
          </p:nvSpPr>
          <p:spPr bwMode="auto">
            <a:xfrm>
              <a:off x="1152" y="816"/>
              <a:ext cx="48" cy="48"/>
            </a:xfrm>
            <a:prstGeom prst="ellipse">
              <a:avLst/>
            </a:prstGeom>
            <a:solidFill>
              <a:schemeClr val="accent1"/>
            </a:solidFill>
            <a:ln w="9525">
              <a:solidFill>
                <a:schemeClr val="tx1"/>
              </a:solidFill>
              <a:round/>
              <a:headEnd/>
              <a:tailEnd/>
            </a:ln>
          </p:spPr>
          <p:txBody>
            <a:bodyPr wrap="none" anchor="ctr"/>
            <a:lstStyle/>
            <a:p>
              <a:endParaRPr lang="tr-TR">
                <a:latin typeface="Calibri" pitchFamily="34" charset="0"/>
              </a:endParaRPr>
            </a:p>
          </p:txBody>
        </p:sp>
        <p:sp>
          <p:nvSpPr>
            <p:cNvPr id="19493" name="Text Box 1033"/>
            <p:cNvSpPr txBox="1">
              <a:spLocks noChangeArrowheads="1"/>
            </p:cNvSpPr>
            <p:nvPr/>
          </p:nvSpPr>
          <p:spPr bwMode="auto">
            <a:xfrm>
              <a:off x="1168" y="768"/>
              <a:ext cx="240" cy="250"/>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a</a:t>
              </a:r>
            </a:p>
          </p:txBody>
        </p:sp>
      </p:grpSp>
      <p:grpSp>
        <p:nvGrpSpPr>
          <p:cNvPr id="5" name="Group 1035"/>
          <p:cNvGrpSpPr>
            <a:grpSpLocks/>
          </p:cNvGrpSpPr>
          <p:nvPr/>
        </p:nvGrpSpPr>
        <p:grpSpPr bwMode="auto">
          <a:xfrm>
            <a:off x="1295400" y="2133600"/>
            <a:ext cx="406400" cy="396875"/>
            <a:chOff x="1152" y="768"/>
            <a:chExt cx="256" cy="250"/>
          </a:xfrm>
        </p:grpSpPr>
        <p:sp>
          <p:nvSpPr>
            <p:cNvPr id="19490" name="Oval 1036"/>
            <p:cNvSpPr>
              <a:spLocks noChangeArrowheads="1"/>
            </p:cNvSpPr>
            <p:nvPr/>
          </p:nvSpPr>
          <p:spPr bwMode="auto">
            <a:xfrm>
              <a:off x="1152" y="816"/>
              <a:ext cx="48" cy="48"/>
            </a:xfrm>
            <a:prstGeom prst="ellipse">
              <a:avLst/>
            </a:prstGeom>
            <a:solidFill>
              <a:schemeClr val="accent1"/>
            </a:solidFill>
            <a:ln w="9525">
              <a:solidFill>
                <a:schemeClr val="tx1"/>
              </a:solidFill>
              <a:round/>
              <a:headEnd/>
              <a:tailEnd/>
            </a:ln>
          </p:spPr>
          <p:txBody>
            <a:bodyPr wrap="none" anchor="ctr"/>
            <a:lstStyle/>
            <a:p>
              <a:endParaRPr lang="tr-TR">
                <a:latin typeface="Calibri" pitchFamily="34" charset="0"/>
              </a:endParaRPr>
            </a:p>
          </p:txBody>
        </p:sp>
        <p:sp>
          <p:nvSpPr>
            <p:cNvPr id="19491" name="Text Box 1037"/>
            <p:cNvSpPr txBox="1">
              <a:spLocks noChangeArrowheads="1"/>
            </p:cNvSpPr>
            <p:nvPr/>
          </p:nvSpPr>
          <p:spPr bwMode="auto">
            <a:xfrm>
              <a:off x="1168" y="768"/>
              <a:ext cx="240" cy="250"/>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b</a:t>
              </a:r>
            </a:p>
          </p:txBody>
        </p:sp>
      </p:grpSp>
      <p:sp>
        <p:nvSpPr>
          <p:cNvPr id="30734" name="Text Box 1038"/>
          <p:cNvSpPr txBox="1">
            <a:spLocks noChangeArrowheads="1"/>
          </p:cNvSpPr>
          <p:nvPr/>
        </p:nvSpPr>
        <p:spPr bwMode="auto">
          <a:xfrm>
            <a:off x="4724400" y="1981200"/>
            <a:ext cx="962025" cy="457200"/>
          </a:xfrm>
          <a:prstGeom prst="rect">
            <a:avLst/>
          </a:prstGeom>
          <a:noFill/>
          <a:ln w="9525">
            <a:noFill/>
            <a:miter lim="800000"/>
            <a:headEnd/>
            <a:tailEnd/>
          </a:ln>
        </p:spPr>
        <p:txBody>
          <a:bodyPr>
            <a:spAutoFit/>
          </a:bodyPr>
          <a:lstStyle/>
          <a:p>
            <a:pPr algn="just">
              <a:spcBef>
                <a:spcPct val="50000"/>
              </a:spcBef>
            </a:pPr>
            <a:r>
              <a:rPr lang="tr-TR" i="1">
                <a:solidFill>
                  <a:schemeClr val="accent2"/>
                </a:solidFill>
                <a:latin typeface="Calibri" pitchFamily="34" charset="0"/>
              </a:rPr>
              <a:t>a</a:t>
            </a:r>
            <a:r>
              <a:rPr lang="tr-TR">
                <a:solidFill>
                  <a:srgbClr val="FF0000"/>
                </a:solidFill>
                <a:latin typeface="Calibri" pitchFamily="34" charset="0"/>
                <a:sym typeface="Symbol" pitchFamily="18" charset="2"/>
              </a:rPr>
              <a:t></a:t>
            </a:r>
            <a:r>
              <a:rPr lang="tr-TR" i="1">
                <a:solidFill>
                  <a:schemeClr val="accent2"/>
                </a:solidFill>
                <a:latin typeface="Calibri" pitchFamily="34" charset="0"/>
                <a:sym typeface="Symbol" pitchFamily="18" charset="2"/>
              </a:rPr>
              <a:t>A </a:t>
            </a:r>
            <a:endParaRPr lang="tr-TR" i="1">
              <a:solidFill>
                <a:srgbClr val="0000FF"/>
              </a:solidFill>
              <a:latin typeface="Calibri" pitchFamily="34" charset="0"/>
            </a:endParaRPr>
          </a:p>
        </p:txBody>
      </p:sp>
      <p:sp>
        <p:nvSpPr>
          <p:cNvPr id="30735" name="Text Box 1039"/>
          <p:cNvSpPr txBox="1">
            <a:spLocks noChangeArrowheads="1"/>
          </p:cNvSpPr>
          <p:nvPr/>
        </p:nvSpPr>
        <p:spPr bwMode="auto">
          <a:xfrm>
            <a:off x="5775325" y="1974850"/>
            <a:ext cx="1282700" cy="457200"/>
          </a:xfrm>
          <a:prstGeom prst="rect">
            <a:avLst/>
          </a:prstGeom>
          <a:noFill/>
          <a:ln w="9525">
            <a:noFill/>
            <a:miter lim="800000"/>
            <a:headEnd/>
            <a:tailEnd/>
          </a:ln>
        </p:spPr>
        <p:txBody>
          <a:bodyPr>
            <a:spAutoFit/>
          </a:bodyPr>
          <a:lstStyle/>
          <a:p>
            <a:pPr algn="just">
              <a:spcBef>
                <a:spcPct val="50000"/>
              </a:spcBef>
            </a:pPr>
            <a:r>
              <a:rPr lang="tr-TR" i="1">
                <a:solidFill>
                  <a:schemeClr val="accent2"/>
                </a:solidFill>
                <a:latin typeface="Calibri" pitchFamily="34" charset="0"/>
                <a:sym typeface="Symbol" pitchFamily="18" charset="2"/>
              </a:rPr>
              <a:t>,   b</a:t>
            </a:r>
            <a:r>
              <a:rPr lang="tr-TR">
                <a:solidFill>
                  <a:srgbClr val="FF0000"/>
                </a:solidFill>
                <a:latin typeface="Calibri" pitchFamily="34" charset="0"/>
                <a:sym typeface="Symbol" pitchFamily="18" charset="2"/>
              </a:rPr>
              <a:t></a:t>
            </a:r>
            <a:r>
              <a:rPr lang="tr-TR" i="1">
                <a:solidFill>
                  <a:schemeClr val="accent2"/>
                </a:solidFill>
                <a:latin typeface="Calibri" pitchFamily="34" charset="0"/>
                <a:sym typeface="Symbol" pitchFamily="18" charset="2"/>
              </a:rPr>
              <a:t>A</a:t>
            </a:r>
            <a:endParaRPr lang="tr-TR" i="1">
              <a:solidFill>
                <a:srgbClr val="0000FF"/>
              </a:solidFill>
              <a:latin typeface="Calibri" pitchFamily="34" charset="0"/>
            </a:endParaRPr>
          </a:p>
        </p:txBody>
      </p:sp>
      <p:grpSp>
        <p:nvGrpSpPr>
          <p:cNvPr id="6" name="Group 1048"/>
          <p:cNvGrpSpPr>
            <a:grpSpLocks/>
          </p:cNvGrpSpPr>
          <p:nvPr/>
        </p:nvGrpSpPr>
        <p:grpSpPr bwMode="auto">
          <a:xfrm>
            <a:off x="1143000" y="2971800"/>
            <a:ext cx="1770063" cy="1339850"/>
            <a:chOff x="720" y="1872"/>
            <a:chExt cx="1115" cy="844"/>
          </a:xfrm>
        </p:grpSpPr>
        <p:sp>
          <p:nvSpPr>
            <p:cNvPr id="19488" name="Oval 1043"/>
            <p:cNvSpPr>
              <a:spLocks noChangeArrowheads="1"/>
            </p:cNvSpPr>
            <p:nvPr/>
          </p:nvSpPr>
          <p:spPr bwMode="auto">
            <a:xfrm>
              <a:off x="768" y="1872"/>
              <a:ext cx="1067" cy="768"/>
            </a:xfrm>
            <a:prstGeom prst="ellipse">
              <a:avLst/>
            </a:prstGeom>
            <a:noFill/>
            <a:ln w="9525">
              <a:solidFill>
                <a:schemeClr val="tx1"/>
              </a:solidFill>
              <a:round/>
              <a:headEnd/>
              <a:tailEnd/>
            </a:ln>
          </p:spPr>
          <p:txBody>
            <a:bodyPr wrap="none" anchor="ctr"/>
            <a:lstStyle/>
            <a:p>
              <a:endParaRPr lang="tr-TR">
                <a:latin typeface="Calibri" pitchFamily="34" charset="0"/>
              </a:endParaRPr>
            </a:p>
          </p:txBody>
        </p:sp>
        <p:sp>
          <p:nvSpPr>
            <p:cNvPr id="19489" name="Text Box 1044"/>
            <p:cNvSpPr txBox="1">
              <a:spLocks noChangeArrowheads="1"/>
            </p:cNvSpPr>
            <p:nvPr/>
          </p:nvSpPr>
          <p:spPr bwMode="auto">
            <a:xfrm>
              <a:off x="720" y="2465"/>
              <a:ext cx="213" cy="251"/>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A</a:t>
              </a:r>
            </a:p>
          </p:txBody>
        </p:sp>
      </p:grpSp>
      <p:grpSp>
        <p:nvGrpSpPr>
          <p:cNvPr id="7" name="Group 1049"/>
          <p:cNvGrpSpPr>
            <a:grpSpLocks/>
          </p:cNvGrpSpPr>
          <p:nvPr/>
        </p:nvGrpSpPr>
        <p:grpSpPr bwMode="auto">
          <a:xfrm>
            <a:off x="2057400" y="2895600"/>
            <a:ext cx="1828800" cy="1339850"/>
            <a:chOff x="1296" y="1824"/>
            <a:chExt cx="1152" cy="844"/>
          </a:xfrm>
        </p:grpSpPr>
        <p:sp>
          <p:nvSpPr>
            <p:cNvPr id="19486" name="Oval 1046"/>
            <p:cNvSpPr>
              <a:spLocks noChangeArrowheads="1"/>
            </p:cNvSpPr>
            <p:nvPr/>
          </p:nvSpPr>
          <p:spPr bwMode="auto">
            <a:xfrm>
              <a:off x="1296" y="1824"/>
              <a:ext cx="1067" cy="768"/>
            </a:xfrm>
            <a:prstGeom prst="ellipse">
              <a:avLst/>
            </a:prstGeom>
            <a:noFill/>
            <a:ln w="9525">
              <a:solidFill>
                <a:schemeClr val="tx1"/>
              </a:solidFill>
              <a:round/>
              <a:headEnd/>
              <a:tailEnd/>
            </a:ln>
          </p:spPr>
          <p:txBody>
            <a:bodyPr wrap="none" anchor="ctr"/>
            <a:lstStyle/>
            <a:p>
              <a:endParaRPr lang="tr-TR">
                <a:latin typeface="Calibri" pitchFamily="34" charset="0"/>
              </a:endParaRPr>
            </a:p>
          </p:txBody>
        </p:sp>
        <p:sp>
          <p:nvSpPr>
            <p:cNvPr id="19487" name="Text Box 1047"/>
            <p:cNvSpPr txBox="1">
              <a:spLocks noChangeArrowheads="1"/>
            </p:cNvSpPr>
            <p:nvPr/>
          </p:nvSpPr>
          <p:spPr bwMode="auto">
            <a:xfrm>
              <a:off x="2235" y="2417"/>
              <a:ext cx="213" cy="251"/>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B</a:t>
              </a:r>
            </a:p>
          </p:txBody>
        </p:sp>
      </p:grpSp>
      <p:sp>
        <p:nvSpPr>
          <p:cNvPr id="30746" name="Text Box 1050"/>
          <p:cNvSpPr txBox="1">
            <a:spLocks noChangeArrowheads="1"/>
          </p:cNvSpPr>
          <p:nvPr/>
        </p:nvSpPr>
        <p:spPr bwMode="auto">
          <a:xfrm>
            <a:off x="2108200" y="4232275"/>
            <a:ext cx="838200" cy="396875"/>
          </a:xfrm>
          <a:prstGeom prst="rect">
            <a:avLst/>
          </a:prstGeom>
          <a:noFill/>
          <a:ln w="9525">
            <a:noFill/>
            <a:miter lim="800000"/>
            <a:headEnd/>
            <a:tailEnd/>
          </a:ln>
        </p:spPr>
        <p:txBody>
          <a:bodyPr>
            <a:spAutoFit/>
          </a:bodyPr>
          <a:lstStyle/>
          <a:p>
            <a:pPr>
              <a:spcBef>
                <a:spcPct val="50000"/>
              </a:spcBef>
            </a:pPr>
            <a:r>
              <a:rPr lang="tr-TR" sz="2000" i="1">
                <a:solidFill>
                  <a:schemeClr val="accent2"/>
                </a:solidFill>
                <a:latin typeface="Calibri" pitchFamily="34" charset="0"/>
              </a:rPr>
              <a:t>A</a:t>
            </a:r>
            <a:r>
              <a:rPr lang="tr-TR" sz="2000">
                <a:solidFill>
                  <a:schemeClr val="accent2"/>
                </a:solidFill>
                <a:latin typeface="Calibri" pitchFamily="34" charset="0"/>
                <a:sym typeface="Symbol" pitchFamily="18" charset="2"/>
              </a:rPr>
              <a:t></a:t>
            </a:r>
            <a:r>
              <a:rPr lang="tr-TR" sz="2000" i="1">
                <a:solidFill>
                  <a:schemeClr val="accent2"/>
                </a:solidFill>
                <a:latin typeface="Calibri" pitchFamily="34" charset="0"/>
                <a:sym typeface="Symbol" pitchFamily="18" charset="2"/>
              </a:rPr>
              <a:t>B</a:t>
            </a:r>
          </a:p>
        </p:txBody>
      </p:sp>
      <p:sp>
        <p:nvSpPr>
          <p:cNvPr id="30747" name="Freeform 1051"/>
          <p:cNvSpPr>
            <a:spLocks/>
          </p:cNvSpPr>
          <p:nvPr/>
        </p:nvSpPr>
        <p:spPr bwMode="auto">
          <a:xfrm>
            <a:off x="1219200" y="2882900"/>
            <a:ext cx="2532063" cy="1301750"/>
          </a:xfrm>
          <a:custGeom>
            <a:avLst/>
            <a:gdLst>
              <a:gd name="T0" fmla="*/ 2147483647 w 1595"/>
              <a:gd name="T1" fmla="*/ 2147483647 h 820"/>
              <a:gd name="T2" fmla="*/ 2147483647 w 1595"/>
              <a:gd name="T3" fmla="*/ 2147483647 h 820"/>
              <a:gd name="T4" fmla="*/ 2147483647 w 1595"/>
              <a:gd name="T5" fmla="*/ 2147483647 h 820"/>
              <a:gd name="T6" fmla="*/ 2147483647 w 1595"/>
              <a:gd name="T7" fmla="*/ 2147483647 h 820"/>
              <a:gd name="T8" fmla="*/ 2147483647 w 1595"/>
              <a:gd name="T9" fmla="*/ 2147483647 h 820"/>
              <a:gd name="T10" fmla="*/ 2147483647 w 1595"/>
              <a:gd name="T11" fmla="*/ 2147483647 h 820"/>
              <a:gd name="T12" fmla="*/ 2147483647 w 1595"/>
              <a:gd name="T13" fmla="*/ 2147483647 h 820"/>
              <a:gd name="T14" fmla="*/ 2147483647 w 1595"/>
              <a:gd name="T15" fmla="*/ 2147483647 h 820"/>
              <a:gd name="T16" fmla="*/ 2147483647 w 1595"/>
              <a:gd name="T17" fmla="*/ 2147483647 h 820"/>
              <a:gd name="T18" fmla="*/ 2147483647 w 1595"/>
              <a:gd name="T19" fmla="*/ 0 h 820"/>
              <a:gd name="T20" fmla="*/ 2147483647 w 1595"/>
              <a:gd name="T21" fmla="*/ 2147483647 h 820"/>
              <a:gd name="T22" fmla="*/ 2147483647 w 1595"/>
              <a:gd name="T23" fmla="*/ 2147483647 h 820"/>
              <a:gd name="T24" fmla="*/ 2147483647 w 1595"/>
              <a:gd name="T25" fmla="*/ 2147483647 h 820"/>
              <a:gd name="T26" fmla="*/ 2147483647 w 1595"/>
              <a:gd name="T27" fmla="*/ 2147483647 h 820"/>
              <a:gd name="T28" fmla="*/ 2147483647 w 1595"/>
              <a:gd name="T29" fmla="*/ 2147483647 h 820"/>
              <a:gd name="T30" fmla="*/ 2147483647 w 1595"/>
              <a:gd name="T31" fmla="*/ 2147483647 h 820"/>
              <a:gd name="T32" fmla="*/ 2147483647 w 1595"/>
              <a:gd name="T33" fmla="*/ 2147483647 h 820"/>
              <a:gd name="T34" fmla="*/ 2147483647 w 1595"/>
              <a:gd name="T35" fmla="*/ 2147483647 h 820"/>
              <a:gd name="T36" fmla="*/ 2147483647 w 1595"/>
              <a:gd name="T37" fmla="*/ 2147483647 h 820"/>
              <a:gd name="T38" fmla="*/ 2147483647 w 1595"/>
              <a:gd name="T39" fmla="*/ 2147483647 h 820"/>
              <a:gd name="T40" fmla="*/ 2147483647 w 1595"/>
              <a:gd name="T41" fmla="*/ 2147483647 h 820"/>
              <a:gd name="T42" fmla="*/ 2147483647 w 1595"/>
              <a:gd name="T43" fmla="*/ 2147483647 h 820"/>
              <a:gd name="T44" fmla="*/ 2147483647 w 1595"/>
              <a:gd name="T45" fmla="*/ 2147483647 h 820"/>
              <a:gd name="T46" fmla="*/ 2147483647 w 1595"/>
              <a:gd name="T47" fmla="*/ 2147483647 h 820"/>
              <a:gd name="T48" fmla="*/ 2147483647 w 1595"/>
              <a:gd name="T49" fmla="*/ 2147483647 h 820"/>
              <a:gd name="T50" fmla="*/ 2147483647 w 1595"/>
              <a:gd name="T51" fmla="*/ 2147483647 h 820"/>
              <a:gd name="T52" fmla="*/ 2147483647 w 1595"/>
              <a:gd name="T53" fmla="*/ 2147483647 h 820"/>
              <a:gd name="T54" fmla="*/ 2147483647 w 1595"/>
              <a:gd name="T55" fmla="*/ 2147483647 h 820"/>
              <a:gd name="T56" fmla="*/ 2147483647 w 1595"/>
              <a:gd name="T57" fmla="*/ 2147483647 h 820"/>
              <a:gd name="T58" fmla="*/ 2147483647 w 1595"/>
              <a:gd name="T59" fmla="*/ 2147483647 h 820"/>
              <a:gd name="T60" fmla="*/ 2147483647 w 1595"/>
              <a:gd name="T61" fmla="*/ 2147483647 h 820"/>
              <a:gd name="T62" fmla="*/ 2147483647 w 1595"/>
              <a:gd name="T63" fmla="*/ 2147483647 h 820"/>
              <a:gd name="T64" fmla="*/ 2147483647 w 1595"/>
              <a:gd name="T65" fmla="*/ 2147483647 h 820"/>
              <a:gd name="T66" fmla="*/ 2147483647 w 1595"/>
              <a:gd name="T67" fmla="*/ 2147483647 h 820"/>
              <a:gd name="T68" fmla="*/ 2147483647 w 1595"/>
              <a:gd name="T69" fmla="*/ 2147483647 h 820"/>
              <a:gd name="T70" fmla="*/ 2147483647 w 1595"/>
              <a:gd name="T71" fmla="*/ 2147483647 h 820"/>
              <a:gd name="T72" fmla="*/ 0 w 1595"/>
              <a:gd name="T73" fmla="*/ 2147483647 h 820"/>
              <a:gd name="T74" fmla="*/ 2147483647 w 1595"/>
              <a:gd name="T75" fmla="*/ 2147483647 h 8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95"/>
              <a:gd name="T115" fmla="*/ 0 h 820"/>
              <a:gd name="T116" fmla="*/ 1595 w 1595"/>
              <a:gd name="T117" fmla="*/ 820 h 8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95" h="820">
                <a:moveTo>
                  <a:pt x="46" y="287"/>
                </a:moveTo>
                <a:lnTo>
                  <a:pt x="91" y="224"/>
                </a:lnTo>
                <a:lnTo>
                  <a:pt x="199" y="137"/>
                </a:lnTo>
                <a:lnTo>
                  <a:pt x="305" y="92"/>
                </a:lnTo>
                <a:lnTo>
                  <a:pt x="472" y="58"/>
                </a:lnTo>
                <a:lnTo>
                  <a:pt x="598" y="72"/>
                </a:lnTo>
                <a:lnTo>
                  <a:pt x="744" y="101"/>
                </a:lnTo>
                <a:lnTo>
                  <a:pt x="823" y="58"/>
                </a:lnTo>
                <a:lnTo>
                  <a:pt x="901" y="33"/>
                </a:lnTo>
                <a:lnTo>
                  <a:pt x="1028" y="0"/>
                </a:lnTo>
                <a:lnTo>
                  <a:pt x="1126" y="10"/>
                </a:lnTo>
                <a:lnTo>
                  <a:pt x="1185" y="29"/>
                </a:lnTo>
                <a:lnTo>
                  <a:pt x="1311" y="49"/>
                </a:lnTo>
                <a:lnTo>
                  <a:pt x="1409" y="97"/>
                </a:lnTo>
                <a:lnTo>
                  <a:pt x="1486" y="170"/>
                </a:lnTo>
                <a:lnTo>
                  <a:pt x="1556" y="234"/>
                </a:lnTo>
                <a:lnTo>
                  <a:pt x="1585" y="312"/>
                </a:lnTo>
                <a:lnTo>
                  <a:pt x="1595" y="381"/>
                </a:lnTo>
                <a:lnTo>
                  <a:pt x="1573" y="470"/>
                </a:lnTo>
                <a:lnTo>
                  <a:pt x="1527" y="552"/>
                </a:lnTo>
                <a:lnTo>
                  <a:pt x="1463" y="634"/>
                </a:lnTo>
                <a:lnTo>
                  <a:pt x="1399" y="680"/>
                </a:lnTo>
                <a:lnTo>
                  <a:pt x="1301" y="746"/>
                </a:lnTo>
                <a:lnTo>
                  <a:pt x="1233" y="761"/>
                </a:lnTo>
                <a:lnTo>
                  <a:pt x="1155" y="781"/>
                </a:lnTo>
                <a:lnTo>
                  <a:pt x="1087" y="781"/>
                </a:lnTo>
                <a:lnTo>
                  <a:pt x="989" y="771"/>
                </a:lnTo>
                <a:lnTo>
                  <a:pt x="862" y="746"/>
                </a:lnTo>
                <a:lnTo>
                  <a:pt x="775" y="781"/>
                </a:lnTo>
                <a:lnTo>
                  <a:pt x="677" y="810"/>
                </a:lnTo>
                <a:lnTo>
                  <a:pt x="530" y="820"/>
                </a:lnTo>
                <a:lnTo>
                  <a:pt x="325" y="795"/>
                </a:lnTo>
                <a:lnTo>
                  <a:pt x="198" y="726"/>
                </a:lnTo>
                <a:lnTo>
                  <a:pt x="101" y="662"/>
                </a:lnTo>
                <a:lnTo>
                  <a:pt x="46" y="598"/>
                </a:lnTo>
                <a:lnTo>
                  <a:pt x="9" y="497"/>
                </a:lnTo>
                <a:lnTo>
                  <a:pt x="0" y="433"/>
                </a:lnTo>
                <a:lnTo>
                  <a:pt x="22" y="346"/>
                </a:lnTo>
              </a:path>
            </a:pathLst>
          </a:custGeom>
          <a:solidFill>
            <a:srgbClr val="FF9999"/>
          </a:solidFill>
          <a:ln w="9525">
            <a:noFill/>
            <a:round/>
            <a:headEnd/>
            <a:tailEnd/>
          </a:ln>
        </p:spPr>
        <p:txBody>
          <a:bodyPr/>
          <a:lstStyle/>
          <a:p>
            <a:endParaRPr lang="tr-TR">
              <a:latin typeface="Calibri" pitchFamily="34" charset="0"/>
            </a:endParaRPr>
          </a:p>
        </p:txBody>
      </p:sp>
      <p:grpSp>
        <p:nvGrpSpPr>
          <p:cNvPr id="8" name="Group 1052"/>
          <p:cNvGrpSpPr>
            <a:grpSpLocks/>
          </p:cNvGrpSpPr>
          <p:nvPr/>
        </p:nvGrpSpPr>
        <p:grpSpPr bwMode="auto">
          <a:xfrm>
            <a:off x="4343400" y="2927350"/>
            <a:ext cx="1770063" cy="1339850"/>
            <a:chOff x="720" y="1872"/>
            <a:chExt cx="1115" cy="844"/>
          </a:xfrm>
        </p:grpSpPr>
        <p:sp>
          <p:nvSpPr>
            <p:cNvPr id="19484" name="Oval 1053"/>
            <p:cNvSpPr>
              <a:spLocks noChangeArrowheads="1"/>
            </p:cNvSpPr>
            <p:nvPr/>
          </p:nvSpPr>
          <p:spPr bwMode="auto">
            <a:xfrm>
              <a:off x="768" y="1872"/>
              <a:ext cx="1067" cy="768"/>
            </a:xfrm>
            <a:prstGeom prst="ellipse">
              <a:avLst/>
            </a:prstGeom>
            <a:noFill/>
            <a:ln w="9525">
              <a:solidFill>
                <a:schemeClr val="tx1"/>
              </a:solidFill>
              <a:round/>
              <a:headEnd/>
              <a:tailEnd/>
            </a:ln>
          </p:spPr>
          <p:txBody>
            <a:bodyPr wrap="none" anchor="ctr"/>
            <a:lstStyle/>
            <a:p>
              <a:endParaRPr lang="tr-TR">
                <a:latin typeface="Calibri" pitchFamily="34" charset="0"/>
              </a:endParaRPr>
            </a:p>
          </p:txBody>
        </p:sp>
        <p:sp>
          <p:nvSpPr>
            <p:cNvPr id="19485" name="Text Box 1054"/>
            <p:cNvSpPr txBox="1">
              <a:spLocks noChangeArrowheads="1"/>
            </p:cNvSpPr>
            <p:nvPr/>
          </p:nvSpPr>
          <p:spPr bwMode="auto">
            <a:xfrm>
              <a:off x="720" y="2465"/>
              <a:ext cx="213" cy="251"/>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A</a:t>
              </a:r>
            </a:p>
          </p:txBody>
        </p:sp>
      </p:grpSp>
      <p:grpSp>
        <p:nvGrpSpPr>
          <p:cNvPr id="9" name="Group 1055"/>
          <p:cNvGrpSpPr>
            <a:grpSpLocks/>
          </p:cNvGrpSpPr>
          <p:nvPr/>
        </p:nvGrpSpPr>
        <p:grpSpPr bwMode="auto">
          <a:xfrm>
            <a:off x="5257800" y="2851150"/>
            <a:ext cx="1828800" cy="1339850"/>
            <a:chOff x="1296" y="1824"/>
            <a:chExt cx="1152" cy="844"/>
          </a:xfrm>
        </p:grpSpPr>
        <p:sp>
          <p:nvSpPr>
            <p:cNvPr id="19482" name="Oval 1056"/>
            <p:cNvSpPr>
              <a:spLocks noChangeArrowheads="1"/>
            </p:cNvSpPr>
            <p:nvPr/>
          </p:nvSpPr>
          <p:spPr bwMode="auto">
            <a:xfrm>
              <a:off x="1296" y="1824"/>
              <a:ext cx="1067" cy="768"/>
            </a:xfrm>
            <a:prstGeom prst="ellipse">
              <a:avLst/>
            </a:prstGeom>
            <a:noFill/>
            <a:ln w="9525">
              <a:solidFill>
                <a:schemeClr val="tx1"/>
              </a:solidFill>
              <a:round/>
              <a:headEnd/>
              <a:tailEnd/>
            </a:ln>
          </p:spPr>
          <p:txBody>
            <a:bodyPr wrap="none" anchor="ctr"/>
            <a:lstStyle/>
            <a:p>
              <a:endParaRPr lang="tr-TR">
                <a:latin typeface="Calibri" pitchFamily="34" charset="0"/>
              </a:endParaRPr>
            </a:p>
          </p:txBody>
        </p:sp>
        <p:sp>
          <p:nvSpPr>
            <p:cNvPr id="19483" name="Text Box 1057"/>
            <p:cNvSpPr txBox="1">
              <a:spLocks noChangeArrowheads="1"/>
            </p:cNvSpPr>
            <p:nvPr/>
          </p:nvSpPr>
          <p:spPr bwMode="auto">
            <a:xfrm>
              <a:off x="2235" y="2417"/>
              <a:ext cx="213" cy="251"/>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B</a:t>
              </a:r>
            </a:p>
          </p:txBody>
        </p:sp>
      </p:grpSp>
      <p:sp>
        <p:nvSpPr>
          <p:cNvPr id="30755" name="Freeform 1059"/>
          <p:cNvSpPr>
            <a:spLocks/>
          </p:cNvSpPr>
          <p:nvPr/>
        </p:nvSpPr>
        <p:spPr bwMode="auto">
          <a:xfrm>
            <a:off x="5257800" y="2990850"/>
            <a:ext cx="852488" cy="1054100"/>
          </a:xfrm>
          <a:custGeom>
            <a:avLst/>
            <a:gdLst>
              <a:gd name="T0" fmla="*/ 0 w 537"/>
              <a:gd name="T1" fmla="*/ 2147483647 h 664"/>
              <a:gd name="T2" fmla="*/ 2147483647 w 537"/>
              <a:gd name="T3" fmla="*/ 2147483647 h 664"/>
              <a:gd name="T4" fmla="*/ 2147483647 w 537"/>
              <a:gd name="T5" fmla="*/ 0 h 664"/>
              <a:gd name="T6" fmla="*/ 2147483647 w 537"/>
              <a:gd name="T7" fmla="*/ 2147483647 h 664"/>
              <a:gd name="T8" fmla="*/ 2147483647 w 537"/>
              <a:gd name="T9" fmla="*/ 2147483647 h 664"/>
              <a:gd name="T10" fmla="*/ 2147483647 w 537"/>
              <a:gd name="T11" fmla="*/ 2147483647 h 664"/>
              <a:gd name="T12" fmla="*/ 2147483647 w 537"/>
              <a:gd name="T13" fmla="*/ 2147483647 h 664"/>
              <a:gd name="T14" fmla="*/ 2147483647 w 537"/>
              <a:gd name="T15" fmla="*/ 2147483647 h 664"/>
              <a:gd name="T16" fmla="*/ 2147483647 w 537"/>
              <a:gd name="T17" fmla="*/ 2147483647 h 664"/>
              <a:gd name="T18" fmla="*/ 2147483647 w 537"/>
              <a:gd name="T19" fmla="*/ 2147483647 h 664"/>
              <a:gd name="T20" fmla="*/ 2147483647 w 537"/>
              <a:gd name="T21" fmla="*/ 2147483647 h 664"/>
              <a:gd name="T22" fmla="*/ 2147483647 w 537"/>
              <a:gd name="T23" fmla="*/ 2147483647 h 664"/>
              <a:gd name="T24" fmla="*/ 2147483647 w 537"/>
              <a:gd name="T25" fmla="*/ 2147483647 h 66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37"/>
              <a:gd name="T40" fmla="*/ 0 h 664"/>
              <a:gd name="T41" fmla="*/ 537 w 537"/>
              <a:gd name="T42" fmla="*/ 664 h 66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37" h="664">
                <a:moveTo>
                  <a:pt x="0" y="228"/>
                </a:moveTo>
                <a:lnTo>
                  <a:pt x="95" y="88"/>
                </a:lnTo>
                <a:lnTo>
                  <a:pt x="193" y="0"/>
                </a:lnTo>
                <a:lnTo>
                  <a:pt x="339" y="39"/>
                </a:lnTo>
                <a:lnTo>
                  <a:pt x="505" y="205"/>
                </a:lnTo>
                <a:lnTo>
                  <a:pt x="537" y="338"/>
                </a:lnTo>
                <a:lnTo>
                  <a:pt x="495" y="479"/>
                </a:lnTo>
                <a:lnTo>
                  <a:pt x="408" y="596"/>
                </a:lnTo>
                <a:lnTo>
                  <a:pt x="339" y="664"/>
                </a:lnTo>
                <a:lnTo>
                  <a:pt x="164" y="576"/>
                </a:lnTo>
                <a:lnTo>
                  <a:pt x="71" y="475"/>
                </a:lnTo>
                <a:lnTo>
                  <a:pt x="17" y="371"/>
                </a:lnTo>
                <a:lnTo>
                  <a:pt x="7" y="215"/>
                </a:lnTo>
              </a:path>
            </a:pathLst>
          </a:custGeom>
          <a:solidFill>
            <a:srgbClr val="FF9999"/>
          </a:solidFill>
          <a:ln w="9525">
            <a:noFill/>
            <a:round/>
            <a:headEnd/>
            <a:tailEnd/>
          </a:ln>
        </p:spPr>
        <p:txBody>
          <a:bodyPr/>
          <a:lstStyle/>
          <a:p>
            <a:endParaRPr lang="tr-TR">
              <a:latin typeface="Calibri" pitchFamily="34" charset="0"/>
            </a:endParaRPr>
          </a:p>
        </p:txBody>
      </p:sp>
      <p:sp>
        <p:nvSpPr>
          <p:cNvPr id="30756" name="Text Box 1060"/>
          <p:cNvSpPr txBox="1">
            <a:spLocks noChangeArrowheads="1"/>
          </p:cNvSpPr>
          <p:nvPr/>
        </p:nvSpPr>
        <p:spPr bwMode="auto">
          <a:xfrm>
            <a:off x="5368925" y="4165600"/>
            <a:ext cx="838200" cy="396875"/>
          </a:xfrm>
          <a:prstGeom prst="rect">
            <a:avLst/>
          </a:prstGeom>
          <a:noFill/>
          <a:ln w="9525">
            <a:noFill/>
            <a:miter lim="800000"/>
            <a:headEnd/>
            <a:tailEnd/>
          </a:ln>
        </p:spPr>
        <p:txBody>
          <a:bodyPr>
            <a:spAutoFit/>
          </a:bodyPr>
          <a:lstStyle/>
          <a:p>
            <a:pPr>
              <a:spcBef>
                <a:spcPct val="50000"/>
              </a:spcBef>
            </a:pPr>
            <a:r>
              <a:rPr lang="tr-TR" sz="2000" i="1">
                <a:solidFill>
                  <a:schemeClr val="accent2"/>
                </a:solidFill>
                <a:latin typeface="Calibri" pitchFamily="34" charset="0"/>
              </a:rPr>
              <a:t>A</a:t>
            </a:r>
            <a:r>
              <a:rPr lang="tr-TR" sz="2000">
                <a:solidFill>
                  <a:schemeClr val="accent2"/>
                </a:solidFill>
                <a:latin typeface="Calibri" pitchFamily="34" charset="0"/>
              </a:rPr>
              <a:t> </a:t>
            </a:r>
            <a:r>
              <a:rPr lang="tr-TR" sz="2000">
                <a:solidFill>
                  <a:schemeClr val="accent2"/>
                </a:solidFill>
                <a:latin typeface="Calibri" pitchFamily="34" charset="0"/>
                <a:sym typeface="Symbol" pitchFamily="18" charset="2"/>
              </a:rPr>
              <a:t></a:t>
            </a:r>
            <a:r>
              <a:rPr lang="tr-TR" sz="2000" i="1">
                <a:solidFill>
                  <a:schemeClr val="accent2"/>
                </a:solidFill>
                <a:latin typeface="Calibri" pitchFamily="34" charset="0"/>
                <a:sym typeface="Symbol" pitchFamily="18" charset="2"/>
              </a:rPr>
              <a:t>B</a:t>
            </a:r>
          </a:p>
        </p:txBody>
      </p:sp>
      <p:grpSp>
        <p:nvGrpSpPr>
          <p:cNvPr id="10" name="Group 1061"/>
          <p:cNvGrpSpPr>
            <a:grpSpLocks/>
          </p:cNvGrpSpPr>
          <p:nvPr/>
        </p:nvGrpSpPr>
        <p:grpSpPr bwMode="auto">
          <a:xfrm>
            <a:off x="2559050" y="4937125"/>
            <a:ext cx="1770063" cy="1339850"/>
            <a:chOff x="720" y="1872"/>
            <a:chExt cx="1115" cy="844"/>
          </a:xfrm>
        </p:grpSpPr>
        <p:sp>
          <p:nvSpPr>
            <p:cNvPr id="19480" name="Oval 1062"/>
            <p:cNvSpPr>
              <a:spLocks noChangeArrowheads="1"/>
            </p:cNvSpPr>
            <p:nvPr/>
          </p:nvSpPr>
          <p:spPr bwMode="auto">
            <a:xfrm>
              <a:off x="768" y="1872"/>
              <a:ext cx="1067" cy="768"/>
            </a:xfrm>
            <a:prstGeom prst="ellipse">
              <a:avLst/>
            </a:prstGeom>
            <a:noFill/>
            <a:ln w="9525">
              <a:solidFill>
                <a:schemeClr val="tx1"/>
              </a:solidFill>
              <a:round/>
              <a:headEnd/>
              <a:tailEnd/>
            </a:ln>
          </p:spPr>
          <p:txBody>
            <a:bodyPr wrap="none" anchor="ctr"/>
            <a:lstStyle/>
            <a:p>
              <a:endParaRPr lang="tr-TR">
                <a:latin typeface="Calibri" pitchFamily="34" charset="0"/>
              </a:endParaRPr>
            </a:p>
          </p:txBody>
        </p:sp>
        <p:sp>
          <p:nvSpPr>
            <p:cNvPr id="19481" name="Text Box 1063"/>
            <p:cNvSpPr txBox="1">
              <a:spLocks noChangeArrowheads="1"/>
            </p:cNvSpPr>
            <p:nvPr/>
          </p:nvSpPr>
          <p:spPr bwMode="auto">
            <a:xfrm>
              <a:off x="720" y="2465"/>
              <a:ext cx="213" cy="251"/>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A</a:t>
              </a:r>
            </a:p>
          </p:txBody>
        </p:sp>
      </p:grpSp>
      <p:grpSp>
        <p:nvGrpSpPr>
          <p:cNvPr id="11" name="Group 1064"/>
          <p:cNvGrpSpPr>
            <a:grpSpLocks/>
          </p:cNvGrpSpPr>
          <p:nvPr/>
        </p:nvGrpSpPr>
        <p:grpSpPr bwMode="auto">
          <a:xfrm>
            <a:off x="3473450" y="4860925"/>
            <a:ext cx="1828800" cy="1339850"/>
            <a:chOff x="1296" y="1824"/>
            <a:chExt cx="1152" cy="844"/>
          </a:xfrm>
        </p:grpSpPr>
        <p:sp>
          <p:nvSpPr>
            <p:cNvPr id="19478" name="Oval 1065"/>
            <p:cNvSpPr>
              <a:spLocks noChangeArrowheads="1"/>
            </p:cNvSpPr>
            <p:nvPr/>
          </p:nvSpPr>
          <p:spPr bwMode="auto">
            <a:xfrm>
              <a:off x="1296" y="1824"/>
              <a:ext cx="1067" cy="768"/>
            </a:xfrm>
            <a:prstGeom prst="ellipse">
              <a:avLst/>
            </a:prstGeom>
            <a:noFill/>
            <a:ln w="9525">
              <a:solidFill>
                <a:schemeClr val="tx1"/>
              </a:solidFill>
              <a:round/>
              <a:headEnd/>
              <a:tailEnd/>
            </a:ln>
          </p:spPr>
          <p:txBody>
            <a:bodyPr wrap="none" anchor="ctr"/>
            <a:lstStyle/>
            <a:p>
              <a:endParaRPr lang="tr-TR">
                <a:latin typeface="Calibri" pitchFamily="34" charset="0"/>
              </a:endParaRPr>
            </a:p>
          </p:txBody>
        </p:sp>
        <p:sp>
          <p:nvSpPr>
            <p:cNvPr id="19479" name="Text Box 1066"/>
            <p:cNvSpPr txBox="1">
              <a:spLocks noChangeArrowheads="1"/>
            </p:cNvSpPr>
            <p:nvPr/>
          </p:nvSpPr>
          <p:spPr bwMode="auto">
            <a:xfrm>
              <a:off x="2235" y="2417"/>
              <a:ext cx="213" cy="251"/>
            </a:xfrm>
            <a:prstGeom prst="rect">
              <a:avLst/>
            </a:prstGeom>
            <a:noFill/>
            <a:ln w="9525">
              <a:noFill/>
              <a:miter lim="800000"/>
              <a:headEnd/>
              <a:tailEnd/>
            </a:ln>
          </p:spPr>
          <p:txBody>
            <a:bodyPr>
              <a:spAutoFit/>
            </a:bodyPr>
            <a:lstStyle/>
            <a:p>
              <a:pPr>
                <a:spcBef>
                  <a:spcPct val="50000"/>
                </a:spcBef>
              </a:pPr>
              <a:r>
                <a:rPr lang="tr-TR" sz="2000" i="1">
                  <a:latin typeface="Calibri" pitchFamily="34" charset="0"/>
                </a:rPr>
                <a:t>B</a:t>
              </a:r>
            </a:p>
          </p:txBody>
        </p:sp>
      </p:grpSp>
      <p:sp>
        <p:nvSpPr>
          <p:cNvPr id="30763" name="Freeform 1067"/>
          <p:cNvSpPr>
            <a:spLocks/>
          </p:cNvSpPr>
          <p:nvPr/>
        </p:nvSpPr>
        <p:spPr bwMode="auto">
          <a:xfrm>
            <a:off x="2649538" y="4943475"/>
            <a:ext cx="1395412" cy="1225550"/>
          </a:xfrm>
          <a:custGeom>
            <a:avLst/>
            <a:gdLst>
              <a:gd name="T0" fmla="*/ 2147483647 w 879"/>
              <a:gd name="T1" fmla="*/ 2147483647 h 772"/>
              <a:gd name="T2" fmla="*/ 0 w 879"/>
              <a:gd name="T3" fmla="*/ 2147483647 h 772"/>
              <a:gd name="T4" fmla="*/ 2147483647 w 879"/>
              <a:gd name="T5" fmla="*/ 2147483647 h 772"/>
              <a:gd name="T6" fmla="*/ 2147483647 w 879"/>
              <a:gd name="T7" fmla="*/ 2147483647 h 772"/>
              <a:gd name="T8" fmla="*/ 2147483647 w 879"/>
              <a:gd name="T9" fmla="*/ 2147483647 h 772"/>
              <a:gd name="T10" fmla="*/ 2147483647 w 879"/>
              <a:gd name="T11" fmla="*/ 2147483647 h 772"/>
              <a:gd name="T12" fmla="*/ 2147483647 w 879"/>
              <a:gd name="T13" fmla="*/ 2147483647 h 772"/>
              <a:gd name="T14" fmla="*/ 2147483647 w 879"/>
              <a:gd name="T15" fmla="*/ 2147483647 h 772"/>
              <a:gd name="T16" fmla="*/ 2147483647 w 879"/>
              <a:gd name="T17" fmla="*/ 2147483647 h 772"/>
              <a:gd name="T18" fmla="*/ 2147483647 w 879"/>
              <a:gd name="T19" fmla="*/ 2147483647 h 772"/>
              <a:gd name="T20" fmla="*/ 2147483647 w 879"/>
              <a:gd name="T21" fmla="*/ 0 h 772"/>
              <a:gd name="T22" fmla="*/ 2147483647 w 879"/>
              <a:gd name="T23" fmla="*/ 2147483647 h 772"/>
              <a:gd name="T24" fmla="*/ 2147483647 w 879"/>
              <a:gd name="T25" fmla="*/ 2147483647 h 772"/>
              <a:gd name="T26" fmla="*/ 2147483647 w 879"/>
              <a:gd name="T27" fmla="*/ 2147483647 h 772"/>
              <a:gd name="T28" fmla="*/ 2147483647 w 879"/>
              <a:gd name="T29" fmla="*/ 2147483647 h 772"/>
              <a:gd name="T30" fmla="*/ 2147483647 w 879"/>
              <a:gd name="T31" fmla="*/ 2147483647 h 772"/>
              <a:gd name="T32" fmla="*/ 2147483647 w 879"/>
              <a:gd name="T33" fmla="*/ 2147483647 h 772"/>
              <a:gd name="T34" fmla="*/ 2147483647 w 879"/>
              <a:gd name="T35" fmla="*/ 2147483647 h 772"/>
              <a:gd name="T36" fmla="*/ 2147483647 w 879"/>
              <a:gd name="T37" fmla="*/ 2147483647 h 772"/>
              <a:gd name="T38" fmla="*/ 2147483647 w 879"/>
              <a:gd name="T39" fmla="*/ 2147483647 h 772"/>
              <a:gd name="T40" fmla="*/ 2147483647 w 879"/>
              <a:gd name="T41" fmla="*/ 2147483647 h 772"/>
              <a:gd name="T42" fmla="*/ 2147483647 w 879"/>
              <a:gd name="T43" fmla="*/ 2147483647 h 772"/>
              <a:gd name="T44" fmla="*/ 2147483647 w 879"/>
              <a:gd name="T45" fmla="*/ 2147483647 h 772"/>
              <a:gd name="T46" fmla="*/ 2147483647 w 879"/>
              <a:gd name="T47" fmla="*/ 2147483647 h 772"/>
              <a:gd name="T48" fmla="*/ 2147483647 w 879"/>
              <a:gd name="T49" fmla="*/ 2147483647 h 772"/>
              <a:gd name="T50" fmla="*/ 2147483647 w 879"/>
              <a:gd name="T51" fmla="*/ 2147483647 h 772"/>
              <a:gd name="T52" fmla="*/ 2147483647 w 879"/>
              <a:gd name="T53" fmla="*/ 2147483647 h 77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79"/>
              <a:gd name="T82" fmla="*/ 0 h 772"/>
              <a:gd name="T83" fmla="*/ 879 w 879"/>
              <a:gd name="T84" fmla="*/ 772 h 77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79" h="772">
                <a:moveTo>
                  <a:pt x="1" y="449"/>
                </a:moveTo>
                <a:lnTo>
                  <a:pt x="0" y="371"/>
                </a:lnTo>
                <a:lnTo>
                  <a:pt x="10" y="293"/>
                </a:lnTo>
                <a:lnTo>
                  <a:pt x="41" y="223"/>
                </a:lnTo>
                <a:lnTo>
                  <a:pt x="96" y="168"/>
                </a:lnTo>
                <a:lnTo>
                  <a:pt x="137" y="127"/>
                </a:lnTo>
                <a:lnTo>
                  <a:pt x="196" y="77"/>
                </a:lnTo>
                <a:lnTo>
                  <a:pt x="269" y="40"/>
                </a:lnTo>
                <a:lnTo>
                  <a:pt x="342" y="30"/>
                </a:lnTo>
                <a:lnTo>
                  <a:pt x="401" y="20"/>
                </a:lnTo>
                <a:lnTo>
                  <a:pt x="577" y="0"/>
                </a:lnTo>
                <a:lnTo>
                  <a:pt x="752" y="39"/>
                </a:lnTo>
                <a:lnTo>
                  <a:pt x="684" y="78"/>
                </a:lnTo>
                <a:lnTo>
                  <a:pt x="635" y="117"/>
                </a:lnTo>
                <a:lnTo>
                  <a:pt x="567" y="157"/>
                </a:lnTo>
                <a:lnTo>
                  <a:pt x="528" y="244"/>
                </a:lnTo>
                <a:lnTo>
                  <a:pt x="518" y="352"/>
                </a:lnTo>
                <a:lnTo>
                  <a:pt x="538" y="469"/>
                </a:lnTo>
                <a:lnTo>
                  <a:pt x="625" y="557"/>
                </a:lnTo>
                <a:lnTo>
                  <a:pt x="762" y="645"/>
                </a:lnTo>
                <a:lnTo>
                  <a:pt x="879" y="693"/>
                </a:lnTo>
                <a:lnTo>
                  <a:pt x="674" y="742"/>
                </a:lnTo>
                <a:lnTo>
                  <a:pt x="440" y="772"/>
                </a:lnTo>
                <a:lnTo>
                  <a:pt x="303" y="723"/>
                </a:lnTo>
                <a:lnTo>
                  <a:pt x="147" y="654"/>
                </a:lnTo>
                <a:lnTo>
                  <a:pt x="59" y="567"/>
                </a:lnTo>
                <a:lnTo>
                  <a:pt x="30" y="508"/>
                </a:lnTo>
              </a:path>
            </a:pathLst>
          </a:custGeom>
          <a:solidFill>
            <a:srgbClr val="FF9999"/>
          </a:solidFill>
          <a:ln w="9525">
            <a:noFill/>
            <a:round/>
            <a:headEnd/>
            <a:tailEnd/>
          </a:ln>
        </p:spPr>
        <p:txBody>
          <a:bodyPr/>
          <a:lstStyle/>
          <a:p>
            <a:endParaRPr lang="tr-TR">
              <a:latin typeface="Calibri" pitchFamily="34" charset="0"/>
            </a:endParaRPr>
          </a:p>
        </p:txBody>
      </p:sp>
      <p:sp>
        <p:nvSpPr>
          <p:cNvPr id="30764" name="Text Box 1068"/>
          <p:cNvSpPr txBox="1">
            <a:spLocks noChangeArrowheads="1"/>
          </p:cNvSpPr>
          <p:nvPr/>
        </p:nvSpPr>
        <p:spPr bwMode="auto">
          <a:xfrm>
            <a:off x="3810000" y="6248400"/>
            <a:ext cx="762000" cy="396875"/>
          </a:xfrm>
          <a:prstGeom prst="rect">
            <a:avLst/>
          </a:prstGeom>
          <a:noFill/>
          <a:ln w="9525">
            <a:noFill/>
            <a:miter lim="800000"/>
            <a:headEnd/>
            <a:tailEnd/>
          </a:ln>
        </p:spPr>
        <p:txBody>
          <a:bodyPr>
            <a:spAutoFit/>
          </a:bodyPr>
          <a:lstStyle/>
          <a:p>
            <a:pPr>
              <a:spcBef>
                <a:spcPct val="50000"/>
              </a:spcBef>
            </a:pPr>
            <a:r>
              <a:rPr lang="tr-TR" sz="2000" i="1">
                <a:solidFill>
                  <a:schemeClr val="accent2"/>
                </a:solidFill>
                <a:latin typeface="Calibri" pitchFamily="34" charset="0"/>
              </a:rPr>
              <a:t>A </a:t>
            </a:r>
            <a:r>
              <a:rPr lang="tr-TR" sz="2000">
                <a:solidFill>
                  <a:schemeClr val="accent2"/>
                </a:solidFill>
                <a:latin typeface="Calibri" pitchFamily="34" charset="0"/>
                <a:sym typeface="Symbol" pitchFamily="18" charset="2"/>
              </a:rPr>
              <a:t>\ </a:t>
            </a:r>
            <a:r>
              <a:rPr lang="tr-TR" sz="2000" i="1">
                <a:solidFill>
                  <a:schemeClr val="accent2"/>
                </a:solidFill>
                <a:latin typeface="Calibri" pitchFamily="34" charset="0"/>
                <a:sym typeface="Symbol" pitchFamily="18" charset="2"/>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30722"/>
                                        </p:tgtEl>
                                        <p:attrNameLst>
                                          <p:attrName>style.visibility</p:attrName>
                                        </p:attrNameLst>
                                      </p:cBhvr>
                                      <p:to>
                                        <p:strVal val="visible"/>
                                      </p:to>
                                    </p:set>
                                    <p:animEffect transition="in" filter="wipe(left)">
                                      <p:cBhvr>
                                        <p:cTn id="7" dur="3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0"/>
                                  </p:iterate>
                                  <p:childTnLst>
                                    <p:set>
                                      <p:cBhvr>
                                        <p:cTn id="21" dur="1" fill="hold">
                                          <p:stCondLst>
                                            <p:cond delay="0"/>
                                          </p:stCondLst>
                                        </p:cTn>
                                        <p:tgtEl>
                                          <p:spTgt spid="30727"/>
                                        </p:tgtEl>
                                        <p:attrNameLst>
                                          <p:attrName>style.visibility</p:attrName>
                                        </p:attrNameLst>
                                      </p:cBhvr>
                                      <p:to>
                                        <p:strVal val="visible"/>
                                      </p:to>
                                    </p:set>
                                    <p:animEffect transition="in" filter="wipe(left)">
                                      <p:cBhvr>
                                        <p:cTn id="22" dur="300"/>
                                        <p:tgtEl>
                                          <p:spTgt spid="3072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lt">
                                    <p:tmPct val="100000"/>
                                  </p:iterate>
                                  <p:childTnLst>
                                    <p:set>
                                      <p:cBhvr>
                                        <p:cTn id="31" dur="1" fill="hold">
                                          <p:stCondLst>
                                            <p:cond delay="0"/>
                                          </p:stCondLst>
                                        </p:cTn>
                                        <p:tgtEl>
                                          <p:spTgt spid="30734"/>
                                        </p:tgtEl>
                                        <p:attrNameLst>
                                          <p:attrName>style.visibility</p:attrName>
                                        </p:attrNameLst>
                                      </p:cBhvr>
                                      <p:to>
                                        <p:strVal val="visible"/>
                                      </p:to>
                                    </p:set>
                                    <p:animEffect transition="in" filter="wipe(left)">
                                      <p:cBhvr>
                                        <p:cTn id="32" dur="75"/>
                                        <p:tgtEl>
                                          <p:spTgt spid="3073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Horizont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lt">
                                    <p:tmPct val="100000"/>
                                  </p:iterate>
                                  <p:childTnLst>
                                    <p:set>
                                      <p:cBhvr>
                                        <p:cTn id="41" dur="1" fill="hold">
                                          <p:stCondLst>
                                            <p:cond delay="0"/>
                                          </p:stCondLst>
                                        </p:cTn>
                                        <p:tgtEl>
                                          <p:spTgt spid="30735"/>
                                        </p:tgtEl>
                                        <p:attrNameLst>
                                          <p:attrName>style.visibility</p:attrName>
                                        </p:attrNameLst>
                                      </p:cBhvr>
                                      <p:to>
                                        <p:strVal val="visible"/>
                                      </p:to>
                                    </p:set>
                                    <p:animEffect transition="in" filter="wipe(left)">
                                      <p:cBhvr>
                                        <p:cTn id="42" dur="75"/>
                                        <p:tgtEl>
                                          <p:spTgt spid="3073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inHorizontal)">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inHorizontal)">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grpId="0" nodeType="clickEffect">
                                  <p:stCondLst>
                                    <p:cond delay="0"/>
                                  </p:stCondLst>
                                  <p:childTnLst>
                                    <p:set>
                                      <p:cBhvr>
                                        <p:cTn id="56" dur="1" fill="hold">
                                          <p:stCondLst>
                                            <p:cond delay="0"/>
                                          </p:stCondLst>
                                        </p:cTn>
                                        <p:tgtEl>
                                          <p:spTgt spid="30747"/>
                                        </p:tgtEl>
                                        <p:attrNameLst>
                                          <p:attrName>style.visibility</p:attrName>
                                        </p:attrNameLst>
                                      </p:cBhvr>
                                      <p:to>
                                        <p:strVal val="visible"/>
                                      </p:to>
                                    </p:set>
                                    <p:animEffect transition="in" filter="strips(downRight)">
                                      <p:cBhvr>
                                        <p:cTn id="57" dur="500"/>
                                        <p:tgtEl>
                                          <p:spTgt spid="3074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6" fill="hold" grpId="0" nodeType="clickEffect">
                                  <p:stCondLst>
                                    <p:cond delay="0"/>
                                  </p:stCondLst>
                                  <p:childTnLst>
                                    <p:set>
                                      <p:cBhvr>
                                        <p:cTn id="61" dur="1" fill="hold">
                                          <p:stCondLst>
                                            <p:cond delay="0"/>
                                          </p:stCondLst>
                                        </p:cTn>
                                        <p:tgtEl>
                                          <p:spTgt spid="30746"/>
                                        </p:tgtEl>
                                        <p:attrNameLst>
                                          <p:attrName>style.visibility</p:attrName>
                                        </p:attrNameLst>
                                      </p:cBhvr>
                                      <p:to>
                                        <p:strVal val="visible"/>
                                      </p:to>
                                    </p:set>
                                    <p:animEffect transition="in" filter="barn(inHorizontal)">
                                      <p:cBhvr>
                                        <p:cTn id="62" dur="500"/>
                                        <p:tgtEl>
                                          <p:spTgt spid="30746"/>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6"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barn(inHorizontal)">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6" fill="hold"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barn(inHorizontal)">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grpId="0" nodeType="clickEffect">
                                  <p:stCondLst>
                                    <p:cond delay="0"/>
                                  </p:stCondLst>
                                  <p:childTnLst>
                                    <p:set>
                                      <p:cBhvr>
                                        <p:cTn id="76" dur="1" fill="hold">
                                          <p:stCondLst>
                                            <p:cond delay="0"/>
                                          </p:stCondLst>
                                        </p:cTn>
                                        <p:tgtEl>
                                          <p:spTgt spid="30755"/>
                                        </p:tgtEl>
                                        <p:attrNameLst>
                                          <p:attrName>style.visibility</p:attrName>
                                        </p:attrNameLst>
                                      </p:cBhvr>
                                      <p:to>
                                        <p:strVal val="visible"/>
                                      </p:to>
                                    </p:set>
                                    <p:animEffect transition="in" filter="strips(downRight)">
                                      <p:cBhvr>
                                        <p:cTn id="77" dur="500"/>
                                        <p:tgtEl>
                                          <p:spTgt spid="30755"/>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6" fill="hold" grpId="0" nodeType="clickEffect">
                                  <p:stCondLst>
                                    <p:cond delay="0"/>
                                  </p:stCondLst>
                                  <p:childTnLst>
                                    <p:set>
                                      <p:cBhvr>
                                        <p:cTn id="81" dur="1" fill="hold">
                                          <p:stCondLst>
                                            <p:cond delay="0"/>
                                          </p:stCondLst>
                                        </p:cTn>
                                        <p:tgtEl>
                                          <p:spTgt spid="30756"/>
                                        </p:tgtEl>
                                        <p:attrNameLst>
                                          <p:attrName>style.visibility</p:attrName>
                                        </p:attrNameLst>
                                      </p:cBhvr>
                                      <p:to>
                                        <p:strVal val="visible"/>
                                      </p:to>
                                    </p:set>
                                    <p:animEffect transition="in" filter="barn(inHorizontal)">
                                      <p:cBhvr>
                                        <p:cTn id="82" dur="500"/>
                                        <p:tgtEl>
                                          <p:spTgt spid="30756"/>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6" fill="hold" nodeType="clickEffect">
                                  <p:stCondLst>
                                    <p:cond delay="0"/>
                                  </p:stCondLst>
                                  <p:childTnLst>
                                    <p:set>
                                      <p:cBhvr>
                                        <p:cTn id="86" dur="1" fill="hold">
                                          <p:stCondLst>
                                            <p:cond delay="0"/>
                                          </p:stCondLst>
                                        </p:cTn>
                                        <p:tgtEl>
                                          <p:spTgt spid="10"/>
                                        </p:tgtEl>
                                        <p:attrNameLst>
                                          <p:attrName>style.visibility</p:attrName>
                                        </p:attrNameLst>
                                      </p:cBhvr>
                                      <p:to>
                                        <p:strVal val="visible"/>
                                      </p:to>
                                    </p:set>
                                    <p:animEffect transition="in" filter="barn(inHorizontal)">
                                      <p:cBhvr>
                                        <p:cTn id="87" dur="500"/>
                                        <p:tgtEl>
                                          <p:spTgt spid="10"/>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6" fill="hold" nodeType="click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barn(inHorizontal)">
                                      <p:cBhvr>
                                        <p:cTn id="92" dur="5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grpId="0" nodeType="clickEffect">
                                  <p:stCondLst>
                                    <p:cond delay="0"/>
                                  </p:stCondLst>
                                  <p:childTnLst>
                                    <p:set>
                                      <p:cBhvr>
                                        <p:cTn id="96" dur="1" fill="hold">
                                          <p:stCondLst>
                                            <p:cond delay="0"/>
                                          </p:stCondLst>
                                        </p:cTn>
                                        <p:tgtEl>
                                          <p:spTgt spid="30763"/>
                                        </p:tgtEl>
                                        <p:attrNameLst>
                                          <p:attrName>style.visibility</p:attrName>
                                        </p:attrNameLst>
                                      </p:cBhvr>
                                      <p:to>
                                        <p:strVal val="visible"/>
                                      </p:to>
                                    </p:set>
                                    <p:animEffect transition="in" filter="strips(downRight)">
                                      <p:cBhvr>
                                        <p:cTn id="97" dur="500"/>
                                        <p:tgtEl>
                                          <p:spTgt spid="30763"/>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6" fill="hold" grpId="0" nodeType="clickEffect">
                                  <p:stCondLst>
                                    <p:cond delay="0"/>
                                  </p:stCondLst>
                                  <p:childTnLst>
                                    <p:set>
                                      <p:cBhvr>
                                        <p:cTn id="101" dur="1" fill="hold">
                                          <p:stCondLst>
                                            <p:cond delay="0"/>
                                          </p:stCondLst>
                                        </p:cTn>
                                        <p:tgtEl>
                                          <p:spTgt spid="30764"/>
                                        </p:tgtEl>
                                        <p:attrNameLst>
                                          <p:attrName>style.visibility</p:attrName>
                                        </p:attrNameLst>
                                      </p:cBhvr>
                                      <p:to>
                                        <p:strVal val="visible"/>
                                      </p:to>
                                    </p:set>
                                    <p:animEffect transition="in" filter="barn(inHorizontal)">
                                      <p:cBhvr>
                                        <p:cTn id="102" dur="500"/>
                                        <p:tgtEl>
                                          <p:spTgt spid="30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7" grpId="0" autoUpdateAnimBg="0"/>
      <p:bldP spid="30734" grpId="0" autoUpdateAnimBg="0"/>
      <p:bldP spid="30735" grpId="0" autoUpdateAnimBg="0"/>
      <p:bldP spid="30746" grpId="0" autoUpdateAnimBg="0"/>
      <p:bldP spid="30747" grpId="0" animBg="1"/>
      <p:bldP spid="30755" grpId="0" animBg="1"/>
      <p:bldP spid="30756" grpId="0" autoUpdateAnimBg="0"/>
      <p:bldP spid="30763" grpId="0" animBg="1"/>
      <p:bldP spid="3076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Text Box 5"/>
          <p:cNvSpPr txBox="1">
            <a:spLocks noChangeArrowheads="1"/>
          </p:cNvSpPr>
          <p:nvPr/>
        </p:nvSpPr>
        <p:spPr bwMode="auto">
          <a:xfrm>
            <a:off x="0" y="0"/>
            <a:ext cx="9144000" cy="923925"/>
          </a:xfrm>
          <a:prstGeom prst="rect">
            <a:avLst/>
          </a:prstGeom>
          <a:noFill/>
          <a:ln w="9525">
            <a:noFill/>
            <a:miter lim="800000"/>
            <a:headEnd/>
            <a:tailEnd/>
          </a:ln>
        </p:spPr>
        <p:txBody>
          <a:bodyPr>
            <a:spAutoFit/>
          </a:bodyPr>
          <a:lstStyle/>
          <a:p>
            <a:pPr algn="just">
              <a:spcBef>
                <a:spcPct val="50000"/>
              </a:spcBef>
            </a:pPr>
            <a:r>
              <a:rPr lang="tr-TR" sz="1800" b="1">
                <a:latin typeface="Calibri" pitchFamily="34" charset="0"/>
              </a:rPr>
              <a:t>Düzlemde simetri. </a:t>
            </a:r>
            <a:r>
              <a:rPr lang="tr-TR" sz="1800" b="1">
                <a:solidFill>
                  <a:srgbClr val="0000FF"/>
                </a:solidFill>
                <a:latin typeface="Calibri" pitchFamily="34" charset="0"/>
              </a:rPr>
              <a:t>Düzlemde </a:t>
            </a:r>
            <a:r>
              <a:rPr lang="tr-TR" sz="1800" i="1">
                <a:solidFill>
                  <a:srgbClr val="0000FF"/>
                </a:solidFill>
                <a:latin typeface="Calibri" pitchFamily="34" charset="0"/>
              </a:rPr>
              <a:t>M</a:t>
            </a:r>
            <a:r>
              <a:rPr lang="tr-TR" sz="1800" b="1">
                <a:solidFill>
                  <a:srgbClr val="0000FF"/>
                </a:solidFill>
                <a:latin typeface="Calibri" pitchFamily="34" charset="0"/>
              </a:rPr>
              <a:t> ve </a:t>
            </a:r>
            <a:r>
              <a:rPr lang="tr-TR" sz="1800" i="1">
                <a:solidFill>
                  <a:srgbClr val="0000FF"/>
                </a:solidFill>
                <a:latin typeface="Calibri" pitchFamily="34" charset="0"/>
              </a:rPr>
              <a:t>N</a:t>
            </a:r>
            <a:r>
              <a:rPr lang="tr-TR" sz="1800" b="1">
                <a:solidFill>
                  <a:srgbClr val="0000FF"/>
                </a:solidFill>
                <a:latin typeface="Calibri" pitchFamily="34" charset="0"/>
              </a:rPr>
              <a:t> gibi iki nokta ile bir </a:t>
            </a:r>
            <a:r>
              <a:rPr lang="tr-TR" sz="1800" i="1">
                <a:solidFill>
                  <a:srgbClr val="0000FF"/>
                </a:solidFill>
                <a:latin typeface="Calibri" pitchFamily="34" charset="0"/>
              </a:rPr>
              <a:t>d</a:t>
            </a:r>
            <a:r>
              <a:rPr lang="tr-TR" sz="1800" b="1">
                <a:solidFill>
                  <a:srgbClr val="0000FF"/>
                </a:solidFill>
                <a:latin typeface="Calibri" pitchFamily="34" charset="0"/>
              </a:rPr>
              <a:t> doğrusu verilmiş olsun. Eğer </a:t>
            </a:r>
            <a:r>
              <a:rPr lang="tr-TR" sz="1800" i="1">
                <a:solidFill>
                  <a:srgbClr val="0000FF"/>
                </a:solidFill>
                <a:latin typeface="Calibri" pitchFamily="34" charset="0"/>
              </a:rPr>
              <a:t>d</a:t>
            </a:r>
            <a:r>
              <a:rPr lang="tr-TR" sz="1800">
                <a:solidFill>
                  <a:srgbClr val="0000FF"/>
                </a:solidFill>
                <a:latin typeface="Calibri" pitchFamily="34" charset="0"/>
              </a:rPr>
              <a:t> </a:t>
            </a:r>
            <a:r>
              <a:rPr lang="tr-TR" sz="1800" b="1">
                <a:solidFill>
                  <a:srgbClr val="0000FF"/>
                </a:solidFill>
                <a:latin typeface="Calibri" pitchFamily="34" charset="0"/>
              </a:rPr>
              <a:t>doğrusu </a:t>
            </a:r>
            <a:r>
              <a:rPr lang="tr-TR" sz="1800" i="1">
                <a:solidFill>
                  <a:srgbClr val="0000FF"/>
                </a:solidFill>
                <a:latin typeface="Calibri" pitchFamily="34" charset="0"/>
              </a:rPr>
              <a:t>M</a:t>
            </a:r>
            <a:r>
              <a:rPr lang="tr-TR" sz="1800" b="1">
                <a:solidFill>
                  <a:srgbClr val="0000FF"/>
                </a:solidFill>
                <a:latin typeface="Calibri" pitchFamily="34" charset="0"/>
              </a:rPr>
              <a:t> ve </a:t>
            </a:r>
            <a:r>
              <a:rPr lang="tr-TR" sz="1800" i="1">
                <a:solidFill>
                  <a:srgbClr val="0000FF"/>
                </a:solidFill>
                <a:latin typeface="Calibri" pitchFamily="34" charset="0"/>
              </a:rPr>
              <a:t>N</a:t>
            </a:r>
            <a:r>
              <a:rPr lang="tr-TR" sz="1800" b="1">
                <a:solidFill>
                  <a:srgbClr val="0000FF"/>
                </a:solidFill>
                <a:latin typeface="Calibri" pitchFamily="34" charset="0"/>
              </a:rPr>
              <a:t> yi birleştiren doğru parçasının orta dikmesi ise, </a:t>
            </a:r>
            <a:r>
              <a:rPr lang="tr-TR" sz="1800" i="1">
                <a:solidFill>
                  <a:srgbClr val="0000FF"/>
                </a:solidFill>
                <a:latin typeface="Calibri" pitchFamily="34" charset="0"/>
              </a:rPr>
              <a:t>M</a:t>
            </a:r>
            <a:r>
              <a:rPr lang="tr-TR" sz="1800" b="1">
                <a:solidFill>
                  <a:srgbClr val="0000FF"/>
                </a:solidFill>
                <a:latin typeface="Calibri" pitchFamily="34" charset="0"/>
              </a:rPr>
              <a:t> ve </a:t>
            </a:r>
            <a:r>
              <a:rPr lang="tr-TR" sz="1800" i="1">
                <a:solidFill>
                  <a:srgbClr val="0000FF"/>
                </a:solidFill>
                <a:latin typeface="Calibri" pitchFamily="34" charset="0"/>
              </a:rPr>
              <a:t>N</a:t>
            </a:r>
            <a:r>
              <a:rPr lang="tr-TR" sz="1800" b="1">
                <a:solidFill>
                  <a:srgbClr val="0000FF"/>
                </a:solidFill>
                <a:latin typeface="Calibri" pitchFamily="34" charset="0"/>
              </a:rPr>
              <a:t> noktaları </a:t>
            </a:r>
            <a:r>
              <a:rPr lang="tr-TR" sz="1800" i="1">
                <a:solidFill>
                  <a:srgbClr val="0000FF"/>
                </a:solidFill>
                <a:latin typeface="Calibri" pitchFamily="34" charset="0"/>
              </a:rPr>
              <a:t>d</a:t>
            </a:r>
            <a:r>
              <a:rPr lang="tr-TR" sz="1800">
                <a:solidFill>
                  <a:srgbClr val="0000FF"/>
                </a:solidFill>
                <a:latin typeface="Calibri" pitchFamily="34" charset="0"/>
              </a:rPr>
              <a:t> </a:t>
            </a:r>
            <a:r>
              <a:rPr lang="tr-TR" sz="1800" b="1">
                <a:solidFill>
                  <a:srgbClr val="0000FF"/>
                </a:solidFill>
                <a:latin typeface="Calibri" pitchFamily="34" charset="0"/>
              </a:rPr>
              <a:t>doğrusuna göre </a:t>
            </a:r>
            <a:r>
              <a:rPr lang="tr-TR" sz="1800" b="1">
                <a:solidFill>
                  <a:srgbClr val="FF0000"/>
                </a:solidFill>
                <a:latin typeface="Calibri" pitchFamily="34" charset="0"/>
              </a:rPr>
              <a:t>simetrik</a:t>
            </a:r>
            <a:r>
              <a:rPr lang="tr-TR" sz="1800" b="1">
                <a:solidFill>
                  <a:srgbClr val="0000FF"/>
                </a:solidFill>
                <a:latin typeface="Calibri" pitchFamily="34" charset="0"/>
              </a:rPr>
              <a:t> noktalardır denir. </a:t>
            </a:r>
          </a:p>
        </p:txBody>
      </p:sp>
      <p:sp>
        <p:nvSpPr>
          <p:cNvPr id="33799" name="Text Box 7"/>
          <p:cNvSpPr txBox="1">
            <a:spLocks noChangeArrowheads="1"/>
          </p:cNvSpPr>
          <p:nvPr/>
        </p:nvSpPr>
        <p:spPr bwMode="auto">
          <a:xfrm>
            <a:off x="0" y="2459038"/>
            <a:ext cx="9144000" cy="923925"/>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Başka bir deyişle, </a:t>
            </a:r>
            <a:r>
              <a:rPr lang="tr-TR" sz="1800" i="1">
                <a:solidFill>
                  <a:srgbClr val="0000FF"/>
                </a:solidFill>
                <a:latin typeface="Calibri" pitchFamily="34" charset="0"/>
              </a:rPr>
              <a:t>M</a:t>
            </a:r>
            <a:r>
              <a:rPr lang="tr-TR" sz="1800" b="1">
                <a:solidFill>
                  <a:srgbClr val="0000FF"/>
                </a:solidFill>
                <a:latin typeface="Calibri" pitchFamily="34" charset="0"/>
              </a:rPr>
              <a:t> ve </a:t>
            </a:r>
            <a:r>
              <a:rPr lang="tr-TR" sz="1800" i="1">
                <a:solidFill>
                  <a:srgbClr val="0000FF"/>
                </a:solidFill>
                <a:latin typeface="Calibri" pitchFamily="34" charset="0"/>
              </a:rPr>
              <a:t>N</a:t>
            </a:r>
            <a:r>
              <a:rPr lang="tr-TR" sz="1800" b="1">
                <a:solidFill>
                  <a:srgbClr val="0000FF"/>
                </a:solidFill>
                <a:latin typeface="Calibri" pitchFamily="34" charset="0"/>
              </a:rPr>
              <a:t> nin </a:t>
            </a:r>
            <a:r>
              <a:rPr lang="tr-TR" sz="1800" i="1">
                <a:solidFill>
                  <a:srgbClr val="0000FF"/>
                </a:solidFill>
                <a:latin typeface="Calibri" pitchFamily="34" charset="0"/>
              </a:rPr>
              <a:t>d</a:t>
            </a:r>
            <a:r>
              <a:rPr lang="tr-TR" sz="1800" b="1" i="1">
                <a:solidFill>
                  <a:srgbClr val="0000FF"/>
                </a:solidFill>
                <a:latin typeface="Calibri" pitchFamily="34" charset="0"/>
              </a:rPr>
              <a:t> </a:t>
            </a:r>
            <a:r>
              <a:rPr lang="tr-TR" sz="1800" b="1">
                <a:solidFill>
                  <a:srgbClr val="0000FF"/>
                </a:solidFill>
                <a:latin typeface="Calibri" pitchFamily="34" charset="0"/>
              </a:rPr>
              <a:t>doğrusuna göre simetrik olmaları için gerek ve yeter koşul, </a:t>
            </a:r>
            <a:r>
              <a:rPr lang="tr-TR" sz="1800" i="1">
                <a:solidFill>
                  <a:srgbClr val="0000FF"/>
                </a:solidFill>
                <a:latin typeface="Calibri" pitchFamily="34" charset="0"/>
              </a:rPr>
              <a:t>d</a:t>
            </a:r>
            <a:r>
              <a:rPr lang="tr-TR" sz="1800" b="1" i="1">
                <a:solidFill>
                  <a:srgbClr val="0000FF"/>
                </a:solidFill>
                <a:latin typeface="Calibri" pitchFamily="34" charset="0"/>
              </a:rPr>
              <a:t> </a:t>
            </a:r>
            <a:r>
              <a:rPr lang="tr-TR" sz="1800" b="1">
                <a:solidFill>
                  <a:srgbClr val="0000FF"/>
                </a:solidFill>
                <a:latin typeface="Calibri" pitchFamily="34" charset="0"/>
              </a:rPr>
              <a:t>doğrusunun </a:t>
            </a:r>
            <a:r>
              <a:rPr lang="tr-TR" sz="1800" i="1">
                <a:solidFill>
                  <a:srgbClr val="0000FF"/>
                </a:solidFill>
                <a:latin typeface="Calibri" pitchFamily="34" charset="0"/>
              </a:rPr>
              <a:t>M</a:t>
            </a:r>
            <a:r>
              <a:rPr lang="tr-TR" sz="1800" b="1">
                <a:solidFill>
                  <a:srgbClr val="0000FF"/>
                </a:solidFill>
                <a:latin typeface="Calibri" pitchFamily="34" charset="0"/>
              </a:rPr>
              <a:t> ve </a:t>
            </a:r>
            <a:r>
              <a:rPr lang="tr-TR" sz="1800" i="1">
                <a:solidFill>
                  <a:srgbClr val="0000FF"/>
                </a:solidFill>
                <a:latin typeface="Calibri" pitchFamily="34" charset="0"/>
              </a:rPr>
              <a:t>N</a:t>
            </a:r>
            <a:r>
              <a:rPr lang="tr-TR" sz="1800" b="1">
                <a:solidFill>
                  <a:srgbClr val="0000FF"/>
                </a:solidFill>
                <a:latin typeface="Calibri" pitchFamily="34" charset="0"/>
              </a:rPr>
              <a:t> yi birleştiren doğru parçasının orta noktasından geçmesi ve o doğru parçasına dik olmasıdır. </a:t>
            </a:r>
          </a:p>
        </p:txBody>
      </p:sp>
      <p:sp>
        <p:nvSpPr>
          <p:cNvPr id="33801" name="Text Box 9"/>
          <p:cNvSpPr txBox="1">
            <a:spLocks noChangeArrowheads="1"/>
          </p:cNvSpPr>
          <p:nvPr/>
        </p:nvSpPr>
        <p:spPr bwMode="auto">
          <a:xfrm>
            <a:off x="0" y="3386138"/>
            <a:ext cx="9144000" cy="646112"/>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Eğer </a:t>
            </a:r>
            <a:r>
              <a:rPr lang="tr-TR" sz="1800" i="1">
                <a:solidFill>
                  <a:srgbClr val="0000FF"/>
                </a:solidFill>
                <a:latin typeface="Calibri" pitchFamily="34" charset="0"/>
              </a:rPr>
              <a:t>M</a:t>
            </a:r>
            <a:r>
              <a:rPr lang="tr-TR" sz="1800" b="1">
                <a:solidFill>
                  <a:srgbClr val="0000FF"/>
                </a:solidFill>
                <a:latin typeface="Calibri" pitchFamily="34" charset="0"/>
              </a:rPr>
              <a:t> ve </a:t>
            </a:r>
            <a:r>
              <a:rPr lang="tr-TR" sz="1800" i="1">
                <a:solidFill>
                  <a:srgbClr val="0000FF"/>
                </a:solidFill>
                <a:latin typeface="Calibri" pitchFamily="34" charset="0"/>
              </a:rPr>
              <a:t>N</a:t>
            </a:r>
            <a:r>
              <a:rPr lang="tr-TR" sz="1800" b="1">
                <a:solidFill>
                  <a:srgbClr val="0000FF"/>
                </a:solidFill>
                <a:latin typeface="Calibri" pitchFamily="34" charset="0"/>
              </a:rPr>
              <a:t> noktaları </a:t>
            </a:r>
            <a:r>
              <a:rPr lang="tr-TR" sz="1800" i="1">
                <a:solidFill>
                  <a:srgbClr val="0000FF"/>
                </a:solidFill>
                <a:latin typeface="Calibri" pitchFamily="34" charset="0"/>
              </a:rPr>
              <a:t>d</a:t>
            </a:r>
            <a:r>
              <a:rPr lang="tr-TR" sz="1800" b="1">
                <a:solidFill>
                  <a:srgbClr val="0000FF"/>
                </a:solidFill>
                <a:latin typeface="Calibri" pitchFamily="34" charset="0"/>
              </a:rPr>
              <a:t> doğrusuna göre simetrik noktalar ise, bu noktalardan her birine diğerinin </a:t>
            </a:r>
            <a:r>
              <a:rPr lang="tr-TR" sz="1800" i="1">
                <a:solidFill>
                  <a:srgbClr val="0000FF"/>
                </a:solidFill>
                <a:latin typeface="Calibri" pitchFamily="34" charset="0"/>
              </a:rPr>
              <a:t>d</a:t>
            </a:r>
            <a:r>
              <a:rPr lang="tr-TR" sz="1800" b="1">
                <a:solidFill>
                  <a:srgbClr val="0000FF"/>
                </a:solidFill>
                <a:latin typeface="Calibri" pitchFamily="34" charset="0"/>
              </a:rPr>
              <a:t> doğrusuna göre </a:t>
            </a:r>
            <a:r>
              <a:rPr lang="tr-TR" sz="1800" b="1">
                <a:solidFill>
                  <a:srgbClr val="FF0000"/>
                </a:solidFill>
                <a:latin typeface="Calibri" pitchFamily="34" charset="0"/>
              </a:rPr>
              <a:t>simetrik eş</a:t>
            </a:r>
            <a:r>
              <a:rPr lang="tr-TR" sz="1800" b="1">
                <a:solidFill>
                  <a:srgbClr val="0000FF"/>
                </a:solidFill>
                <a:latin typeface="Calibri" pitchFamily="34" charset="0"/>
              </a:rPr>
              <a:t>i</a:t>
            </a:r>
            <a:r>
              <a:rPr lang="tr-TR" sz="1800" b="1">
                <a:latin typeface="Calibri" pitchFamily="34" charset="0"/>
              </a:rPr>
              <a:t> </a:t>
            </a:r>
            <a:r>
              <a:rPr lang="tr-TR" sz="1800" b="1">
                <a:solidFill>
                  <a:srgbClr val="0000FF"/>
                </a:solidFill>
                <a:latin typeface="Calibri" pitchFamily="34" charset="0"/>
              </a:rPr>
              <a:t>ya da </a:t>
            </a:r>
            <a:r>
              <a:rPr lang="tr-TR" sz="1800" b="1">
                <a:solidFill>
                  <a:srgbClr val="FF0000"/>
                </a:solidFill>
                <a:latin typeface="Calibri" pitchFamily="34" charset="0"/>
              </a:rPr>
              <a:t>yansıma</a:t>
            </a:r>
            <a:r>
              <a:rPr lang="tr-TR" sz="1800" b="1">
                <a:solidFill>
                  <a:srgbClr val="0000FF"/>
                </a:solidFill>
                <a:latin typeface="Calibri" pitchFamily="34" charset="0"/>
              </a:rPr>
              <a:t>sı denir. </a:t>
            </a:r>
          </a:p>
        </p:txBody>
      </p:sp>
      <p:sp>
        <p:nvSpPr>
          <p:cNvPr id="33802" name="Text Box 10"/>
          <p:cNvSpPr txBox="1">
            <a:spLocks noChangeArrowheads="1"/>
          </p:cNvSpPr>
          <p:nvPr/>
        </p:nvSpPr>
        <p:spPr bwMode="auto">
          <a:xfrm>
            <a:off x="0" y="3929063"/>
            <a:ext cx="4572000" cy="1200150"/>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Kartezyen düzlemde koordinat eksenleri </a:t>
            </a:r>
          </a:p>
          <a:p>
            <a:r>
              <a:rPr lang="tr-TR" sz="1800" b="1">
                <a:solidFill>
                  <a:srgbClr val="0000FF"/>
                </a:solidFill>
                <a:latin typeface="Calibri" pitchFamily="34" charset="0"/>
              </a:rPr>
              <a:t>ve bazı doğrulara göre simetri, noktaların </a:t>
            </a:r>
          </a:p>
          <a:p>
            <a:r>
              <a:rPr lang="tr-TR" sz="1800" b="1">
                <a:solidFill>
                  <a:srgbClr val="0000FF"/>
                </a:solidFill>
                <a:latin typeface="Calibri" pitchFamily="34" charset="0"/>
              </a:rPr>
              <a:t>koordinatları cinsinden ifade edilebilir. </a:t>
            </a:r>
          </a:p>
          <a:p>
            <a:r>
              <a:rPr lang="tr-TR" sz="1800" b="1">
                <a:solidFill>
                  <a:srgbClr val="0000FF"/>
                </a:solidFill>
                <a:latin typeface="Calibri" pitchFamily="34" charset="0"/>
              </a:rPr>
              <a:t>Örneğin, Kartezyen düzlemde </a:t>
            </a:r>
          </a:p>
        </p:txBody>
      </p:sp>
      <p:sp>
        <p:nvSpPr>
          <p:cNvPr id="33805" name="Text Box 13"/>
          <p:cNvSpPr txBox="1">
            <a:spLocks noChangeArrowheads="1"/>
          </p:cNvSpPr>
          <p:nvPr/>
        </p:nvSpPr>
        <p:spPr bwMode="auto">
          <a:xfrm>
            <a:off x="82550" y="5345113"/>
            <a:ext cx="5786438" cy="369887"/>
          </a:xfrm>
          <a:prstGeom prst="rect">
            <a:avLst/>
          </a:prstGeom>
          <a:noFill/>
          <a:ln w="9525">
            <a:noFill/>
            <a:miter lim="800000"/>
            <a:headEnd/>
            <a:tailEnd/>
          </a:ln>
        </p:spPr>
        <p:txBody>
          <a:bodyPr>
            <a:spAutoFit/>
          </a:bodyPr>
          <a:lstStyle/>
          <a:p>
            <a:pPr>
              <a:buFont typeface="Arial" charset="0"/>
              <a:buChar char="•"/>
            </a:pPr>
            <a:r>
              <a:rPr lang="tr-TR" sz="1800" b="1">
                <a:solidFill>
                  <a:srgbClr val="0000FF"/>
                </a:solidFill>
                <a:latin typeface="Calibri" pitchFamily="34" charset="0"/>
              </a:rPr>
              <a:t>  </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a:solidFill>
                  <a:srgbClr val="0000FF"/>
                </a:solidFill>
                <a:latin typeface="Calibri" pitchFamily="34" charset="0"/>
              </a:rPr>
              <a:t>,</a:t>
            </a:r>
            <a:r>
              <a:rPr lang="tr-TR" sz="1800" i="1">
                <a:solidFill>
                  <a:srgbClr val="0000FF"/>
                </a:solidFill>
                <a:latin typeface="Calibri" pitchFamily="34" charset="0"/>
              </a:rPr>
              <a:t>y</a:t>
            </a:r>
            <a:r>
              <a:rPr lang="tr-TR" sz="1800">
                <a:solidFill>
                  <a:srgbClr val="0000FF"/>
                </a:solidFill>
                <a:latin typeface="Calibri" pitchFamily="34" charset="0"/>
              </a:rPr>
              <a:t>) </a:t>
            </a:r>
            <a:r>
              <a:rPr lang="tr-TR" sz="1800" b="1">
                <a:solidFill>
                  <a:srgbClr val="0000FF"/>
                </a:solidFill>
                <a:latin typeface="Calibri" pitchFamily="34" charset="0"/>
              </a:rPr>
              <a:t>ve </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a:solidFill>
                  <a:srgbClr val="0000FF"/>
                </a:solidFill>
                <a:latin typeface="Calibri" pitchFamily="34" charset="0"/>
              </a:rPr>
              <a:t>,</a:t>
            </a:r>
            <a:r>
              <a:rPr lang="tr-TR" sz="1800" i="1">
                <a:solidFill>
                  <a:srgbClr val="0000FF"/>
                </a:solidFill>
                <a:latin typeface="Calibri" pitchFamily="34" charset="0"/>
              </a:rPr>
              <a:t>–y</a:t>
            </a:r>
            <a:r>
              <a:rPr lang="tr-TR" sz="1800">
                <a:solidFill>
                  <a:srgbClr val="0000FF"/>
                </a:solidFill>
                <a:latin typeface="Calibri" pitchFamily="34" charset="0"/>
              </a:rPr>
              <a:t>) </a:t>
            </a:r>
            <a:r>
              <a:rPr lang="tr-TR" sz="1800" b="1">
                <a:solidFill>
                  <a:srgbClr val="0000FF"/>
                </a:solidFill>
                <a:latin typeface="Calibri" pitchFamily="34" charset="0"/>
              </a:rPr>
              <a:t>noktaları  </a:t>
            </a:r>
            <a:r>
              <a:rPr lang="tr-TR" sz="1800" i="1">
                <a:solidFill>
                  <a:srgbClr val="0000FF"/>
                </a:solidFill>
                <a:latin typeface="Calibri" pitchFamily="34" charset="0"/>
              </a:rPr>
              <a:t>x</a:t>
            </a:r>
            <a:r>
              <a:rPr lang="tr-TR" sz="1800" b="1" i="1">
                <a:solidFill>
                  <a:srgbClr val="0000FF"/>
                </a:solidFill>
                <a:latin typeface="Calibri" pitchFamily="34" charset="0"/>
              </a:rPr>
              <a:t>–</a:t>
            </a:r>
            <a:r>
              <a:rPr lang="tr-TR" sz="1800" b="1">
                <a:solidFill>
                  <a:srgbClr val="0000FF"/>
                </a:solidFill>
                <a:latin typeface="Calibri" pitchFamily="34" charset="0"/>
              </a:rPr>
              <a:t>eksenine göre simetriktir.</a:t>
            </a:r>
          </a:p>
        </p:txBody>
      </p:sp>
      <p:grpSp>
        <p:nvGrpSpPr>
          <p:cNvPr id="2" name="36 Grup"/>
          <p:cNvGrpSpPr>
            <a:grpSpLocks/>
          </p:cNvGrpSpPr>
          <p:nvPr/>
        </p:nvGrpSpPr>
        <p:grpSpPr bwMode="auto">
          <a:xfrm>
            <a:off x="3590925" y="1130300"/>
            <a:ext cx="295275" cy="238125"/>
            <a:chOff x="3614725" y="1142984"/>
            <a:chExt cx="295275" cy="238125"/>
          </a:xfrm>
        </p:grpSpPr>
        <p:sp>
          <p:nvSpPr>
            <p:cNvPr id="31793" name="Oval 26"/>
            <p:cNvSpPr>
              <a:spLocks noChangeArrowheads="1"/>
            </p:cNvSpPr>
            <p:nvPr/>
          </p:nvSpPr>
          <p:spPr bwMode="auto">
            <a:xfrm>
              <a:off x="3652825" y="1328404"/>
              <a:ext cx="36195" cy="36195"/>
            </a:xfrm>
            <a:prstGeom prst="ellipse">
              <a:avLst/>
            </a:prstGeom>
            <a:solidFill>
              <a:srgbClr val="000000"/>
            </a:solidFill>
            <a:ln w="9525">
              <a:solidFill>
                <a:srgbClr val="0A0A0A"/>
              </a:solidFill>
              <a:round/>
              <a:headEnd/>
              <a:tailEnd/>
            </a:ln>
          </p:spPr>
          <p:txBody>
            <a:bodyPr anchor="ctr"/>
            <a:lstStyle/>
            <a:p>
              <a:endParaRPr lang="tr-TR" sz="1600">
                <a:latin typeface="Calibri" pitchFamily="34" charset="0"/>
              </a:endParaRPr>
            </a:p>
          </p:txBody>
        </p:sp>
        <p:sp>
          <p:nvSpPr>
            <p:cNvPr id="31794" name="Text Box 30"/>
            <p:cNvSpPr txBox="1">
              <a:spLocks noChangeArrowheads="1"/>
            </p:cNvSpPr>
            <p:nvPr/>
          </p:nvSpPr>
          <p:spPr bwMode="auto">
            <a:xfrm>
              <a:off x="3614725" y="1142984"/>
              <a:ext cx="295275" cy="238125"/>
            </a:xfrm>
            <a:prstGeom prst="rect">
              <a:avLst/>
            </a:prstGeom>
            <a:noFill/>
            <a:ln w="9525">
              <a:noFill/>
              <a:miter lim="800000"/>
              <a:headEnd/>
              <a:tailEnd/>
            </a:ln>
          </p:spPr>
          <p:txBody>
            <a:bodyPr anchor="ctr"/>
            <a:lstStyle/>
            <a:p>
              <a:pPr>
                <a:spcAft>
                  <a:spcPts val="1000"/>
                </a:spcAft>
              </a:pPr>
              <a:r>
                <a:rPr lang="tr-TR" sz="1600" i="1">
                  <a:latin typeface="Calibri" pitchFamily="34" charset="0"/>
                </a:rPr>
                <a:t>M</a:t>
              </a:r>
              <a:endParaRPr lang="tr-TR" sz="1600">
                <a:latin typeface="Calibri" pitchFamily="34" charset="0"/>
              </a:endParaRPr>
            </a:p>
          </p:txBody>
        </p:sp>
      </p:grpSp>
      <p:grpSp>
        <p:nvGrpSpPr>
          <p:cNvPr id="3" name="77 Grup"/>
          <p:cNvGrpSpPr>
            <a:grpSpLocks/>
          </p:cNvGrpSpPr>
          <p:nvPr/>
        </p:nvGrpSpPr>
        <p:grpSpPr bwMode="auto">
          <a:xfrm>
            <a:off x="3830638" y="1716088"/>
            <a:ext cx="400050" cy="474662"/>
            <a:chOff x="3830625" y="1715754"/>
            <a:chExt cx="400050" cy="474980"/>
          </a:xfrm>
        </p:grpSpPr>
        <p:sp>
          <p:nvSpPr>
            <p:cNvPr id="31789" name="Oval 27"/>
            <p:cNvSpPr>
              <a:spLocks noChangeArrowheads="1"/>
            </p:cNvSpPr>
            <p:nvPr/>
          </p:nvSpPr>
          <p:spPr bwMode="auto">
            <a:xfrm>
              <a:off x="3967150" y="2052304"/>
              <a:ext cx="36195" cy="36195"/>
            </a:xfrm>
            <a:prstGeom prst="ellipse">
              <a:avLst/>
            </a:prstGeom>
            <a:solidFill>
              <a:srgbClr val="000000"/>
            </a:solidFill>
            <a:ln w="9525">
              <a:solidFill>
                <a:srgbClr val="0A0A0A"/>
              </a:solidFill>
              <a:round/>
              <a:headEnd/>
              <a:tailEnd/>
            </a:ln>
          </p:spPr>
          <p:txBody>
            <a:bodyPr anchor="ctr"/>
            <a:lstStyle/>
            <a:p>
              <a:endParaRPr lang="tr-TR" sz="1600">
                <a:latin typeface="Calibri" pitchFamily="34" charset="0"/>
              </a:endParaRPr>
            </a:p>
          </p:txBody>
        </p:sp>
        <p:grpSp>
          <p:nvGrpSpPr>
            <p:cNvPr id="31790" name="42 Grup"/>
            <p:cNvGrpSpPr>
              <a:grpSpLocks/>
            </p:cNvGrpSpPr>
            <p:nvPr/>
          </p:nvGrpSpPr>
          <p:grpSpPr bwMode="auto">
            <a:xfrm>
              <a:off x="3830625" y="1715754"/>
              <a:ext cx="400050" cy="474980"/>
              <a:chOff x="3830625" y="1715754"/>
              <a:chExt cx="400050" cy="474980"/>
            </a:xfrm>
          </p:grpSpPr>
          <p:cxnSp>
            <p:nvCxnSpPr>
              <p:cNvPr id="31791" name="AutoShape 29"/>
              <p:cNvCxnSpPr>
                <a:cxnSpLocks noChangeShapeType="1"/>
              </p:cNvCxnSpPr>
              <p:nvPr/>
            </p:nvCxnSpPr>
            <p:spPr bwMode="auto">
              <a:xfrm>
                <a:off x="3830625" y="1715754"/>
                <a:ext cx="146050" cy="341630"/>
              </a:xfrm>
              <a:prstGeom prst="straightConnector1">
                <a:avLst/>
              </a:prstGeom>
              <a:noFill/>
              <a:ln w="9525">
                <a:solidFill>
                  <a:srgbClr val="C0C0C0"/>
                </a:solidFill>
                <a:prstDash val="dash"/>
                <a:round/>
                <a:headEnd/>
                <a:tailEnd/>
              </a:ln>
            </p:spPr>
          </p:cxnSp>
          <p:sp>
            <p:nvSpPr>
              <p:cNvPr id="31792" name="Text Box 31"/>
              <p:cNvSpPr txBox="1">
                <a:spLocks noChangeArrowheads="1"/>
              </p:cNvSpPr>
              <p:nvPr/>
            </p:nvSpPr>
            <p:spPr bwMode="auto">
              <a:xfrm>
                <a:off x="3935400" y="1952609"/>
                <a:ext cx="295275" cy="238125"/>
              </a:xfrm>
              <a:prstGeom prst="rect">
                <a:avLst/>
              </a:prstGeom>
              <a:noFill/>
              <a:ln w="9525">
                <a:noFill/>
                <a:miter lim="800000"/>
                <a:headEnd/>
                <a:tailEnd/>
              </a:ln>
            </p:spPr>
            <p:txBody>
              <a:bodyPr anchor="ctr"/>
              <a:lstStyle/>
              <a:p>
                <a:pPr>
                  <a:spcAft>
                    <a:spcPts val="1000"/>
                  </a:spcAft>
                </a:pPr>
                <a:r>
                  <a:rPr lang="tr-TR" sz="1600" i="1">
                    <a:latin typeface="Calibri" pitchFamily="34" charset="0"/>
                  </a:rPr>
                  <a:t>N</a:t>
                </a:r>
                <a:endParaRPr lang="tr-TR" sz="1600">
                  <a:latin typeface="Calibri" pitchFamily="34" charset="0"/>
                </a:endParaRPr>
              </a:p>
            </p:txBody>
          </p:sp>
        </p:grpSp>
      </p:grpSp>
      <p:sp>
        <p:nvSpPr>
          <p:cNvPr id="31787" name="Text Box 32"/>
          <p:cNvSpPr txBox="1">
            <a:spLocks noChangeArrowheads="1"/>
          </p:cNvSpPr>
          <p:nvPr/>
        </p:nvSpPr>
        <p:spPr bwMode="auto">
          <a:xfrm>
            <a:off x="3540125" y="1547813"/>
            <a:ext cx="295275" cy="238125"/>
          </a:xfrm>
          <a:prstGeom prst="rect">
            <a:avLst/>
          </a:prstGeom>
          <a:noFill/>
          <a:ln w="9525">
            <a:noFill/>
            <a:miter lim="800000"/>
            <a:headEnd/>
            <a:tailEnd/>
          </a:ln>
        </p:spPr>
        <p:txBody>
          <a:bodyPr anchor="ctr"/>
          <a:lstStyle/>
          <a:p>
            <a:pPr>
              <a:spcAft>
                <a:spcPts val="1000"/>
              </a:spcAft>
            </a:pPr>
            <a:r>
              <a:rPr lang="tr-TR" sz="1600" i="1">
                <a:latin typeface="Calibri" pitchFamily="34" charset="0"/>
              </a:rPr>
              <a:t>O</a:t>
            </a:r>
            <a:endParaRPr lang="tr-TR" sz="1600">
              <a:latin typeface="Calibri" pitchFamily="34" charset="0"/>
            </a:endParaRPr>
          </a:p>
        </p:txBody>
      </p:sp>
      <p:grpSp>
        <p:nvGrpSpPr>
          <p:cNvPr id="5" name="55 Grup"/>
          <p:cNvGrpSpPr>
            <a:grpSpLocks/>
          </p:cNvGrpSpPr>
          <p:nvPr/>
        </p:nvGrpSpPr>
        <p:grpSpPr bwMode="auto">
          <a:xfrm>
            <a:off x="2786063" y="1198563"/>
            <a:ext cx="2047875" cy="906462"/>
            <a:chOff x="2786063" y="1198563"/>
            <a:chExt cx="2047875" cy="906462"/>
          </a:xfrm>
        </p:grpSpPr>
        <p:cxnSp>
          <p:nvCxnSpPr>
            <p:cNvPr id="4" name="AutoShape 25"/>
            <p:cNvCxnSpPr>
              <a:cxnSpLocks noChangeShapeType="1"/>
            </p:cNvCxnSpPr>
            <p:nvPr/>
          </p:nvCxnSpPr>
          <p:spPr bwMode="auto">
            <a:xfrm flipV="1">
              <a:off x="2786063" y="1409457"/>
              <a:ext cx="1876425" cy="695568"/>
            </a:xfrm>
            <a:prstGeom prst="straightConnector1">
              <a:avLst/>
            </a:prstGeom>
            <a:noFill/>
            <a:ln w="9525">
              <a:solidFill>
                <a:srgbClr val="0A0A0A"/>
              </a:solidFill>
              <a:round/>
              <a:headEnd/>
              <a:tailEnd/>
            </a:ln>
          </p:spPr>
        </p:cxnSp>
        <p:sp>
          <p:nvSpPr>
            <p:cNvPr id="31788" name="Text Box 33"/>
            <p:cNvSpPr txBox="1">
              <a:spLocks noChangeArrowheads="1"/>
            </p:cNvSpPr>
            <p:nvPr/>
          </p:nvSpPr>
          <p:spPr bwMode="auto">
            <a:xfrm>
              <a:off x="4538663" y="1198563"/>
              <a:ext cx="295275" cy="238208"/>
            </a:xfrm>
            <a:prstGeom prst="rect">
              <a:avLst/>
            </a:prstGeom>
            <a:noFill/>
            <a:ln w="9525">
              <a:noFill/>
              <a:miter lim="800000"/>
              <a:headEnd/>
              <a:tailEnd/>
            </a:ln>
          </p:spPr>
          <p:txBody>
            <a:bodyPr anchor="ctr"/>
            <a:lstStyle/>
            <a:p>
              <a:pPr>
                <a:spcAft>
                  <a:spcPts val="1000"/>
                </a:spcAft>
              </a:pPr>
              <a:r>
                <a:rPr lang="tr-TR" sz="1600" i="1">
                  <a:latin typeface="Calibri" pitchFamily="34" charset="0"/>
                </a:rPr>
                <a:t>d</a:t>
              </a:r>
              <a:endParaRPr lang="tr-TR" sz="1600">
                <a:latin typeface="Calibri" pitchFamily="34" charset="0"/>
              </a:endParaRPr>
            </a:p>
          </p:txBody>
        </p:sp>
      </p:grpSp>
      <p:grpSp>
        <p:nvGrpSpPr>
          <p:cNvPr id="6" name="40 Grup"/>
          <p:cNvGrpSpPr>
            <a:grpSpLocks/>
          </p:cNvGrpSpPr>
          <p:nvPr/>
        </p:nvGrpSpPr>
        <p:grpSpPr bwMode="auto">
          <a:xfrm>
            <a:off x="3665538" y="1385888"/>
            <a:ext cx="223837" cy="341312"/>
            <a:chOff x="3678225" y="1372854"/>
            <a:chExt cx="223520" cy="341630"/>
          </a:xfrm>
        </p:grpSpPr>
        <p:cxnSp>
          <p:nvCxnSpPr>
            <p:cNvPr id="31785" name="AutoShape 28"/>
            <p:cNvCxnSpPr>
              <a:cxnSpLocks noChangeShapeType="1"/>
            </p:cNvCxnSpPr>
            <p:nvPr/>
          </p:nvCxnSpPr>
          <p:spPr bwMode="auto">
            <a:xfrm>
              <a:off x="3678225" y="1372854"/>
              <a:ext cx="146050" cy="341630"/>
            </a:xfrm>
            <a:prstGeom prst="straightConnector1">
              <a:avLst/>
            </a:prstGeom>
            <a:noFill/>
            <a:ln w="9525">
              <a:solidFill>
                <a:srgbClr val="C0C0C0"/>
              </a:solidFill>
              <a:prstDash val="dash"/>
              <a:round/>
              <a:headEnd/>
              <a:tailEnd/>
            </a:ln>
          </p:spPr>
        </p:cxnSp>
        <p:sp>
          <p:nvSpPr>
            <p:cNvPr id="31786" name="Rectangle 34"/>
            <p:cNvSpPr>
              <a:spLocks noChangeArrowheads="1"/>
            </p:cNvSpPr>
            <p:nvPr/>
          </p:nvSpPr>
          <p:spPr bwMode="auto">
            <a:xfrm rot="-1380000">
              <a:off x="3811575" y="1609709"/>
              <a:ext cx="90170" cy="90170"/>
            </a:xfrm>
            <a:prstGeom prst="rect">
              <a:avLst/>
            </a:prstGeom>
            <a:noFill/>
            <a:ln w="9525">
              <a:solidFill>
                <a:srgbClr val="0A0A0A"/>
              </a:solidFill>
              <a:miter lim="800000"/>
              <a:headEnd/>
              <a:tailEnd/>
            </a:ln>
          </p:spPr>
          <p:txBody>
            <a:bodyPr anchor="ctr"/>
            <a:lstStyle/>
            <a:p>
              <a:endParaRPr lang="tr-TR" sz="1600">
                <a:latin typeface="Calibri" pitchFamily="34" charset="0"/>
              </a:endParaRPr>
            </a:p>
          </p:txBody>
        </p:sp>
      </p:grpSp>
      <p:sp>
        <p:nvSpPr>
          <p:cNvPr id="16419" name="Text Box 35"/>
          <p:cNvSpPr txBox="1">
            <a:spLocks noChangeArrowheads="1"/>
          </p:cNvSpPr>
          <p:nvPr/>
        </p:nvSpPr>
        <p:spPr bwMode="auto">
          <a:xfrm>
            <a:off x="4595813" y="1700213"/>
            <a:ext cx="1262071" cy="300037"/>
          </a:xfrm>
          <a:prstGeom prst="rect">
            <a:avLst/>
          </a:prstGeom>
          <a:noFill/>
          <a:ln w="9525">
            <a:noFill/>
            <a:miter lim="800000"/>
            <a:headEnd/>
            <a:tailEnd/>
          </a:ln>
        </p:spPr>
        <p:txBody>
          <a:bodyPr anchor="ctr"/>
          <a:lstStyle/>
          <a:p>
            <a:pPr>
              <a:spcAft>
                <a:spcPts val="1000"/>
              </a:spcAft>
            </a:pPr>
            <a:r>
              <a:rPr lang="tr-TR" sz="1600" dirty="0">
                <a:latin typeface="Calibri" pitchFamily="34" charset="0"/>
              </a:rPr>
              <a:t>|</a:t>
            </a:r>
            <a:r>
              <a:rPr lang="tr-TR" sz="1600" i="1" dirty="0">
                <a:latin typeface="Calibri" pitchFamily="34" charset="0"/>
              </a:rPr>
              <a:t>OM</a:t>
            </a:r>
            <a:r>
              <a:rPr lang="tr-TR" sz="1600" dirty="0">
                <a:latin typeface="Calibri" pitchFamily="34" charset="0"/>
              </a:rPr>
              <a:t>|</a:t>
            </a:r>
            <a:r>
              <a:rPr lang="tr-TR" sz="1600" i="1" dirty="0">
                <a:latin typeface="Calibri" pitchFamily="34" charset="0"/>
              </a:rPr>
              <a:t>=</a:t>
            </a:r>
            <a:r>
              <a:rPr lang="tr-TR" sz="1600" dirty="0">
                <a:latin typeface="Calibri" pitchFamily="34" charset="0"/>
              </a:rPr>
              <a:t>|</a:t>
            </a:r>
            <a:r>
              <a:rPr lang="tr-TR" sz="1600" i="1" dirty="0">
                <a:latin typeface="Calibri" pitchFamily="34" charset="0"/>
              </a:rPr>
              <a:t>ON</a:t>
            </a:r>
            <a:r>
              <a:rPr lang="tr-TR" sz="1600" dirty="0">
                <a:latin typeface="Calibri" pitchFamily="34" charset="0"/>
              </a:rPr>
              <a:t>|</a:t>
            </a:r>
          </a:p>
        </p:txBody>
      </p:sp>
      <p:grpSp>
        <p:nvGrpSpPr>
          <p:cNvPr id="7" name="66 Grup"/>
          <p:cNvGrpSpPr>
            <a:grpSpLocks/>
          </p:cNvGrpSpPr>
          <p:nvPr/>
        </p:nvGrpSpPr>
        <p:grpSpPr bwMode="auto">
          <a:xfrm>
            <a:off x="5572125" y="3786188"/>
            <a:ext cx="2990850" cy="2335212"/>
            <a:chOff x="5572132" y="3786190"/>
            <a:chExt cx="2990850" cy="2335212"/>
          </a:xfrm>
        </p:grpSpPr>
        <p:cxnSp>
          <p:nvCxnSpPr>
            <p:cNvPr id="31781" name="AutoShape 37"/>
            <p:cNvCxnSpPr>
              <a:cxnSpLocks noChangeShapeType="1"/>
            </p:cNvCxnSpPr>
            <p:nvPr/>
          </p:nvCxnSpPr>
          <p:spPr bwMode="auto">
            <a:xfrm flipV="1">
              <a:off x="5572132" y="5224269"/>
              <a:ext cx="2762250" cy="9524"/>
            </a:xfrm>
            <a:prstGeom prst="straightConnector1">
              <a:avLst/>
            </a:prstGeom>
            <a:noFill/>
            <a:ln w="9525">
              <a:solidFill>
                <a:srgbClr val="0A0A0A"/>
              </a:solidFill>
              <a:round/>
              <a:headEnd/>
              <a:tailEnd type="triangle" w="med" len="med"/>
            </a:ln>
          </p:spPr>
        </p:cxnSp>
        <p:cxnSp>
          <p:nvCxnSpPr>
            <p:cNvPr id="31782" name="AutoShape 38"/>
            <p:cNvCxnSpPr>
              <a:cxnSpLocks noChangeShapeType="1"/>
            </p:cNvCxnSpPr>
            <p:nvPr/>
          </p:nvCxnSpPr>
          <p:spPr bwMode="auto">
            <a:xfrm flipH="1" flipV="1">
              <a:off x="6753232" y="3949998"/>
              <a:ext cx="47625" cy="2171404"/>
            </a:xfrm>
            <a:prstGeom prst="straightConnector1">
              <a:avLst/>
            </a:prstGeom>
            <a:noFill/>
            <a:ln w="9525">
              <a:solidFill>
                <a:srgbClr val="0A0A0A"/>
              </a:solidFill>
              <a:round/>
              <a:headEnd/>
              <a:tailEnd type="triangle" w="med" len="med"/>
            </a:ln>
          </p:spPr>
        </p:cxnSp>
        <p:sp>
          <p:nvSpPr>
            <p:cNvPr id="31783" name="Text Box 50"/>
            <p:cNvSpPr txBox="1">
              <a:spLocks noChangeArrowheads="1"/>
            </p:cNvSpPr>
            <p:nvPr/>
          </p:nvSpPr>
          <p:spPr bwMode="auto">
            <a:xfrm>
              <a:off x="6725927" y="3786190"/>
              <a:ext cx="295275" cy="238093"/>
            </a:xfrm>
            <a:prstGeom prst="rect">
              <a:avLst/>
            </a:prstGeom>
            <a:noFill/>
            <a:ln w="9525">
              <a:noFill/>
              <a:miter lim="800000"/>
              <a:headEnd/>
              <a:tailEnd/>
            </a:ln>
          </p:spPr>
          <p:txBody>
            <a:bodyPr anchor="ctr"/>
            <a:lstStyle/>
            <a:p>
              <a:pPr>
                <a:spcAft>
                  <a:spcPts val="1000"/>
                </a:spcAft>
              </a:pPr>
              <a:r>
                <a:rPr lang="tr-TR" sz="1600" i="1">
                  <a:latin typeface="Calibri" pitchFamily="34" charset="0"/>
                </a:rPr>
                <a:t>y</a:t>
              </a:r>
              <a:endParaRPr lang="tr-TR" sz="1600">
                <a:latin typeface="Calibri" pitchFamily="34" charset="0"/>
              </a:endParaRPr>
            </a:p>
          </p:txBody>
        </p:sp>
        <p:sp>
          <p:nvSpPr>
            <p:cNvPr id="31784" name="Text Box 51"/>
            <p:cNvSpPr txBox="1">
              <a:spLocks noChangeArrowheads="1"/>
            </p:cNvSpPr>
            <p:nvPr/>
          </p:nvSpPr>
          <p:spPr bwMode="auto">
            <a:xfrm>
              <a:off x="8267707" y="5148080"/>
              <a:ext cx="295275" cy="238093"/>
            </a:xfrm>
            <a:prstGeom prst="rect">
              <a:avLst/>
            </a:prstGeom>
            <a:noFill/>
            <a:ln w="9525">
              <a:noFill/>
              <a:miter lim="800000"/>
              <a:headEnd/>
              <a:tailEnd/>
            </a:ln>
          </p:spPr>
          <p:txBody>
            <a:bodyPr anchor="ctr"/>
            <a:lstStyle/>
            <a:p>
              <a:pPr>
                <a:spcAft>
                  <a:spcPts val="1000"/>
                </a:spcAft>
              </a:pPr>
              <a:r>
                <a:rPr lang="tr-TR" sz="1600" i="1">
                  <a:latin typeface="Calibri" pitchFamily="34" charset="0"/>
                </a:rPr>
                <a:t>x</a:t>
              </a:r>
              <a:endParaRPr lang="tr-TR" sz="1600">
                <a:latin typeface="Calibri" pitchFamily="34" charset="0"/>
              </a:endParaRPr>
            </a:p>
          </p:txBody>
        </p:sp>
      </p:grpSp>
      <p:grpSp>
        <p:nvGrpSpPr>
          <p:cNvPr id="8" name="76 Grup"/>
          <p:cNvGrpSpPr>
            <a:grpSpLocks/>
          </p:cNvGrpSpPr>
          <p:nvPr/>
        </p:nvGrpSpPr>
        <p:grpSpPr bwMode="auto">
          <a:xfrm>
            <a:off x="6048375" y="4210050"/>
            <a:ext cx="2085975" cy="1738313"/>
            <a:chOff x="6048382" y="4209677"/>
            <a:chExt cx="2085975" cy="1738393"/>
          </a:xfrm>
        </p:grpSpPr>
        <p:cxnSp>
          <p:nvCxnSpPr>
            <p:cNvPr id="31779" name="AutoShape 39"/>
            <p:cNvCxnSpPr>
              <a:cxnSpLocks noChangeShapeType="1"/>
            </p:cNvCxnSpPr>
            <p:nvPr/>
          </p:nvCxnSpPr>
          <p:spPr bwMode="auto">
            <a:xfrm flipV="1">
              <a:off x="6048382" y="4348088"/>
              <a:ext cx="1606550" cy="1599982"/>
            </a:xfrm>
            <a:prstGeom prst="straightConnector1">
              <a:avLst/>
            </a:prstGeom>
            <a:noFill/>
            <a:ln w="12700">
              <a:solidFill>
                <a:srgbClr val="92CDDC"/>
              </a:solidFill>
              <a:round/>
              <a:headEnd/>
              <a:tailEnd/>
            </a:ln>
          </p:spPr>
        </p:cxnSp>
        <p:sp>
          <p:nvSpPr>
            <p:cNvPr id="31780" name="Text Box 52"/>
            <p:cNvSpPr txBox="1">
              <a:spLocks noChangeArrowheads="1"/>
            </p:cNvSpPr>
            <p:nvPr/>
          </p:nvSpPr>
          <p:spPr bwMode="auto">
            <a:xfrm>
              <a:off x="7600957" y="4209677"/>
              <a:ext cx="533400" cy="238093"/>
            </a:xfrm>
            <a:prstGeom prst="rect">
              <a:avLst/>
            </a:prstGeom>
            <a:noFill/>
            <a:ln w="9525">
              <a:noFill/>
              <a:miter lim="800000"/>
              <a:headEnd/>
              <a:tailEnd/>
            </a:ln>
          </p:spPr>
          <p:txBody>
            <a:bodyPr anchor="ctr"/>
            <a:lstStyle/>
            <a:p>
              <a:pPr>
                <a:spcAft>
                  <a:spcPts val="1000"/>
                </a:spcAft>
              </a:pPr>
              <a:r>
                <a:rPr lang="tr-TR" sz="1600" i="1">
                  <a:latin typeface="Calibri" pitchFamily="34" charset="0"/>
                </a:rPr>
                <a:t>y=x</a:t>
              </a:r>
              <a:endParaRPr lang="tr-TR" sz="1600">
                <a:latin typeface="Calibri" pitchFamily="34" charset="0"/>
              </a:endParaRPr>
            </a:p>
          </p:txBody>
        </p:sp>
      </p:grpSp>
      <p:grpSp>
        <p:nvGrpSpPr>
          <p:cNvPr id="9" name="52 Grup"/>
          <p:cNvGrpSpPr>
            <a:grpSpLocks/>
          </p:cNvGrpSpPr>
          <p:nvPr/>
        </p:nvGrpSpPr>
        <p:grpSpPr bwMode="auto">
          <a:xfrm>
            <a:off x="5929313" y="4286250"/>
            <a:ext cx="965200" cy="309563"/>
            <a:chOff x="5929322" y="4286256"/>
            <a:chExt cx="964492" cy="309557"/>
          </a:xfrm>
        </p:grpSpPr>
        <p:sp>
          <p:nvSpPr>
            <p:cNvPr id="31775" name="Oval 47"/>
            <p:cNvSpPr>
              <a:spLocks noChangeArrowheads="1"/>
            </p:cNvSpPr>
            <p:nvPr/>
          </p:nvSpPr>
          <p:spPr bwMode="auto">
            <a:xfrm>
              <a:off x="6536655" y="4490151"/>
              <a:ext cx="44866" cy="47052"/>
            </a:xfrm>
            <a:prstGeom prst="ellipse">
              <a:avLst/>
            </a:prstGeom>
            <a:solidFill>
              <a:srgbClr val="17D7F1"/>
            </a:solidFill>
            <a:ln w="9525">
              <a:solidFill>
                <a:srgbClr val="17D7F1"/>
              </a:solidFill>
              <a:round/>
              <a:headEnd/>
              <a:tailEnd/>
            </a:ln>
          </p:spPr>
          <p:txBody>
            <a:bodyPr anchor="ctr"/>
            <a:lstStyle/>
            <a:p>
              <a:endParaRPr lang="tr-TR" sz="1600">
                <a:latin typeface="Calibri" pitchFamily="34" charset="0"/>
              </a:endParaRPr>
            </a:p>
          </p:txBody>
        </p:sp>
        <p:cxnSp>
          <p:nvCxnSpPr>
            <p:cNvPr id="31776" name="AutoShape 48"/>
            <p:cNvCxnSpPr>
              <a:cxnSpLocks noChangeShapeType="1"/>
            </p:cNvCxnSpPr>
            <p:nvPr/>
          </p:nvCxnSpPr>
          <p:spPr bwMode="auto">
            <a:xfrm flipH="1">
              <a:off x="6598641" y="4512438"/>
              <a:ext cx="295173" cy="0"/>
            </a:xfrm>
            <a:prstGeom prst="straightConnector1">
              <a:avLst/>
            </a:prstGeom>
            <a:noFill/>
            <a:ln w="9525">
              <a:solidFill>
                <a:srgbClr val="C0C0C0"/>
              </a:solidFill>
              <a:prstDash val="dash"/>
              <a:round/>
              <a:headEnd/>
              <a:tailEnd/>
            </a:ln>
          </p:spPr>
        </p:cxnSp>
        <p:cxnSp>
          <p:nvCxnSpPr>
            <p:cNvPr id="31777" name="AutoShape 49"/>
            <p:cNvCxnSpPr>
              <a:cxnSpLocks noChangeShapeType="1"/>
            </p:cNvCxnSpPr>
            <p:nvPr/>
          </p:nvCxnSpPr>
          <p:spPr bwMode="auto">
            <a:xfrm rot="10800000">
              <a:off x="6572265" y="4500570"/>
              <a:ext cx="26377" cy="11868"/>
            </a:xfrm>
            <a:prstGeom prst="straightConnector1">
              <a:avLst/>
            </a:prstGeom>
            <a:noFill/>
            <a:ln w="9525">
              <a:solidFill>
                <a:srgbClr val="C0C0C0"/>
              </a:solidFill>
              <a:prstDash val="dash"/>
              <a:round/>
              <a:headEnd/>
              <a:tailEnd/>
            </a:ln>
          </p:spPr>
        </p:cxnSp>
        <p:sp>
          <p:nvSpPr>
            <p:cNvPr id="31778" name="Text Box 54"/>
            <p:cNvSpPr txBox="1">
              <a:spLocks noChangeArrowheads="1"/>
            </p:cNvSpPr>
            <p:nvPr/>
          </p:nvSpPr>
          <p:spPr bwMode="auto">
            <a:xfrm>
              <a:off x="5929322" y="4286256"/>
              <a:ext cx="697938" cy="309557"/>
            </a:xfrm>
            <a:prstGeom prst="rect">
              <a:avLst/>
            </a:prstGeom>
            <a:noFill/>
            <a:ln w="9525">
              <a:noFill/>
              <a:miter lim="800000"/>
              <a:headEnd/>
              <a:tailEnd/>
            </a:ln>
          </p:spPr>
          <p:txBody>
            <a:bodyPr anchor="ctr"/>
            <a:lstStyle/>
            <a:p>
              <a:pPr>
                <a:spcAft>
                  <a:spcPts val="1000"/>
                </a:spcAft>
              </a:pPr>
              <a:r>
                <a:rPr lang="tr-TR" sz="1600">
                  <a:latin typeface="Calibri" pitchFamily="34" charset="0"/>
                </a:rPr>
                <a:t>(</a:t>
              </a:r>
              <a:r>
                <a:rPr lang="tr-TR" sz="1600" i="1">
                  <a:latin typeface="Calibri" pitchFamily="34" charset="0"/>
                </a:rPr>
                <a:t>–x</a:t>
              </a:r>
              <a:r>
                <a:rPr lang="tr-TR" sz="1600">
                  <a:latin typeface="Calibri" pitchFamily="34" charset="0"/>
                </a:rPr>
                <a:t>,</a:t>
              </a:r>
              <a:r>
                <a:rPr lang="tr-TR" sz="1600" i="1">
                  <a:latin typeface="Calibri" pitchFamily="34" charset="0"/>
                </a:rPr>
                <a:t>y</a:t>
              </a:r>
              <a:r>
                <a:rPr lang="tr-TR" sz="1600">
                  <a:latin typeface="Calibri" pitchFamily="34" charset="0"/>
                </a:rPr>
                <a:t>)</a:t>
              </a:r>
            </a:p>
          </p:txBody>
        </p:sp>
      </p:grpSp>
      <p:grpSp>
        <p:nvGrpSpPr>
          <p:cNvPr id="10" name="54 Grup"/>
          <p:cNvGrpSpPr>
            <a:grpSpLocks/>
          </p:cNvGrpSpPr>
          <p:nvPr/>
        </p:nvGrpSpPr>
        <p:grpSpPr bwMode="auto">
          <a:xfrm>
            <a:off x="6935788" y="4591050"/>
            <a:ext cx="850900" cy="1481138"/>
            <a:chOff x="6935788" y="4591050"/>
            <a:chExt cx="850922" cy="1481156"/>
          </a:xfrm>
        </p:grpSpPr>
        <p:sp>
          <p:nvSpPr>
            <p:cNvPr id="31771" name="Oval 44"/>
            <p:cNvSpPr>
              <a:spLocks noChangeArrowheads="1"/>
            </p:cNvSpPr>
            <p:nvPr/>
          </p:nvSpPr>
          <p:spPr bwMode="auto">
            <a:xfrm>
              <a:off x="6982122" y="5895631"/>
              <a:ext cx="36178" cy="36200"/>
            </a:xfrm>
            <a:prstGeom prst="ellipse">
              <a:avLst/>
            </a:prstGeom>
            <a:solidFill>
              <a:srgbClr val="17D7F1"/>
            </a:solidFill>
            <a:ln w="9525">
              <a:solidFill>
                <a:srgbClr val="17D7F1"/>
              </a:solidFill>
              <a:round/>
              <a:headEnd/>
              <a:tailEnd/>
            </a:ln>
          </p:spPr>
          <p:txBody>
            <a:bodyPr anchor="ctr"/>
            <a:lstStyle/>
            <a:p>
              <a:endParaRPr lang="tr-TR" sz="1600">
                <a:latin typeface="Calibri" pitchFamily="34" charset="0"/>
              </a:endParaRPr>
            </a:p>
          </p:txBody>
        </p:sp>
        <p:cxnSp>
          <p:nvCxnSpPr>
            <p:cNvPr id="31772" name="AutoShape 45"/>
            <p:cNvCxnSpPr>
              <a:cxnSpLocks noChangeShapeType="1"/>
            </p:cNvCxnSpPr>
            <p:nvPr/>
          </p:nvCxnSpPr>
          <p:spPr bwMode="auto">
            <a:xfrm>
              <a:off x="6983391" y="4591050"/>
              <a:ext cx="8251" cy="683358"/>
            </a:xfrm>
            <a:prstGeom prst="straightConnector1">
              <a:avLst/>
            </a:prstGeom>
            <a:noFill/>
            <a:ln w="9525">
              <a:solidFill>
                <a:srgbClr val="C0C0C0"/>
              </a:solidFill>
              <a:prstDash val="dash"/>
              <a:round/>
              <a:headEnd/>
              <a:tailEnd/>
            </a:ln>
          </p:spPr>
        </p:cxnSp>
        <p:cxnSp>
          <p:nvCxnSpPr>
            <p:cNvPr id="31773" name="AutoShape 46"/>
            <p:cNvCxnSpPr>
              <a:cxnSpLocks noChangeShapeType="1"/>
            </p:cNvCxnSpPr>
            <p:nvPr/>
          </p:nvCxnSpPr>
          <p:spPr bwMode="auto">
            <a:xfrm>
              <a:off x="6992912" y="5286476"/>
              <a:ext cx="8251" cy="683358"/>
            </a:xfrm>
            <a:prstGeom prst="straightConnector1">
              <a:avLst/>
            </a:prstGeom>
            <a:noFill/>
            <a:ln w="9525">
              <a:solidFill>
                <a:srgbClr val="C0C0C0"/>
              </a:solidFill>
              <a:prstDash val="dash"/>
              <a:round/>
              <a:headEnd/>
              <a:tailEnd/>
            </a:ln>
          </p:spPr>
        </p:cxnSp>
        <p:sp>
          <p:nvSpPr>
            <p:cNvPr id="31774" name="Text Box 55"/>
            <p:cNvSpPr txBox="1">
              <a:spLocks noChangeArrowheads="1"/>
            </p:cNvSpPr>
            <p:nvPr/>
          </p:nvSpPr>
          <p:spPr bwMode="auto">
            <a:xfrm>
              <a:off x="6935788" y="5843553"/>
              <a:ext cx="850922" cy="228653"/>
            </a:xfrm>
            <a:prstGeom prst="rect">
              <a:avLst/>
            </a:prstGeom>
            <a:noFill/>
            <a:ln w="9525">
              <a:noFill/>
              <a:miter lim="800000"/>
              <a:headEnd/>
              <a:tailEnd/>
            </a:ln>
          </p:spPr>
          <p:txBody>
            <a:bodyPr anchor="ctr"/>
            <a:lstStyle/>
            <a:p>
              <a:pPr>
                <a:spcAft>
                  <a:spcPts val="1000"/>
                </a:spcAft>
              </a:pPr>
              <a:r>
                <a:rPr lang="tr-TR" sz="1600">
                  <a:latin typeface="Calibri" pitchFamily="34" charset="0"/>
                </a:rPr>
                <a:t>(</a:t>
              </a:r>
              <a:r>
                <a:rPr lang="tr-TR" sz="1600" i="1">
                  <a:latin typeface="Calibri" pitchFamily="34" charset="0"/>
                </a:rPr>
                <a:t>x</a:t>
              </a:r>
              <a:r>
                <a:rPr lang="tr-TR" sz="1600">
                  <a:latin typeface="Calibri" pitchFamily="34" charset="0"/>
                </a:rPr>
                <a:t>,</a:t>
              </a:r>
              <a:r>
                <a:rPr lang="tr-TR" sz="1600" i="1">
                  <a:latin typeface="Calibri" pitchFamily="34" charset="0"/>
                </a:rPr>
                <a:t> –y</a:t>
              </a:r>
              <a:r>
                <a:rPr lang="tr-TR" sz="1600">
                  <a:latin typeface="Calibri" pitchFamily="34" charset="0"/>
                </a:rPr>
                <a:t>)</a:t>
              </a:r>
            </a:p>
          </p:txBody>
        </p:sp>
      </p:grpSp>
      <p:grpSp>
        <p:nvGrpSpPr>
          <p:cNvPr id="11" name="53 Grup"/>
          <p:cNvGrpSpPr>
            <a:grpSpLocks/>
          </p:cNvGrpSpPr>
          <p:nvPr/>
        </p:nvGrpSpPr>
        <p:grpSpPr bwMode="auto">
          <a:xfrm>
            <a:off x="7010400" y="4541838"/>
            <a:ext cx="1062038" cy="530225"/>
            <a:chOff x="7010400" y="4541838"/>
            <a:chExt cx="1062062" cy="530235"/>
          </a:xfrm>
        </p:grpSpPr>
        <p:cxnSp>
          <p:nvCxnSpPr>
            <p:cNvPr id="31767" name="AutoShape 41"/>
            <p:cNvCxnSpPr>
              <a:cxnSpLocks noChangeShapeType="1"/>
            </p:cNvCxnSpPr>
            <p:nvPr/>
          </p:nvCxnSpPr>
          <p:spPr bwMode="auto">
            <a:xfrm flipH="1" flipV="1">
              <a:off x="7229475" y="4770154"/>
              <a:ext cx="219075" cy="225779"/>
            </a:xfrm>
            <a:prstGeom prst="straightConnector1">
              <a:avLst/>
            </a:prstGeom>
            <a:noFill/>
            <a:ln w="9525">
              <a:solidFill>
                <a:srgbClr val="C0C0C0"/>
              </a:solidFill>
              <a:prstDash val="dash"/>
              <a:round/>
              <a:headEnd/>
              <a:tailEnd/>
            </a:ln>
          </p:spPr>
        </p:cxnSp>
        <p:sp>
          <p:nvSpPr>
            <p:cNvPr id="31768" name="Oval 43"/>
            <p:cNvSpPr>
              <a:spLocks noChangeArrowheads="1"/>
            </p:cNvSpPr>
            <p:nvPr/>
          </p:nvSpPr>
          <p:spPr bwMode="auto">
            <a:xfrm>
              <a:off x="7458075" y="5009886"/>
              <a:ext cx="36195" cy="36150"/>
            </a:xfrm>
            <a:prstGeom prst="ellipse">
              <a:avLst/>
            </a:prstGeom>
            <a:solidFill>
              <a:srgbClr val="17D7F1"/>
            </a:solidFill>
            <a:ln w="9525">
              <a:solidFill>
                <a:srgbClr val="17D7F1"/>
              </a:solidFill>
              <a:round/>
              <a:headEnd/>
              <a:tailEnd/>
            </a:ln>
          </p:spPr>
          <p:txBody>
            <a:bodyPr anchor="ctr"/>
            <a:lstStyle/>
            <a:p>
              <a:endParaRPr lang="tr-TR" sz="1600">
                <a:latin typeface="Calibri" pitchFamily="34" charset="0"/>
              </a:endParaRPr>
            </a:p>
          </p:txBody>
        </p:sp>
        <p:sp>
          <p:nvSpPr>
            <p:cNvPr id="31769" name="Text Box 53"/>
            <p:cNvSpPr txBox="1">
              <a:spLocks noChangeArrowheads="1"/>
            </p:cNvSpPr>
            <p:nvPr/>
          </p:nvSpPr>
          <p:spPr bwMode="auto">
            <a:xfrm>
              <a:off x="7411720" y="4815182"/>
              <a:ext cx="660742" cy="256891"/>
            </a:xfrm>
            <a:prstGeom prst="rect">
              <a:avLst/>
            </a:prstGeom>
            <a:noFill/>
            <a:ln w="9525">
              <a:noFill/>
              <a:miter lim="800000"/>
              <a:headEnd/>
              <a:tailEnd/>
            </a:ln>
          </p:spPr>
          <p:txBody>
            <a:bodyPr anchor="ctr"/>
            <a:lstStyle/>
            <a:p>
              <a:pPr>
                <a:spcAft>
                  <a:spcPts val="1000"/>
                </a:spcAft>
              </a:pPr>
              <a:r>
                <a:rPr lang="tr-TR" sz="1600">
                  <a:latin typeface="Calibri" pitchFamily="34" charset="0"/>
                </a:rPr>
                <a:t>(</a:t>
              </a:r>
              <a:r>
                <a:rPr lang="tr-TR" sz="1600" i="1">
                  <a:latin typeface="Calibri" pitchFamily="34" charset="0"/>
                </a:rPr>
                <a:t>y</a:t>
              </a:r>
              <a:r>
                <a:rPr lang="tr-TR" sz="1600">
                  <a:latin typeface="Calibri" pitchFamily="34" charset="0"/>
                </a:rPr>
                <a:t>,</a:t>
              </a:r>
              <a:r>
                <a:rPr lang="tr-TR" sz="1600" i="1">
                  <a:latin typeface="Calibri" pitchFamily="34" charset="0"/>
                </a:rPr>
                <a:t>x</a:t>
              </a:r>
              <a:r>
                <a:rPr lang="tr-TR" sz="1600">
                  <a:latin typeface="Calibri" pitchFamily="34" charset="0"/>
                </a:rPr>
                <a:t>)</a:t>
              </a:r>
            </a:p>
          </p:txBody>
        </p:sp>
        <p:cxnSp>
          <p:nvCxnSpPr>
            <p:cNvPr id="31770" name="AutoShape 42"/>
            <p:cNvCxnSpPr>
              <a:cxnSpLocks noChangeShapeType="1"/>
            </p:cNvCxnSpPr>
            <p:nvPr/>
          </p:nvCxnSpPr>
          <p:spPr bwMode="auto">
            <a:xfrm flipH="1" flipV="1">
              <a:off x="7010400" y="4541838"/>
              <a:ext cx="219075" cy="225779"/>
            </a:xfrm>
            <a:prstGeom prst="straightConnector1">
              <a:avLst/>
            </a:prstGeom>
            <a:noFill/>
            <a:ln w="9525">
              <a:solidFill>
                <a:srgbClr val="C0C0C0"/>
              </a:solidFill>
              <a:prstDash val="dash"/>
              <a:round/>
              <a:headEnd/>
              <a:tailEnd/>
            </a:ln>
          </p:spPr>
        </p:cxnSp>
      </p:grpSp>
      <p:grpSp>
        <p:nvGrpSpPr>
          <p:cNvPr id="12" name="51 Grup"/>
          <p:cNvGrpSpPr>
            <a:grpSpLocks/>
          </p:cNvGrpSpPr>
          <p:nvPr/>
        </p:nvGrpSpPr>
        <p:grpSpPr bwMode="auto">
          <a:xfrm>
            <a:off x="6946900" y="4319588"/>
            <a:ext cx="603250" cy="252412"/>
            <a:chOff x="6946456" y="4319588"/>
            <a:chExt cx="603269" cy="252420"/>
          </a:xfrm>
        </p:grpSpPr>
        <p:sp>
          <p:nvSpPr>
            <p:cNvPr id="31765" name="Text Box 40"/>
            <p:cNvSpPr txBox="1">
              <a:spLocks noChangeArrowheads="1"/>
            </p:cNvSpPr>
            <p:nvPr/>
          </p:nvSpPr>
          <p:spPr bwMode="auto">
            <a:xfrm>
              <a:off x="6946456" y="4319588"/>
              <a:ext cx="603269" cy="252420"/>
            </a:xfrm>
            <a:prstGeom prst="rect">
              <a:avLst/>
            </a:prstGeom>
            <a:noFill/>
            <a:ln w="9525">
              <a:noFill/>
              <a:miter lim="800000"/>
              <a:headEnd/>
              <a:tailEnd/>
            </a:ln>
          </p:spPr>
          <p:txBody>
            <a:bodyPr anchor="ctr"/>
            <a:lstStyle/>
            <a:p>
              <a:pPr>
                <a:spcAft>
                  <a:spcPts val="1000"/>
                </a:spcAft>
              </a:pPr>
              <a:r>
                <a:rPr lang="tr-TR" sz="1600">
                  <a:latin typeface="Calibri" pitchFamily="34" charset="0"/>
                </a:rPr>
                <a:t>(</a:t>
              </a:r>
              <a:r>
                <a:rPr lang="tr-TR" sz="1600" i="1">
                  <a:latin typeface="Calibri" pitchFamily="34" charset="0"/>
                </a:rPr>
                <a:t>x</a:t>
              </a:r>
              <a:r>
                <a:rPr lang="tr-TR" sz="1600">
                  <a:latin typeface="Calibri" pitchFamily="34" charset="0"/>
                </a:rPr>
                <a:t>,</a:t>
              </a:r>
              <a:r>
                <a:rPr lang="tr-TR" sz="1600" i="1">
                  <a:latin typeface="Calibri" pitchFamily="34" charset="0"/>
                </a:rPr>
                <a:t>y</a:t>
              </a:r>
              <a:r>
                <a:rPr lang="tr-TR" sz="1600">
                  <a:latin typeface="Calibri" pitchFamily="34" charset="0"/>
                </a:rPr>
                <a:t>)</a:t>
              </a:r>
            </a:p>
          </p:txBody>
        </p:sp>
        <p:sp>
          <p:nvSpPr>
            <p:cNvPr id="31766" name="Oval 56"/>
            <p:cNvSpPr>
              <a:spLocks noChangeArrowheads="1"/>
            </p:cNvSpPr>
            <p:nvPr/>
          </p:nvSpPr>
          <p:spPr bwMode="auto">
            <a:xfrm>
              <a:off x="6972567" y="4505008"/>
              <a:ext cx="36170" cy="36195"/>
            </a:xfrm>
            <a:prstGeom prst="ellipse">
              <a:avLst/>
            </a:prstGeom>
            <a:solidFill>
              <a:srgbClr val="000000"/>
            </a:solidFill>
            <a:ln w="9525">
              <a:solidFill>
                <a:srgbClr val="0A0A0A"/>
              </a:solidFill>
              <a:round/>
              <a:headEnd/>
              <a:tailEnd/>
            </a:ln>
          </p:spPr>
          <p:txBody>
            <a:bodyPr anchor="ctr"/>
            <a:lstStyle/>
            <a:p>
              <a:endParaRPr lang="tr-TR" sz="1600">
                <a:latin typeface="Calibri" pitchFamily="34" charset="0"/>
              </a:endParaRPr>
            </a:p>
          </p:txBody>
        </p:sp>
      </p:grpSp>
      <p:sp>
        <p:nvSpPr>
          <p:cNvPr id="65" name="Text Box 13"/>
          <p:cNvSpPr txBox="1">
            <a:spLocks noChangeArrowheads="1"/>
          </p:cNvSpPr>
          <p:nvPr/>
        </p:nvSpPr>
        <p:spPr bwMode="auto">
          <a:xfrm>
            <a:off x="69850" y="5789613"/>
            <a:ext cx="5786438" cy="369887"/>
          </a:xfrm>
          <a:prstGeom prst="rect">
            <a:avLst/>
          </a:prstGeom>
          <a:noFill/>
          <a:ln w="9525">
            <a:noFill/>
            <a:miter lim="800000"/>
            <a:headEnd/>
            <a:tailEnd/>
          </a:ln>
        </p:spPr>
        <p:txBody>
          <a:bodyPr>
            <a:spAutoFit/>
          </a:bodyPr>
          <a:lstStyle/>
          <a:p>
            <a:pPr>
              <a:buFont typeface="Arial" charset="0"/>
              <a:buChar char="•"/>
            </a:pPr>
            <a:r>
              <a:rPr lang="tr-TR" sz="1800" b="1">
                <a:solidFill>
                  <a:srgbClr val="0000FF"/>
                </a:solidFill>
                <a:latin typeface="Calibri" pitchFamily="34" charset="0"/>
              </a:rPr>
              <a:t>  </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a:solidFill>
                  <a:srgbClr val="0000FF"/>
                </a:solidFill>
                <a:latin typeface="Calibri" pitchFamily="34" charset="0"/>
              </a:rPr>
              <a:t>,</a:t>
            </a:r>
            <a:r>
              <a:rPr lang="tr-TR" sz="1800" i="1">
                <a:solidFill>
                  <a:srgbClr val="0000FF"/>
                </a:solidFill>
                <a:latin typeface="Calibri" pitchFamily="34" charset="0"/>
              </a:rPr>
              <a:t>y</a:t>
            </a:r>
            <a:r>
              <a:rPr lang="tr-TR" sz="1800">
                <a:solidFill>
                  <a:srgbClr val="0000FF"/>
                </a:solidFill>
                <a:latin typeface="Calibri" pitchFamily="34" charset="0"/>
              </a:rPr>
              <a:t>) </a:t>
            </a:r>
            <a:r>
              <a:rPr lang="tr-TR" sz="1800" b="1">
                <a:solidFill>
                  <a:srgbClr val="0000FF"/>
                </a:solidFill>
                <a:latin typeface="Calibri" pitchFamily="34" charset="0"/>
              </a:rPr>
              <a:t>ve </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a:solidFill>
                  <a:srgbClr val="0000FF"/>
                </a:solidFill>
                <a:latin typeface="Calibri" pitchFamily="34" charset="0"/>
              </a:rPr>
              <a:t>,</a:t>
            </a:r>
            <a:r>
              <a:rPr lang="tr-TR" sz="1800" i="1">
                <a:solidFill>
                  <a:srgbClr val="0000FF"/>
                </a:solidFill>
                <a:latin typeface="Calibri" pitchFamily="34" charset="0"/>
              </a:rPr>
              <a:t>y</a:t>
            </a:r>
            <a:r>
              <a:rPr lang="tr-TR" sz="1800">
                <a:solidFill>
                  <a:srgbClr val="0000FF"/>
                </a:solidFill>
                <a:latin typeface="Calibri" pitchFamily="34" charset="0"/>
              </a:rPr>
              <a:t>)</a:t>
            </a:r>
            <a:r>
              <a:rPr lang="tr-TR" sz="1800" b="1">
                <a:solidFill>
                  <a:srgbClr val="0000FF"/>
                </a:solidFill>
                <a:latin typeface="Calibri" pitchFamily="34" charset="0"/>
              </a:rPr>
              <a:t> noktaları  </a:t>
            </a:r>
            <a:r>
              <a:rPr lang="tr-TR" sz="1800" i="1">
                <a:solidFill>
                  <a:srgbClr val="0000FF"/>
                </a:solidFill>
                <a:latin typeface="Calibri" pitchFamily="34" charset="0"/>
              </a:rPr>
              <a:t>y</a:t>
            </a:r>
            <a:r>
              <a:rPr lang="tr-TR" sz="1800" b="1" i="1">
                <a:solidFill>
                  <a:srgbClr val="0000FF"/>
                </a:solidFill>
                <a:latin typeface="Calibri" pitchFamily="34" charset="0"/>
              </a:rPr>
              <a:t>–</a:t>
            </a:r>
            <a:r>
              <a:rPr lang="tr-TR" sz="1800" b="1">
                <a:solidFill>
                  <a:srgbClr val="0000FF"/>
                </a:solidFill>
                <a:latin typeface="Calibri" pitchFamily="34" charset="0"/>
              </a:rPr>
              <a:t>eksenine göre simetriktir.  </a:t>
            </a:r>
          </a:p>
        </p:txBody>
      </p:sp>
      <p:sp>
        <p:nvSpPr>
          <p:cNvPr id="66" name="Text Box 13"/>
          <p:cNvSpPr txBox="1">
            <a:spLocks noChangeArrowheads="1"/>
          </p:cNvSpPr>
          <p:nvPr/>
        </p:nvSpPr>
        <p:spPr bwMode="auto">
          <a:xfrm>
            <a:off x="80963" y="6235700"/>
            <a:ext cx="5786437" cy="369888"/>
          </a:xfrm>
          <a:prstGeom prst="rect">
            <a:avLst/>
          </a:prstGeom>
          <a:noFill/>
          <a:ln w="9525">
            <a:noFill/>
            <a:miter lim="800000"/>
            <a:headEnd/>
            <a:tailEnd/>
          </a:ln>
        </p:spPr>
        <p:txBody>
          <a:bodyPr>
            <a:spAutoFit/>
          </a:bodyPr>
          <a:lstStyle/>
          <a:p>
            <a:pPr>
              <a:buFont typeface="Arial" charset="0"/>
              <a:buChar char="•"/>
            </a:pPr>
            <a:r>
              <a:rPr lang="tr-TR" sz="1800" b="1">
                <a:solidFill>
                  <a:srgbClr val="0000FF"/>
                </a:solidFill>
                <a:latin typeface="Calibri" pitchFamily="34" charset="0"/>
              </a:rPr>
              <a:t>  </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a:solidFill>
                  <a:srgbClr val="0000FF"/>
                </a:solidFill>
                <a:latin typeface="Calibri" pitchFamily="34" charset="0"/>
              </a:rPr>
              <a:t>,</a:t>
            </a:r>
            <a:r>
              <a:rPr lang="tr-TR" sz="1800" i="1">
                <a:solidFill>
                  <a:srgbClr val="0000FF"/>
                </a:solidFill>
                <a:latin typeface="Calibri" pitchFamily="34" charset="0"/>
              </a:rPr>
              <a:t>y</a:t>
            </a:r>
            <a:r>
              <a:rPr lang="tr-TR" sz="1800">
                <a:solidFill>
                  <a:srgbClr val="0000FF"/>
                </a:solidFill>
                <a:latin typeface="Calibri" pitchFamily="34" charset="0"/>
              </a:rPr>
              <a:t>) </a:t>
            </a:r>
            <a:r>
              <a:rPr lang="tr-TR" sz="1800" b="1">
                <a:solidFill>
                  <a:srgbClr val="0000FF"/>
                </a:solidFill>
                <a:latin typeface="Calibri" pitchFamily="34" charset="0"/>
              </a:rPr>
              <a:t>ve </a:t>
            </a:r>
            <a:r>
              <a:rPr lang="tr-TR" sz="1800">
                <a:solidFill>
                  <a:srgbClr val="0000FF"/>
                </a:solidFill>
                <a:latin typeface="Calibri" pitchFamily="34" charset="0"/>
              </a:rPr>
              <a:t>(</a:t>
            </a:r>
            <a:r>
              <a:rPr lang="tr-TR" sz="1800" i="1">
                <a:solidFill>
                  <a:srgbClr val="0000FF"/>
                </a:solidFill>
                <a:latin typeface="Calibri" pitchFamily="34" charset="0"/>
              </a:rPr>
              <a:t>y</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a:solidFill>
                  <a:srgbClr val="0000FF"/>
                </a:solidFill>
                <a:latin typeface="Calibri" pitchFamily="34" charset="0"/>
              </a:rPr>
              <a:t>) </a:t>
            </a:r>
            <a:r>
              <a:rPr lang="tr-TR" sz="1800" b="1">
                <a:solidFill>
                  <a:srgbClr val="0000FF"/>
                </a:solidFill>
                <a:latin typeface="Calibri" pitchFamily="34" charset="0"/>
              </a:rPr>
              <a:t>noktaları  </a:t>
            </a:r>
            <a:r>
              <a:rPr lang="tr-TR" sz="1800" i="1">
                <a:solidFill>
                  <a:srgbClr val="0000FF"/>
                </a:solidFill>
                <a:latin typeface="Calibri" pitchFamily="34" charset="0"/>
              </a:rPr>
              <a:t>y</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b="1" i="1">
                <a:solidFill>
                  <a:srgbClr val="0000FF"/>
                </a:solidFill>
                <a:latin typeface="Calibri" pitchFamily="34" charset="0"/>
              </a:rPr>
              <a:t>  </a:t>
            </a:r>
            <a:r>
              <a:rPr lang="tr-TR" sz="1800" b="1">
                <a:solidFill>
                  <a:srgbClr val="0000FF"/>
                </a:solidFill>
                <a:latin typeface="Calibri" pitchFamily="34" charset="0"/>
              </a:rPr>
              <a:t>doğrusuna göre simetriktir.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33797"/>
                                        </p:tgtEl>
                                        <p:attrNameLst>
                                          <p:attrName>style.visibility</p:attrName>
                                        </p:attrNameLst>
                                      </p:cBhvr>
                                      <p:to>
                                        <p:strVal val="visible"/>
                                      </p:to>
                                    </p:set>
                                    <p:animEffect transition="in" filter="wipe(left)">
                                      <p:cBhvr>
                                        <p:cTn id="7" dur="500"/>
                                        <p:tgtEl>
                                          <p:spTgt spid="337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1787"/>
                                        </p:tgtEl>
                                        <p:attrNameLst>
                                          <p:attrName>style.visibility</p:attrName>
                                        </p:attrNameLst>
                                      </p:cBhvr>
                                      <p:to>
                                        <p:strVal val="visible"/>
                                      </p:to>
                                    </p:set>
                                    <p:animEffect transition="in" filter="wipe(down)">
                                      <p:cBhvr>
                                        <p:cTn id="27" dur="500"/>
                                        <p:tgtEl>
                                          <p:spTgt spid="3178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up)">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419"/>
                                        </p:tgtEl>
                                        <p:attrNameLst>
                                          <p:attrName>style.visibility</p:attrName>
                                        </p:attrNameLst>
                                      </p:cBhvr>
                                      <p:to>
                                        <p:strVal val="visible"/>
                                      </p:to>
                                    </p:set>
                                    <p:animEffect transition="in" filter="wipe(left)">
                                      <p:cBhvr>
                                        <p:cTn id="37" dur="2000"/>
                                        <p:tgtEl>
                                          <p:spTgt spid="164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lt">
                                    <p:tmPct val="10000"/>
                                  </p:iterate>
                                  <p:childTnLst>
                                    <p:set>
                                      <p:cBhvr>
                                        <p:cTn id="41" dur="1" fill="hold">
                                          <p:stCondLst>
                                            <p:cond delay="0"/>
                                          </p:stCondLst>
                                        </p:cTn>
                                        <p:tgtEl>
                                          <p:spTgt spid="33799"/>
                                        </p:tgtEl>
                                        <p:attrNameLst>
                                          <p:attrName>style.visibility</p:attrName>
                                        </p:attrNameLst>
                                      </p:cBhvr>
                                      <p:to>
                                        <p:strVal val="visible"/>
                                      </p:to>
                                    </p:set>
                                    <p:animEffect transition="in" filter="wipe(left)">
                                      <p:cBhvr>
                                        <p:cTn id="42" dur="500"/>
                                        <p:tgtEl>
                                          <p:spTgt spid="3379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lt">
                                    <p:tmPct val="10000"/>
                                  </p:iterate>
                                  <p:childTnLst>
                                    <p:set>
                                      <p:cBhvr>
                                        <p:cTn id="46" dur="1" fill="hold">
                                          <p:stCondLst>
                                            <p:cond delay="0"/>
                                          </p:stCondLst>
                                        </p:cTn>
                                        <p:tgtEl>
                                          <p:spTgt spid="33801"/>
                                        </p:tgtEl>
                                        <p:attrNameLst>
                                          <p:attrName>style.visibility</p:attrName>
                                        </p:attrNameLst>
                                      </p:cBhvr>
                                      <p:to>
                                        <p:strVal val="visible"/>
                                      </p:to>
                                    </p:set>
                                    <p:animEffect transition="in" filter="wipe(left)">
                                      <p:cBhvr>
                                        <p:cTn id="47" dur="500"/>
                                        <p:tgtEl>
                                          <p:spTgt spid="3380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lt">
                                    <p:tmPct val="10000"/>
                                  </p:iterate>
                                  <p:childTnLst>
                                    <p:set>
                                      <p:cBhvr>
                                        <p:cTn id="51" dur="1" fill="hold">
                                          <p:stCondLst>
                                            <p:cond delay="0"/>
                                          </p:stCondLst>
                                        </p:cTn>
                                        <p:tgtEl>
                                          <p:spTgt spid="33802"/>
                                        </p:tgtEl>
                                        <p:attrNameLst>
                                          <p:attrName>style.visibility</p:attrName>
                                        </p:attrNameLst>
                                      </p:cBhvr>
                                      <p:to>
                                        <p:strVal val="visible"/>
                                      </p:to>
                                    </p:set>
                                    <p:animEffect transition="in" filter="wipe(left)">
                                      <p:cBhvr>
                                        <p:cTn id="52" dur="500"/>
                                        <p:tgtEl>
                                          <p:spTgt spid="33802"/>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32"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ox(out)">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ox(in)">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3" fill="hold" grpId="0" nodeType="clickEffect">
                                  <p:stCondLst>
                                    <p:cond delay="0"/>
                                  </p:stCondLst>
                                  <p:iterate type="wd">
                                    <p:tmPct val="100000"/>
                                  </p:iterate>
                                  <p:childTnLst>
                                    <p:set>
                                      <p:cBhvr>
                                        <p:cTn id="66" dur="1" fill="hold">
                                          <p:stCondLst>
                                            <p:cond delay="0"/>
                                          </p:stCondLst>
                                        </p:cTn>
                                        <p:tgtEl>
                                          <p:spTgt spid="33805"/>
                                        </p:tgtEl>
                                        <p:attrNameLst>
                                          <p:attrName>style.visibility</p:attrName>
                                        </p:attrNameLst>
                                      </p:cBhvr>
                                      <p:to>
                                        <p:strVal val="visible"/>
                                      </p:to>
                                    </p:set>
                                    <p:animEffect transition="in" filter="strips(upRight)">
                                      <p:cBhvr>
                                        <p:cTn id="67" dur="300"/>
                                        <p:tgtEl>
                                          <p:spTgt spid="3380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up)">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3" fill="hold" grpId="0" nodeType="clickEffect">
                                  <p:stCondLst>
                                    <p:cond delay="0"/>
                                  </p:stCondLst>
                                  <p:iterate type="wd">
                                    <p:tmPct val="100000"/>
                                  </p:iterate>
                                  <p:childTnLst>
                                    <p:set>
                                      <p:cBhvr>
                                        <p:cTn id="76" dur="1" fill="hold">
                                          <p:stCondLst>
                                            <p:cond delay="0"/>
                                          </p:stCondLst>
                                        </p:cTn>
                                        <p:tgtEl>
                                          <p:spTgt spid="65"/>
                                        </p:tgtEl>
                                        <p:attrNameLst>
                                          <p:attrName>style.visibility</p:attrName>
                                        </p:attrNameLst>
                                      </p:cBhvr>
                                      <p:to>
                                        <p:strVal val="visible"/>
                                      </p:to>
                                    </p:set>
                                    <p:animEffect transition="in" filter="strips(upRight)">
                                      <p:cBhvr>
                                        <p:cTn id="77" dur="300"/>
                                        <p:tgtEl>
                                          <p:spTgt spid="6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nodeType="clickEffect">
                                  <p:stCondLst>
                                    <p:cond delay="0"/>
                                  </p:stCondLst>
                                  <p:childTnLst>
                                    <p:set>
                                      <p:cBhvr>
                                        <p:cTn id="81" dur="1" fill="hold">
                                          <p:stCondLst>
                                            <p:cond delay="0"/>
                                          </p:stCondLst>
                                        </p:cTn>
                                        <p:tgtEl>
                                          <p:spTgt spid="9"/>
                                        </p:tgtEl>
                                        <p:attrNameLst>
                                          <p:attrName>style.visibility</p:attrName>
                                        </p:attrNameLst>
                                      </p:cBhvr>
                                      <p:to>
                                        <p:strVal val="visible"/>
                                      </p:to>
                                    </p:set>
                                    <p:animEffect transition="in" filter="wipe(right)">
                                      <p:cBhvr>
                                        <p:cTn id="82" dur="500"/>
                                        <p:tgtEl>
                                          <p:spTgt spid="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wipe(down)">
                                      <p:cBhvr>
                                        <p:cTn id="87" dur="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3" fill="hold" grpId="0" nodeType="clickEffect">
                                  <p:stCondLst>
                                    <p:cond delay="0"/>
                                  </p:stCondLst>
                                  <p:iterate type="wd">
                                    <p:tmPct val="100000"/>
                                  </p:iterate>
                                  <p:childTnLst>
                                    <p:set>
                                      <p:cBhvr>
                                        <p:cTn id="91" dur="1" fill="hold">
                                          <p:stCondLst>
                                            <p:cond delay="0"/>
                                          </p:stCondLst>
                                        </p:cTn>
                                        <p:tgtEl>
                                          <p:spTgt spid="66"/>
                                        </p:tgtEl>
                                        <p:attrNameLst>
                                          <p:attrName>style.visibility</p:attrName>
                                        </p:attrNameLst>
                                      </p:cBhvr>
                                      <p:to>
                                        <p:strVal val="visible"/>
                                      </p:to>
                                    </p:set>
                                    <p:animEffect transition="in" filter="strips(upRight)">
                                      <p:cBhvr>
                                        <p:cTn id="92" dur="300"/>
                                        <p:tgtEl>
                                          <p:spTgt spid="66"/>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wipe(left)">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utoUpdateAnimBg="0"/>
      <p:bldP spid="33799" grpId="0" autoUpdateAnimBg="0"/>
      <p:bldP spid="33801" grpId="0" autoUpdateAnimBg="0"/>
      <p:bldP spid="33802" grpId="0" autoUpdateAnimBg="0"/>
      <p:bldP spid="33805" grpId="0" autoUpdateAnimBg="0"/>
      <p:bldP spid="31787" grpId="0"/>
      <p:bldP spid="16419" grpId="0"/>
      <p:bldP spid="65" grpId="0" autoUpdateAnimBg="0"/>
      <p:bldP spid="6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34" name="Text Box 18"/>
          <p:cNvSpPr txBox="1">
            <a:spLocks noChangeArrowheads="1"/>
          </p:cNvSpPr>
          <p:nvPr/>
        </p:nvSpPr>
        <p:spPr bwMode="auto">
          <a:xfrm>
            <a:off x="115888" y="112713"/>
            <a:ext cx="8964612" cy="646112"/>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Düzlemde bir şeklin tüm noktalarının bir </a:t>
            </a:r>
            <a:r>
              <a:rPr lang="tr-TR" sz="1800" i="1">
                <a:solidFill>
                  <a:srgbClr val="0000FF"/>
                </a:solidFill>
                <a:latin typeface="Calibri" pitchFamily="34" charset="0"/>
              </a:rPr>
              <a:t>d</a:t>
            </a:r>
            <a:r>
              <a:rPr lang="tr-TR" sz="1800">
                <a:solidFill>
                  <a:srgbClr val="0000FF"/>
                </a:solidFill>
                <a:latin typeface="Calibri" pitchFamily="34" charset="0"/>
              </a:rPr>
              <a:t> </a:t>
            </a:r>
            <a:r>
              <a:rPr lang="tr-TR" sz="1800" b="1">
                <a:solidFill>
                  <a:srgbClr val="0000FF"/>
                </a:solidFill>
                <a:latin typeface="Calibri" pitchFamily="34" charset="0"/>
              </a:rPr>
              <a:t>doğrusuna göre yansımalarının (simetrik eşlerinin) oluşturduğu şekle başlangıçtaki şeklin </a:t>
            </a:r>
            <a:r>
              <a:rPr lang="tr-TR" sz="1800" i="1">
                <a:solidFill>
                  <a:srgbClr val="0000FF"/>
                </a:solidFill>
                <a:latin typeface="Calibri" pitchFamily="34" charset="0"/>
              </a:rPr>
              <a:t>d</a:t>
            </a:r>
            <a:r>
              <a:rPr lang="tr-TR" sz="1800" b="1">
                <a:solidFill>
                  <a:srgbClr val="0000FF"/>
                </a:solidFill>
                <a:latin typeface="Calibri" pitchFamily="34" charset="0"/>
              </a:rPr>
              <a:t> doğrusuna göre </a:t>
            </a:r>
            <a:r>
              <a:rPr lang="tr-TR" sz="1800" b="1">
                <a:solidFill>
                  <a:srgbClr val="FF0000"/>
                </a:solidFill>
                <a:latin typeface="Calibri" pitchFamily="34" charset="0"/>
              </a:rPr>
              <a:t>yansıma</a:t>
            </a:r>
            <a:r>
              <a:rPr lang="tr-TR" sz="1800" b="1">
                <a:solidFill>
                  <a:srgbClr val="0000FF"/>
                </a:solidFill>
                <a:latin typeface="Calibri" pitchFamily="34" charset="0"/>
              </a:rPr>
              <a:t>sı denir. </a:t>
            </a:r>
          </a:p>
        </p:txBody>
      </p:sp>
      <p:sp>
        <p:nvSpPr>
          <p:cNvPr id="34847" name="Text Box 31"/>
          <p:cNvSpPr txBox="1">
            <a:spLocks noChangeArrowheads="1"/>
          </p:cNvSpPr>
          <p:nvPr/>
        </p:nvSpPr>
        <p:spPr bwMode="auto">
          <a:xfrm>
            <a:off x="115888" y="823913"/>
            <a:ext cx="8964612" cy="646112"/>
          </a:xfrm>
          <a:prstGeom prst="rect">
            <a:avLst/>
          </a:prstGeom>
          <a:noFill/>
          <a:ln w="9525">
            <a:noFill/>
            <a:miter lim="800000"/>
            <a:headEnd/>
            <a:tailEnd/>
          </a:ln>
        </p:spPr>
        <p:txBody>
          <a:bodyPr>
            <a:spAutoFit/>
          </a:bodyPr>
          <a:lstStyle/>
          <a:p>
            <a:r>
              <a:rPr lang="tr-TR" sz="1800" b="1">
                <a:latin typeface="Calibri" pitchFamily="34" charset="0"/>
              </a:rPr>
              <a:t>Örnek</a:t>
            </a:r>
            <a:r>
              <a:rPr lang="tr-TR" sz="1800" b="1">
                <a:solidFill>
                  <a:srgbClr val="0000FF"/>
                </a:solidFill>
                <a:latin typeface="Calibri" pitchFamily="34" charset="0"/>
              </a:rPr>
              <a:t>. Aşağıda bazı nokta kümelerinin (şekillerin) </a:t>
            </a:r>
            <a:r>
              <a:rPr lang="tr-TR" sz="1800" i="1">
                <a:solidFill>
                  <a:srgbClr val="0000FF"/>
                </a:solidFill>
                <a:latin typeface="Calibri" pitchFamily="34" charset="0"/>
              </a:rPr>
              <a:t>x</a:t>
            </a:r>
            <a:r>
              <a:rPr lang="tr-TR" sz="1800" b="1" i="1">
                <a:solidFill>
                  <a:srgbClr val="0000FF"/>
                </a:solidFill>
                <a:latin typeface="Calibri" pitchFamily="34" charset="0"/>
              </a:rPr>
              <a:t>–</a:t>
            </a:r>
            <a:r>
              <a:rPr lang="tr-TR" sz="1800" b="1">
                <a:solidFill>
                  <a:srgbClr val="0000FF"/>
                </a:solidFill>
                <a:latin typeface="Calibri" pitchFamily="34" charset="0"/>
              </a:rPr>
              <a:t>eksenine göre yansımaları görülmektedir. Her bir şekil ve yansıması farklı renklerle gösterilmiştir. </a:t>
            </a:r>
          </a:p>
        </p:txBody>
      </p:sp>
      <p:sp>
        <p:nvSpPr>
          <p:cNvPr id="34851" name="Text Box 35"/>
          <p:cNvSpPr txBox="1">
            <a:spLocks noChangeArrowheads="1"/>
          </p:cNvSpPr>
          <p:nvPr/>
        </p:nvSpPr>
        <p:spPr bwMode="auto">
          <a:xfrm>
            <a:off x="0" y="3205163"/>
            <a:ext cx="8569325" cy="646112"/>
          </a:xfrm>
          <a:prstGeom prst="rect">
            <a:avLst/>
          </a:prstGeom>
          <a:noFill/>
          <a:ln w="9525">
            <a:noFill/>
            <a:miter lim="800000"/>
            <a:headEnd/>
            <a:tailEnd/>
          </a:ln>
        </p:spPr>
        <p:txBody>
          <a:bodyPr>
            <a:spAutoFit/>
          </a:bodyPr>
          <a:lstStyle/>
          <a:p>
            <a:r>
              <a:rPr lang="tr-TR" sz="1800" b="1">
                <a:latin typeface="Calibri" pitchFamily="34" charset="0"/>
              </a:rPr>
              <a:t>Örnek. </a:t>
            </a:r>
            <a:r>
              <a:rPr lang="tr-TR" sz="1800" b="1">
                <a:solidFill>
                  <a:srgbClr val="0000FF"/>
                </a:solidFill>
                <a:latin typeface="Calibri" pitchFamily="34" charset="0"/>
              </a:rPr>
              <a:t>Aşağıda bazı nokta kümelerinin (şekillerin) </a:t>
            </a:r>
            <a:r>
              <a:rPr lang="tr-TR" sz="1800" i="1">
                <a:solidFill>
                  <a:srgbClr val="0000FF"/>
                </a:solidFill>
                <a:latin typeface="Calibri" pitchFamily="34" charset="0"/>
              </a:rPr>
              <a:t>y</a:t>
            </a:r>
            <a:r>
              <a:rPr lang="tr-TR" sz="1800" b="1" i="1">
                <a:solidFill>
                  <a:srgbClr val="0000FF"/>
                </a:solidFill>
                <a:latin typeface="Calibri" pitchFamily="34" charset="0"/>
              </a:rPr>
              <a:t>–</a:t>
            </a:r>
            <a:r>
              <a:rPr lang="tr-TR" sz="1800" b="1">
                <a:solidFill>
                  <a:srgbClr val="0000FF"/>
                </a:solidFill>
                <a:latin typeface="Calibri" pitchFamily="34" charset="0"/>
              </a:rPr>
              <a:t>eksenine göre yansımaları görülmektedir. Her bir şekil ve yansıması farklı renklerle gösterilmiştir. </a:t>
            </a:r>
          </a:p>
        </p:txBody>
      </p:sp>
      <p:sp>
        <p:nvSpPr>
          <p:cNvPr id="32773" name="Rectangle 31"/>
          <p:cNvSpPr>
            <a:spLocks noChangeArrowheads="1"/>
          </p:cNvSpPr>
          <p:nvPr/>
        </p:nvSpPr>
        <p:spPr bwMode="auto">
          <a:xfrm>
            <a:off x="0" y="0"/>
            <a:ext cx="184731" cy="461665"/>
          </a:xfrm>
          <a:prstGeom prst="rect">
            <a:avLst/>
          </a:prstGeom>
          <a:noFill/>
          <a:ln w="9525">
            <a:noFill/>
            <a:miter lim="800000"/>
            <a:headEnd/>
            <a:tailEnd/>
          </a:ln>
        </p:spPr>
        <p:txBody>
          <a:bodyPr wrap="none" anchor="ctr">
            <a:spAutoFit/>
          </a:bodyPr>
          <a:lstStyle/>
          <a:p>
            <a:endParaRPr lang="tr-TR">
              <a:latin typeface="Calibri" pitchFamily="34" charset="0"/>
            </a:endParaRPr>
          </a:p>
        </p:txBody>
      </p:sp>
      <p:sp>
        <p:nvSpPr>
          <p:cNvPr id="32774" name="AutoShape 30"/>
          <p:cNvSpPr>
            <a:spLocks noChangeAspect="1" noChangeArrowheads="1" noTextEdit="1"/>
          </p:cNvSpPr>
          <p:nvPr/>
        </p:nvSpPr>
        <p:spPr bwMode="auto">
          <a:xfrm>
            <a:off x="950913" y="1431925"/>
            <a:ext cx="5624512" cy="1685925"/>
          </a:xfrm>
          <a:prstGeom prst="rect">
            <a:avLst/>
          </a:prstGeom>
          <a:noFill/>
          <a:ln w="9525">
            <a:noFill/>
            <a:miter lim="800000"/>
            <a:headEnd/>
            <a:tailEnd/>
          </a:ln>
        </p:spPr>
        <p:txBody>
          <a:bodyPr/>
          <a:lstStyle/>
          <a:p>
            <a:endParaRPr lang="tr-TR">
              <a:latin typeface="Calibri" pitchFamily="34" charset="0"/>
            </a:endParaRPr>
          </a:p>
        </p:txBody>
      </p:sp>
      <p:grpSp>
        <p:nvGrpSpPr>
          <p:cNvPr id="2" name="31 Grup"/>
          <p:cNvGrpSpPr>
            <a:grpSpLocks/>
          </p:cNvGrpSpPr>
          <p:nvPr/>
        </p:nvGrpSpPr>
        <p:grpSpPr bwMode="auto">
          <a:xfrm>
            <a:off x="1336675" y="1530350"/>
            <a:ext cx="1438275" cy="1370013"/>
            <a:chOff x="1335995" y="1529598"/>
            <a:chExt cx="1438356" cy="1370965"/>
          </a:xfrm>
        </p:grpSpPr>
        <p:cxnSp>
          <p:nvCxnSpPr>
            <p:cNvPr id="32815" name="AutoShape 29"/>
            <p:cNvCxnSpPr>
              <a:cxnSpLocks noChangeShapeType="1"/>
            </p:cNvCxnSpPr>
            <p:nvPr/>
          </p:nvCxnSpPr>
          <p:spPr bwMode="auto">
            <a:xfrm>
              <a:off x="1335995" y="2347478"/>
              <a:ext cx="1200218" cy="9525"/>
            </a:xfrm>
            <a:prstGeom prst="straightConnector1">
              <a:avLst/>
            </a:prstGeom>
            <a:noFill/>
            <a:ln w="9525">
              <a:solidFill>
                <a:srgbClr val="0D0D0D"/>
              </a:solidFill>
              <a:round/>
              <a:headEnd/>
              <a:tailEnd type="triangle" w="med" len="med"/>
            </a:ln>
          </p:spPr>
        </p:cxnSp>
        <p:cxnSp>
          <p:nvCxnSpPr>
            <p:cNvPr id="32816" name="AutoShape 28"/>
            <p:cNvCxnSpPr>
              <a:cxnSpLocks noChangeShapeType="1"/>
            </p:cNvCxnSpPr>
            <p:nvPr/>
          </p:nvCxnSpPr>
          <p:spPr bwMode="auto">
            <a:xfrm flipV="1">
              <a:off x="1831323" y="1700413"/>
              <a:ext cx="9526" cy="1200150"/>
            </a:xfrm>
            <a:prstGeom prst="straightConnector1">
              <a:avLst/>
            </a:prstGeom>
            <a:noFill/>
            <a:ln w="9525">
              <a:solidFill>
                <a:srgbClr val="0D0D0D"/>
              </a:solidFill>
              <a:round/>
              <a:headEnd/>
              <a:tailEnd type="triangle" w="med" len="med"/>
            </a:ln>
          </p:spPr>
        </p:cxnSp>
        <p:sp>
          <p:nvSpPr>
            <p:cNvPr id="32817" name="Text Box 27"/>
            <p:cNvSpPr txBox="1">
              <a:spLocks noChangeArrowheads="1"/>
            </p:cNvSpPr>
            <p:nvPr/>
          </p:nvSpPr>
          <p:spPr bwMode="auto">
            <a:xfrm>
              <a:off x="2469534" y="2263023"/>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x</a:t>
              </a:r>
              <a:endParaRPr lang="tr-TR">
                <a:latin typeface="Calibri" pitchFamily="34" charset="0"/>
              </a:endParaRPr>
            </a:p>
          </p:txBody>
        </p:sp>
        <p:sp>
          <p:nvSpPr>
            <p:cNvPr id="32818" name="Text Box 26"/>
            <p:cNvSpPr txBox="1">
              <a:spLocks noChangeArrowheads="1"/>
            </p:cNvSpPr>
            <p:nvPr/>
          </p:nvSpPr>
          <p:spPr bwMode="auto">
            <a:xfrm>
              <a:off x="1793221" y="1529598"/>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y</a:t>
              </a:r>
              <a:endParaRPr lang="tr-TR">
                <a:latin typeface="Calibri" pitchFamily="34" charset="0"/>
              </a:endParaRPr>
            </a:p>
          </p:txBody>
        </p:sp>
      </p:grpSp>
      <p:cxnSp>
        <p:nvCxnSpPr>
          <p:cNvPr id="36889" name="AutoShape 25"/>
          <p:cNvCxnSpPr>
            <a:cxnSpLocks noChangeShapeType="1"/>
          </p:cNvCxnSpPr>
          <p:nvPr/>
        </p:nvCxnSpPr>
        <p:spPr bwMode="auto">
          <a:xfrm>
            <a:off x="1660525" y="2005013"/>
            <a:ext cx="371475" cy="200025"/>
          </a:xfrm>
          <a:prstGeom prst="straightConnector1">
            <a:avLst/>
          </a:prstGeom>
          <a:noFill/>
          <a:ln w="28575">
            <a:solidFill>
              <a:srgbClr val="0000FF"/>
            </a:solidFill>
            <a:round/>
            <a:headEnd/>
            <a:tailEnd/>
          </a:ln>
        </p:spPr>
      </p:cxnSp>
      <p:cxnSp>
        <p:nvCxnSpPr>
          <p:cNvPr id="36888" name="AutoShape 24"/>
          <p:cNvCxnSpPr>
            <a:cxnSpLocks noChangeShapeType="1"/>
          </p:cNvCxnSpPr>
          <p:nvPr/>
        </p:nvCxnSpPr>
        <p:spPr bwMode="auto">
          <a:xfrm flipV="1">
            <a:off x="1660525" y="2462213"/>
            <a:ext cx="371475" cy="200025"/>
          </a:xfrm>
          <a:prstGeom prst="straightConnector1">
            <a:avLst/>
          </a:prstGeom>
          <a:noFill/>
          <a:ln w="28575">
            <a:solidFill>
              <a:srgbClr val="17D7F1"/>
            </a:solidFill>
            <a:round/>
            <a:headEnd/>
            <a:tailEnd/>
          </a:ln>
        </p:spPr>
      </p:cxnSp>
      <p:grpSp>
        <p:nvGrpSpPr>
          <p:cNvPr id="3" name="32 Grup"/>
          <p:cNvGrpSpPr>
            <a:grpSpLocks/>
          </p:cNvGrpSpPr>
          <p:nvPr/>
        </p:nvGrpSpPr>
        <p:grpSpPr bwMode="auto">
          <a:xfrm>
            <a:off x="3155950" y="1520825"/>
            <a:ext cx="1447800" cy="1389063"/>
            <a:chOff x="3155373" y="1520073"/>
            <a:chExt cx="1447881" cy="1390015"/>
          </a:xfrm>
        </p:grpSpPr>
        <p:cxnSp>
          <p:nvCxnSpPr>
            <p:cNvPr id="32811" name="AutoShape 23"/>
            <p:cNvCxnSpPr>
              <a:cxnSpLocks noChangeShapeType="1"/>
            </p:cNvCxnSpPr>
            <p:nvPr/>
          </p:nvCxnSpPr>
          <p:spPr bwMode="auto">
            <a:xfrm>
              <a:off x="3155373" y="2357003"/>
              <a:ext cx="1200218" cy="9525"/>
            </a:xfrm>
            <a:prstGeom prst="straightConnector1">
              <a:avLst/>
            </a:prstGeom>
            <a:noFill/>
            <a:ln w="9525">
              <a:solidFill>
                <a:srgbClr val="0D0D0D"/>
              </a:solidFill>
              <a:round/>
              <a:headEnd/>
              <a:tailEnd type="triangle" w="med" len="med"/>
            </a:ln>
          </p:spPr>
        </p:cxnSp>
        <p:cxnSp>
          <p:nvCxnSpPr>
            <p:cNvPr id="32812" name="AutoShape 22"/>
            <p:cNvCxnSpPr>
              <a:cxnSpLocks noChangeShapeType="1"/>
            </p:cNvCxnSpPr>
            <p:nvPr/>
          </p:nvCxnSpPr>
          <p:spPr bwMode="auto">
            <a:xfrm flipV="1">
              <a:off x="3650701" y="1709938"/>
              <a:ext cx="9526" cy="1200150"/>
            </a:xfrm>
            <a:prstGeom prst="straightConnector1">
              <a:avLst/>
            </a:prstGeom>
            <a:noFill/>
            <a:ln w="9525">
              <a:solidFill>
                <a:srgbClr val="0D0D0D"/>
              </a:solidFill>
              <a:round/>
              <a:headEnd/>
              <a:tailEnd type="triangle" w="med" len="med"/>
            </a:ln>
          </p:spPr>
        </p:cxnSp>
        <p:sp>
          <p:nvSpPr>
            <p:cNvPr id="32813" name="Text Box 21"/>
            <p:cNvSpPr txBox="1">
              <a:spLocks noChangeArrowheads="1"/>
            </p:cNvSpPr>
            <p:nvPr/>
          </p:nvSpPr>
          <p:spPr bwMode="auto">
            <a:xfrm>
              <a:off x="3631650" y="1520073"/>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y</a:t>
              </a:r>
              <a:endParaRPr lang="tr-TR">
                <a:latin typeface="Calibri" pitchFamily="34" charset="0"/>
              </a:endParaRPr>
            </a:p>
          </p:txBody>
        </p:sp>
        <p:sp>
          <p:nvSpPr>
            <p:cNvPr id="32814" name="Text Box 20"/>
            <p:cNvSpPr txBox="1">
              <a:spLocks noChangeArrowheads="1"/>
            </p:cNvSpPr>
            <p:nvPr/>
          </p:nvSpPr>
          <p:spPr bwMode="auto">
            <a:xfrm>
              <a:off x="4298437" y="2263023"/>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x</a:t>
              </a:r>
              <a:endParaRPr lang="tr-TR">
                <a:latin typeface="Calibri" pitchFamily="34" charset="0"/>
              </a:endParaRPr>
            </a:p>
          </p:txBody>
        </p:sp>
      </p:grpSp>
      <p:sp>
        <p:nvSpPr>
          <p:cNvPr id="36883" name="Arc 19"/>
          <p:cNvSpPr>
            <a:spLocks/>
          </p:cNvSpPr>
          <p:nvPr/>
        </p:nvSpPr>
        <p:spPr bwMode="auto">
          <a:xfrm>
            <a:off x="3460750" y="2376488"/>
            <a:ext cx="381000" cy="346075"/>
          </a:xfrm>
          <a:custGeom>
            <a:avLst/>
            <a:gdLst>
              <a:gd name="T0" fmla="*/ 57893511 w 43200"/>
              <a:gd name="T1" fmla="*/ 2147483647 h 22366"/>
              <a:gd name="T2" fmla="*/ 2147483647 w 43200"/>
              <a:gd name="T3" fmla="*/ 2147483647 h 22366"/>
              <a:gd name="T4" fmla="*/ 2147483647 w 43200"/>
              <a:gd name="T5" fmla="*/ 2147483647 h 22366"/>
              <a:gd name="T6" fmla="*/ 0 60000 65536"/>
              <a:gd name="T7" fmla="*/ 0 60000 65536"/>
              <a:gd name="T8" fmla="*/ 0 60000 65536"/>
              <a:gd name="T9" fmla="*/ 0 w 43200"/>
              <a:gd name="T10" fmla="*/ 0 h 22366"/>
              <a:gd name="T11" fmla="*/ 43200 w 43200"/>
              <a:gd name="T12" fmla="*/ 22366 h 22366"/>
            </a:gdLst>
            <a:ahLst/>
            <a:cxnLst>
              <a:cxn ang="T6">
                <a:pos x="T0" y="T1"/>
              </a:cxn>
              <a:cxn ang="T7">
                <a:pos x="T2" y="T3"/>
              </a:cxn>
              <a:cxn ang="T8">
                <a:pos x="T4" y="T5"/>
              </a:cxn>
            </a:cxnLst>
            <a:rect l="T9" t="T10" r="T11" b="T12"/>
            <a:pathLst>
              <a:path w="43200" h="22366" fill="none" extrusionOk="0">
                <a:moveTo>
                  <a:pt x="13" y="22366"/>
                </a:moveTo>
                <a:cubicBezTo>
                  <a:pt x="4" y="22110"/>
                  <a:pt x="0" y="21855"/>
                  <a:pt x="0" y="21600"/>
                </a:cubicBezTo>
                <a:cubicBezTo>
                  <a:pt x="0" y="9670"/>
                  <a:pt x="9670" y="0"/>
                  <a:pt x="21600" y="0"/>
                </a:cubicBezTo>
                <a:cubicBezTo>
                  <a:pt x="33529" y="-1"/>
                  <a:pt x="43199" y="9670"/>
                  <a:pt x="43200" y="21599"/>
                </a:cubicBezTo>
              </a:path>
              <a:path w="43200" h="22366" stroke="0" extrusionOk="0">
                <a:moveTo>
                  <a:pt x="13" y="22366"/>
                </a:moveTo>
                <a:cubicBezTo>
                  <a:pt x="4" y="22110"/>
                  <a:pt x="0" y="21855"/>
                  <a:pt x="0" y="21600"/>
                </a:cubicBezTo>
                <a:cubicBezTo>
                  <a:pt x="0" y="9670"/>
                  <a:pt x="9670" y="0"/>
                  <a:pt x="21600" y="0"/>
                </a:cubicBezTo>
                <a:cubicBezTo>
                  <a:pt x="33529" y="-1"/>
                  <a:pt x="43199" y="9670"/>
                  <a:pt x="43200" y="21599"/>
                </a:cubicBezTo>
                <a:lnTo>
                  <a:pt x="21600" y="21600"/>
                </a:lnTo>
                <a:close/>
              </a:path>
            </a:pathLst>
          </a:custGeom>
          <a:noFill/>
          <a:ln w="28575">
            <a:solidFill>
              <a:srgbClr val="17D7F1"/>
            </a:solidFill>
            <a:round/>
            <a:headEnd/>
            <a:tailEnd/>
          </a:ln>
        </p:spPr>
        <p:txBody>
          <a:bodyPr anchor="ctr"/>
          <a:lstStyle/>
          <a:p>
            <a:endParaRPr lang="tr-TR">
              <a:latin typeface="Calibri" pitchFamily="34" charset="0"/>
            </a:endParaRPr>
          </a:p>
        </p:txBody>
      </p:sp>
      <p:sp>
        <p:nvSpPr>
          <p:cNvPr id="36882" name="Arc 18"/>
          <p:cNvSpPr>
            <a:spLocks/>
          </p:cNvSpPr>
          <p:nvPr/>
        </p:nvSpPr>
        <p:spPr bwMode="auto">
          <a:xfrm flipV="1">
            <a:off x="3451225" y="2014538"/>
            <a:ext cx="381000" cy="346075"/>
          </a:xfrm>
          <a:custGeom>
            <a:avLst/>
            <a:gdLst>
              <a:gd name="T0" fmla="*/ 57893511 w 43200"/>
              <a:gd name="T1" fmla="*/ 2147483647 h 22366"/>
              <a:gd name="T2" fmla="*/ 2147483647 w 43200"/>
              <a:gd name="T3" fmla="*/ 2147483647 h 22366"/>
              <a:gd name="T4" fmla="*/ 2147483647 w 43200"/>
              <a:gd name="T5" fmla="*/ 2147483647 h 22366"/>
              <a:gd name="T6" fmla="*/ 0 60000 65536"/>
              <a:gd name="T7" fmla="*/ 0 60000 65536"/>
              <a:gd name="T8" fmla="*/ 0 60000 65536"/>
              <a:gd name="T9" fmla="*/ 0 w 43200"/>
              <a:gd name="T10" fmla="*/ 0 h 22366"/>
              <a:gd name="T11" fmla="*/ 43200 w 43200"/>
              <a:gd name="T12" fmla="*/ 22366 h 22366"/>
            </a:gdLst>
            <a:ahLst/>
            <a:cxnLst>
              <a:cxn ang="T6">
                <a:pos x="T0" y="T1"/>
              </a:cxn>
              <a:cxn ang="T7">
                <a:pos x="T2" y="T3"/>
              </a:cxn>
              <a:cxn ang="T8">
                <a:pos x="T4" y="T5"/>
              </a:cxn>
            </a:cxnLst>
            <a:rect l="T9" t="T10" r="T11" b="T12"/>
            <a:pathLst>
              <a:path w="43200" h="22366" fill="none" extrusionOk="0">
                <a:moveTo>
                  <a:pt x="13" y="22366"/>
                </a:moveTo>
                <a:cubicBezTo>
                  <a:pt x="4" y="22110"/>
                  <a:pt x="0" y="21855"/>
                  <a:pt x="0" y="21600"/>
                </a:cubicBezTo>
                <a:cubicBezTo>
                  <a:pt x="0" y="9670"/>
                  <a:pt x="9670" y="0"/>
                  <a:pt x="21600" y="0"/>
                </a:cubicBezTo>
                <a:cubicBezTo>
                  <a:pt x="33529" y="-1"/>
                  <a:pt x="43199" y="9670"/>
                  <a:pt x="43200" y="21599"/>
                </a:cubicBezTo>
              </a:path>
              <a:path w="43200" h="22366" stroke="0" extrusionOk="0">
                <a:moveTo>
                  <a:pt x="13" y="22366"/>
                </a:moveTo>
                <a:cubicBezTo>
                  <a:pt x="4" y="22110"/>
                  <a:pt x="0" y="21855"/>
                  <a:pt x="0" y="21600"/>
                </a:cubicBezTo>
                <a:cubicBezTo>
                  <a:pt x="0" y="9670"/>
                  <a:pt x="9670" y="0"/>
                  <a:pt x="21600" y="0"/>
                </a:cubicBezTo>
                <a:cubicBezTo>
                  <a:pt x="33529" y="-1"/>
                  <a:pt x="43199" y="9670"/>
                  <a:pt x="43200" y="21599"/>
                </a:cubicBezTo>
                <a:lnTo>
                  <a:pt x="21600" y="21600"/>
                </a:lnTo>
                <a:close/>
              </a:path>
            </a:pathLst>
          </a:custGeom>
          <a:noFill/>
          <a:ln w="28575">
            <a:solidFill>
              <a:srgbClr val="0000FF"/>
            </a:solidFill>
            <a:round/>
            <a:headEnd/>
            <a:tailEnd/>
          </a:ln>
        </p:spPr>
        <p:txBody>
          <a:bodyPr anchor="ctr"/>
          <a:lstStyle/>
          <a:p>
            <a:endParaRPr lang="tr-TR">
              <a:latin typeface="Calibri" pitchFamily="34" charset="0"/>
            </a:endParaRPr>
          </a:p>
        </p:txBody>
      </p:sp>
      <p:grpSp>
        <p:nvGrpSpPr>
          <p:cNvPr id="4" name="33 Grup"/>
          <p:cNvGrpSpPr>
            <a:grpSpLocks/>
          </p:cNvGrpSpPr>
          <p:nvPr/>
        </p:nvGrpSpPr>
        <p:grpSpPr bwMode="auto">
          <a:xfrm>
            <a:off x="5127625" y="1539875"/>
            <a:ext cx="1438275" cy="1389063"/>
            <a:chOff x="5127159" y="1539123"/>
            <a:chExt cx="1438356" cy="1390015"/>
          </a:xfrm>
        </p:grpSpPr>
        <p:sp>
          <p:nvSpPr>
            <p:cNvPr id="32807" name="Text Box 17"/>
            <p:cNvSpPr txBox="1">
              <a:spLocks noChangeArrowheads="1"/>
            </p:cNvSpPr>
            <p:nvPr/>
          </p:nvSpPr>
          <p:spPr bwMode="auto">
            <a:xfrm>
              <a:off x="6260698" y="2263023"/>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x</a:t>
              </a:r>
              <a:endParaRPr lang="tr-TR">
                <a:latin typeface="Calibri" pitchFamily="34" charset="0"/>
              </a:endParaRPr>
            </a:p>
          </p:txBody>
        </p:sp>
        <p:sp>
          <p:nvSpPr>
            <p:cNvPr id="32808" name="Text Box 16"/>
            <p:cNvSpPr txBox="1">
              <a:spLocks noChangeArrowheads="1"/>
            </p:cNvSpPr>
            <p:nvPr/>
          </p:nvSpPr>
          <p:spPr bwMode="auto">
            <a:xfrm>
              <a:off x="5603436" y="1539123"/>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y</a:t>
              </a:r>
              <a:endParaRPr lang="tr-TR">
                <a:latin typeface="Calibri" pitchFamily="34" charset="0"/>
              </a:endParaRPr>
            </a:p>
          </p:txBody>
        </p:sp>
        <p:cxnSp>
          <p:nvCxnSpPr>
            <p:cNvPr id="32809" name="AutoShape 15"/>
            <p:cNvCxnSpPr>
              <a:cxnSpLocks noChangeShapeType="1"/>
            </p:cNvCxnSpPr>
            <p:nvPr/>
          </p:nvCxnSpPr>
          <p:spPr bwMode="auto">
            <a:xfrm flipV="1">
              <a:off x="5622487" y="1728988"/>
              <a:ext cx="9526" cy="1200150"/>
            </a:xfrm>
            <a:prstGeom prst="straightConnector1">
              <a:avLst/>
            </a:prstGeom>
            <a:noFill/>
            <a:ln w="9525">
              <a:solidFill>
                <a:srgbClr val="0D0D0D"/>
              </a:solidFill>
              <a:round/>
              <a:headEnd/>
              <a:tailEnd type="triangle" w="med" len="med"/>
            </a:ln>
          </p:spPr>
        </p:cxnSp>
        <p:cxnSp>
          <p:nvCxnSpPr>
            <p:cNvPr id="32810" name="AutoShape 14"/>
            <p:cNvCxnSpPr>
              <a:cxnSpLocks noChangeShapeType="1"/>
            </p:cNvCxnSpPr>
            <p:nvPr/>
          </p:nvCxnSpPr>
          <p:spPr bwMode="auto">
            <a:xfrm>
              <a:off x="5127159" y="2376053"/>
              <a:ext cx="1200218" cy="9525"/>
            </a:xfrm>
            <a:prstGeom prst="straightConnector1">
              <a:avLst/>
            </a:prstGeom>
            <a:noFill/>
            <a:ln w="9525">
              <a:solidFill>
                <a:srgbClr val="0D0D0D"/>
              </a:solidFill>
              <a:round/>
              <a:headEnd/>
              <a:tailEnd type="triangle" w="med" len="med"/>
            </a:ln>
          </p:spPr>
        </p:cxnSp>
      </p:grpSp>
      <p:sp>
        <p:nvSpPr>
          <p:cNvPr id="36877" name="Arc 13"/>
          <p:cNvSpPr>
            <a:spLocks/>
          </p:cNvSpPr>
          <p:nvPr/>
        </p:nvSpPr>
        <p:spPr bwMode="auto">
          <a:xfrm flipH="1" flipV="1">
            <a:off x="5661025" y="1919288"/>
            <a:ext cx="476250" cy="4381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FF"/>
            </a:solidFill>
            <a:round/>
            <a:headEnd/>
            <a:tailEnd/>
          </a:ln>
        </p:spPr>
        <p:txBody>
          <a:bodyPr anchor="ctr"/>
          <a:lstStyle/>
          <a:p>
            <a:endParaRPr lang="tr-TR">
              <a:latin typeface="Calibri" pitchFamily="34" charset="0"/>
            </a:endParaRPr>
          </a:p>
        </p:txBody>
      </p:sp>
      <p:sp>
        <p:nvSpPr>
          <p:cNvPr id="36876" name="Arc 12"/>
          <p:cNvSpPr>
            <a:spLocks/>
          </p:cNvSpPr>
          <p:nvPr/>
        </p:nvSpPr>
        <p:spPr bwMode="auto">
          <a:xfrm flipH="1">
            <a:off x="5651500" y="2405063"/>
            <a:ext cx="476250" cy="4381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17D7F1"/>
            </a:solidFill>
            <a:round/>
            <a:headEnd/>
            <a:tailEnd/>
          </a:ln>
        </p:spPr>
        <p:txBody>
          <a:bodyPr anchor="ctr"/>
          <a:lstStyle/>
          <a:p>
            <a:endParaRPr lang="tr-TR">
              <a:latin typeface="Calibri" pitchFamily="34" charset="0"/>
            </a:endParaRPr>
          </a:p>
        </p:txBody>
      </p:sp>
      <p:sp>
        <p:nvSpPr>
          <p:cNvPr id="32784" name="Rectangle 58"/>
          <p:cNvSpPr>
            <a:spLocks noChangeArrowheads="1"/>
          </p:cNvSpPr>
          <p:nvPr/>
        </p:nvSpPr>
        <p:spPr bwMode="auto">
          <a:xfrm>
            <a:off x="0" y="0"/>
            <a:ext cx="184731" cy="461665"/>
          </a:xfrm>
          <a:prstGeom prst="rect">
            <a:avLst/>
          </a:prstGeom>
          <a:noFill/>
          <a:ln w="9525">
            <a:noFill/>
            <a:miter lim="800000"/>
            <a:headEnd/>
            <a:tailEnd/>
          </a:ln>
        </p:spPr>
        <p:txBody>
          <a:bodyPr wrap="none" anchor="ctr">
            <a:spAutoFit/>
          </a:bodyPr>
          <a:lstStyle/>
          <a:p>
            <a:endParaRPr lang="tr-TR">
              <a:latin typeface="Calibri" pitchFamily="34" charset="0"/>
            </a:endParaRPr>
          </a:p>
        </p:txBody>
      </p:sp>
      <p:sp>
        <p:nvSpPr>
          <p:cNvPr id="32785" name="AutoShape 57"/>
          <p:cNvSpPr>
            <a:spLocks noChangeAspect="1" noChangeArrowheads="1" noTextEdit="1"/>
          </p:cNvSpPr>
          <p:nvPr/>
        </p:nvSpPr>
        <p:spPr bwMode="auto">
          <a:xfrm>
            <a:off x="928688" y="4100513"/>
            <a:ext cx="5624512" cy="1685925"/>
          </a:xfrm>
          <a:prstGeom prst="rect">
            <a:avLst/>
          </a:prstGeom>
          <a:noFill/>
          <a:ln w="9525">
            <a:noFill/>
            <a:miter lim="800000"/>
            <a:headEnd/>
            <a:tailEnd/>
          </a:ln>
        </p:spPr>
        <p:txBody>
          <a:bodyPr/>
          <a:lstStyle/>
          <a:p>
            <a:endParaRPr lang="tr-TR">
              <a:latin typeface="Calibri" pitchFamily="34" charset="0"/>
            </a:endParaRPr>
          </a:p>
        </p:txBody>
      </p:sp>
      <p:grpSp>
        <p:nvGrpSpPr>
          <p:cNvPr id="5" name="55 Grup"/>
          <p:cNvGrpSpPr>
            <a:grpSpLocks/>
          </p:cNvGrpSpPr>
          <p:nvPr/>
        </p:nvGrpSpPr>
        <p:grpSpPr bwMode="auto">
          <a:xfrm>
            <a:off x="1314450" y="4198938"/>
            <a:ext cx="1438275" cy="1370012"/>
            <a:chOff x="1314129" y="4198319"/>
            <a:chExt cx="1438356" cy="1370965"/>
          </a:xfrm>
        </p:grpSpPr>
        <p:cxnSp>
          <p:nvCxnSpPr>
            <p:cNvPr id="32803" name="AutoShape 56"/>
            <p:cNvCxnSpPr>
              <a:cxnSpLocks noChangeShapeType="1"/>
            </p:cNvCxnSpPr>
            <p:nvPr/>
          </p:nvCxnSpPr>
          <p:spPr bwMode="auto">
            <a:xfrm>
              <a:off x="1314129" y="5016199"/>
              <a:ext cx="1200218" cy="9525"/>
            </a:xfrm>
            <a:prstGeom prst="straightConnector1">
              <a:avLst/>
            </a:prstGeom>
            <a:noFill/>
            <a:ln w="9525">
              <a:solidFill>
                <a:srgbClr val="0D0D0D"/>
              </a:solidFill>
              <a:round/>
              <a:headEnd/>
              <a:tailEnd type="triangle" w="med" len="med"/>
            </a:ln>
          </p:spPr>
        </p:cxnSp>
        <p:cxnSp>
          <p:nvCxnSpPr>
            <p:cNvPr id="32804" name="AutoShape 55"/>
            <p:cNvCxnSpPr>
              <a:cxnSpLocks noChangeShapeType="1"/>
            </p:cNvCxnSpPr>
            <p:nvPr/>
          </p:nvCxnSpPr>
          <p:spPr bwMode="auto">
            <a:xfrm flipV="1">
              <a:off x="1809457" y="4369134"/>
              <a:ext cx="9526" cy="1200150"/>
            </a:xfrm>
            <a:prstGeom prst="straightConnector1">
              <a:avLst/>
            </a:prstGeom>
            <a:noFill/>
            <a:ln w="9525">
              <a:solidFill>
                <a:srgbClr val="0D0D0D"/>
              </a:solidFill>
              <a:round/>
              <a:headEnd/>
              <a:tailEnd type="triangle" w="med" len="med"/>
            </a:ln>
          </p:spPr>
        </p:cxnSp>
        <p:sp>
          <p:nvSpPr>
            <p:cNvPr id="32805" name="Text Box 54"/>
            <p:cNvSpPr txBox="1">
              <a:spLocks noChangeArrowheads="1"/>
            </p:cNvSpPr>
            <p:nvPr/>
          </p:nvSpPr>
          <p:spPr bwMode="auto">
            <a:xfrm>
              <a:off x="2447668" y="4931744"/>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x</a:t>
              </a:r>
              <a:endParaRPr lang="tr-TR">
                <a:latin typeface="Calibri" pitchFamily="34" charset="0"/>
              </a:endParaRPr>
            </a:p>
          </p:txBody>
        </p:sp>
        <p:sp>
          <p:nvSpPr>
            <p:cNvPr id="32806" name="Text Box 53"/>
            <p:cNvSpPr txBox="1">
              <a:spLocks noChangeArrowheads="1"/>
            </p:cNvSpPr>
            <p:nvPr/>
          </p:nvSpPr>
          <p:spPr bwMode="auto">
            <a:xfrm>
              <a:off x="1761829" y="4198319"/>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y</a:t>
              </a:r>
              <a:endParaRPr lang="tr-TR">
                <a:latin typeface="Calibri" pitchFamily="34" charset="0"/>
              </a:endParaRPr>
            </a:p>
          </p:txBody>
        </p:sp>
      </p:grpSp>
      <p:cxnSp>
        <p:nvCxnSpPr>
          <p:cNvPr id="36916" name="AutoShape 52"/>
          <p:cNvCxnSpPr>
            <a:cxnSpLocks noChangeShapeType="1"/>
          </p:cNvCxnSpPr>
          <p:nvPr/>
        </p:nvCxnSpPr>
        <p:spPr bwMode="auto">
          <a:xfrm flipH="1">
            <a:off x="1371600" y="4730750"/>
            <a:ext cx="371475" cy="200025"/>
          </a:xfrm>
          <a:prstGeom prst="straightConnector1">
            <a:avLst/>
          </a:prstGeom>
          <a:noFill/>
          <a:ln w="28575">
            <a:solidFill>
              <a:srgbClr val="17D7F1"/>
            </a:solidFill>
            <a:round/>
            <a:headEnd/>
            <a:tailEnd/>
          </a:ln>
        </p:spPr>
      </p:cxnSp>
      <p:grpSp>
        <p:nvGrpSpPr>
          <p:cNvPr id="6" name="56 Grup"/>
          <p:cNvGrpSpPr>
            <a:grpSpLocks/>
          </p:cNvGrpSpPr>
          <p:nvPr/>
        </p:nvGrpSpPr>
        <p:grpSpPr bwMode="auto">
          <a:xfrm>
            <a:off x="3133725" y="4189413"/>
            <a:ext cx="1447800" cy="1389062"/>
            <a:chOff x="3133507" y="4188794"/>
            <a:chExt cx="1447881" cy="1390015"/>
          </a:xfrm>
        </p:grpSpPr>
        <p:cxnSp>
          <p:nvCxnSpPr>
            <p:cNvPr id="32799" name="AutoShape 51"/>
            <p:cNvCxnSpPr>
              <a:cxnSpLocks noChangeShapeType="1"/>
            </p:cNvCxnSpPr>
            <p:nvPr/>
          </p:nvCxnSpPr>
          <p:spPr bwMode="auto">
            <a:xfrm>
              <a:off x="3133507" y="5025724"/>
              <a:ext cx="1200218" cy="9525"/>
            </a:xfrm>
            <a:prstGeom prst="straightConnector1">
              <a:avLst/>
            </a:prstGeom>
            <a:noFill/>
            <a:ln w="9525">
              <a:solidFill>
                <a:srgbClr val="0D0D0D"/>
              </a:solidFill>
              <a:round/>
              <a:headEnd/>
              <a:tailEnd type="triangle" w="med" len="med"/>
            </a:ln>
          </p:spPr>
        </p:cxnSp>
        <p:cxnSp>
          <p:nvCxnSpPr>
            <p:cNvPr id="32800" name="AutoShape 50"/>
            <p:cNvCxnSpPr>
              <a:cxnSpLocks noChangeShapeType="1"/>
            </p:cNvCxnSpPr>
            <p:nvPr/>
          </p:nvCxnSpPr>
          <p:spPr bwMode="auto">
            <a:xfrm flipV="1">
              <a:off x="3628835" y="4378659"/>
              <a:ext cx="9526" cy="1200150"/>
            </a:xfrm>
            <a:prstGeom prst="straightConnector1">
              <a:avLst/>
            </a:prstGeom>
            <a:noFill/>
            <a:ln w="9525">
              <a:solidFill>
                <a:srgbClr val="0D0D0D"/>
              </a:solidFill>
              <a:round/>
              <a:headEnd/>
              <a:tailEnd type="triangle" w="med" len="med"/>
            </a:ln>
          </p:spPr>
        </p:cxnSp>
        <p:sp>
          <p:nvSpPr>
            <p:cNvPr id="32801" name="Text Box 49"/>
            <p:cNvSpPr txBox="1">
              <a:spLocks noChangeArrowheads="1"/>
            </p:cNvSpPr>
            <p:nvPr/>
          </p:nvSpPr>
          <p:spPr bwMode="auto">
            <a:xfrm>
              <a:off x="3609784" y="4188794"/>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y</a:t>
              </a:r>
              <a:endParaRPr lang="tr-TR">
                <a:latin typeface="Calibri" pitchFamily="34" charset="0"/>
              </a:endParaRPr>
            </a:p>
          </p:txBody>
        </p:sp>
        <p:sp>
          <p:nvSpPr>
            <p:cNvPr id="32802" name="Text Box 48"/>
            <p:cNvSpPr txBox="1">
              <a:spLocks noChangeArrowheads="1"/>
            </p:cNvSpPr>
            <p:nvPr/>
          </p:nvSpPr>
          <p:spPr bwMode="auto">
            <a:xfrm>
              <a:off x="4276571" y="4931744"/>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x</a:t>
              </a:r>
              <a:endParaRPr lang="tr-TR">
                <a:latin typeface="Calibri" pitchFamily="34" charset="0"/>
              </a:endParaRPr>
            </a:p>
          </p:txBody>
        </p:sp>
      </p:grpSp>
      <p:sp>
        <p:nvSpPr>
          <p:cNvPr id="36911" name="Arc 47"/>
          <p:cNvSpPr>
            <a:spLocks/>
          </p:cNvSpPr>
          <p:nvPr/>
        </p:nvSpPr>
        <p:spPr bwMode="auto">
          <a:xfrm flipV="1">
            <a:off x="3286125" y="4675188"/>
            <a:ext cx="381000" cy="346075"/>
          </a:xfrm>
          <a:custGeom>
            <a:avLst/>
            <a:gdLst>
              <a:gd name="T0" fmla="*/ 57893511 w 43200"/>
              <a:gd name="T1" fmla="*/ 2147483647 h 22366"/>
              <a:gd name="T2" fmla="*/ 2147483647 w 43200"/>
              <a:gd name="T3" fmla="*/ 2147483647 h 22366"/>
              <a:gd name="T4" fmla="*/ 2147483647 w 43200"/>
              <a:gd name="T5" fmla="*/ 2147483647 h 22366"/>
              <a:gd name="T6" fmla="*/ 0 60000 65536"/>
              <a:gd name="T7" fmla="*/ 0 60000 65536"/>
              <a:gd name="T8" fmla="*/ 0 60000 65536"/>
              <a:gd name="T9" fmla="*/ 0 w 43200"/>
              <a:gd name="T10" fmla="*/ 0 h 22366"/>
              <a:gd name="T11" fmla="*/ 43200 w 43200"/>
              <a:gd name="T12" fmla="*/ 22366 h 22366"/>
            </a:gdLst>
            <a:ahLst/>
            <a:cxnLst>
              <a:cxn ang="T6">
                <a:pos x="T0" y="T1"/>
              </a:cxn>
              <a:cxn ang="T7">
                <a:pos x="T2" y="T3"/>
              </a:cxn>
              <a:cxn ang="T8">
                <a:pos x="T4" y="T5"/>
              </a:cxn>
            </a:cxnLst>
            <a:rect l="T9" t="T10" r="T11" b="T12"/>
            <a:pathLst>
              <a:path w="43200" h="22366" fill="none" extrusionOk="0">
                <a:moveTo>
                  <a:pt x="13" y="22366"/>
                </a:moveTo>
                <a:cubicBezTo>
                  <a:pt x="4" y="22110"/>
                  <a:pt x="0" y="21855"/>
                  <a:pt x="0" y="21600"/>
                </a:cubicBezTo>
                <a:cubicBezTo>
                  <a:pt x="0" y="9670"/>
                  <a:pt x="9670" y="0"/>
                  <a:pt x="21600" y="0"/>
                </a:cubicBezTo>
                <a:cubicBezTo>
                  <a:pt x="33529" y="-1"/>
                  <a:pt x="43199" y="9670"/>
                  <a:pt x="43200" y="21599"/>
                </a:cubicBezTo>
              </a:path>
              <a:path w="43200" h="22366" stroke="0" extrusionOk="0">
                <a:moveTo>
                  <a:pt x="13" y="22366"/>
                </a:moveTo>
                <a:cubicBezTo>
                  <a:pt x="4" y="22110"/>
                  <a:pt x="0" y="21855"/>
                  <a:pt x="0" y="21600"/>
                </a:cubicBezTo>
                <a:cubicBezTo>
                  <a:pt x="0" y="9670"/>
                  <a:pt x="9670" y="0"/>
                  <a:pt x="21600" y="0"/>
                </a:cubicBezTo>
                <a:cubicBezTo>
                  <a:pt x="33529" y="-1"/>
                  <a:pt x="43199" y="9670"/>
                  <a:pt x="43200" y="21599"/>
                </a:cubicBezTo>
                <a:lnTo>
                  <a:pt x="21600" y="21600"/>
                </a:lnTo>
                <a:close/>
              </a:path>
            </a:pathLst>
          </a:custGeom>
          <a:noFill/>
          <a:ln w="28575">
            <a:solidFill>
              <a:srgbClr val="17D7F1"/>
            </a:solidFill>
            <a:round/>
            <a:headEnd/>
            <a:tailEnd/>
          </a:ln>
        </p:spPr>
        <p:txBody>
          <a:bodyPr anchor="ctr"/>
          <a:lstStyle/>
          <a:p>
            <a:endParaRPr lang="tr-TR">
              <a:latin typeface="Calibri" pitchFamily="34" charset="0"/>
            </a:endParaRPr>
          </a:p>
        </p:txBody>
      </p:sp>
      <p:sp>
        <p:nvSpPr>
          <p:cNvPr id="36910" name="Arc 46"/>
          <p:cNvSpPr>
            <a:spLocks/>
          </p:cNvSpPr>
          <p:nvPr/>
        </p:nvSpPr>
        <p:spPr bwMode="auto">
          <a:xfrm flipV="1">
            <a:off x="3600450" y="4683125"/>
            <a:ext cx="381000" cy="346075"/>
          </a:xfrm>
          <a:custGeom>
            <a:avLst/>
            <a:gdLst>
              <a:gd name="T0" fmla="*/ 57893511 w 43200"/>
              <a:gd name="T1" fmla="*/ 2147483647 h 22366"/>
              <a:gd name="T2" fmla="*/ 2147483647 w 43200"/>
              <a:gd name="T3" fmla="*/ 2147483647 h 22366"/>
              <a:gd name="T4" fmla="*/ 2147483647 w 43200"/>
              <a:gd name="T5" fmla="*/ 2147483647 h 22366"/>
              <a:gd name="T6" fmla="*/ 0 60000 65536"/>
              <a:gd name="T7" fmla="*/ 0 60000 65536"/>
              <a:gd name="T8" fmla="*/ 0 60000 65536"/>
              <a:gd name="T9" fmla="*/ 0 w 43200"/>
              <a:gd name="T10" fmla="*/ 0 h 22366"/>
              <a:gd name="T11" fmla="*/ 43200 w 43200"/>
              <a:gd name="T12" fmla="*/ 22366 h 22366"/>
            </a:gdLst>
            <a:ahLst/>
            <a:cxnLst>
              <a:cxn ang="T6">
                <a:pos x="T0" y="T1"/>
              </a:cxn>
              <a:cxn ang="T7">
                <a:pos x="T2" y="T3"/>
              </a:cxn>
              <a:cxn ang="T8">
                <a:pos x="T4" y="T5"/>
              </a:cxn>
            </a:cxnLst>
            <a:rect l="T9" t="T10" r="T11" b="T12"/>
            <a:pathLst>
              <a:path w="43200" h="22366" fill="none" extrusionOk="0">
                <a:moveTo>
                  <a:pt x="13" y="22366"/>
                </a:moveTo>
                <a:cubicBezTo>
                  <a:pt x="4" y="22110"/>
                  <a:pt x="0" y="21855"/>
                  <a:pt x="0" y="21600"/>
                </a:cubicBezTo>
                <a:cubicBezTo>
                  <a:pt x="0" y="9670"/>
                  <a:pt x="9670" y="0"/>
                  <a:pt x="21600" y="0"/>
                </a:cubicBezTo>
                <a:cubicBezTo>
                  <a:pt x="33529" y="-1"/>
                  <a:pt x="43199" y="9670"/>
                  <a:pt x="43200" y="21599"/>
                </a:cubicBezTo>
              </a:path>
              <a:path w="43200" h="22366" stroke="0" extrusionOk="0">
                <a:moveTo>
                  <a:pt x="13" y="22366"/>
                </a:moveTo>
                <a:cubicBezTo>
                  <a:pt x="4" y="22110"/>
                  <a:pt x="0" y="21855"/>
                  <a:pt x="0" y="21600"/>
                </a:cubicBezTo>
                <a:cubicBezTo>
                  <a:pt x="0" y="9670"/>
                  <a:pt x="9670" y="0"/>
                  <a:pt x="21600" y="0"/>
                </a:cubicBezTo>
                <a:cubicBezTo>
                  <a:pt x="33529" y="-1"/>
                  <a:pt x="43199" y="9670"/>
                  <a:pt x="43200" y="21599"/>
                </a:cubicBezTo>
                <a:lnTo>
                  <a:pt x="21600" y="21600"/>
                </a:lnTo>
                <a:close/>
              </a:path>
            </a:pathLst>
          </a:custGeom>
          <a:noFill/>
          <a:ln w="28575">
            <a:solidFill>
              <a:srgbClr val="0000FF"/>
            </a:solidFill>
            <a:round/>
            <a:headEnd/>
            <a:tailEnd/>
          </a:ln>
        </p:spPr>
        <p:txBody>
          <a:bodyPr anchor="ctr"/>
          <a:lstStyle/>
          <a:p>
            <a:endParaRPr lang="tr-TR">
              <a:latin typeface="Calibri" pitchFamily="34" charset="0"/>
            </a:endParaRPr>
          </a:p>
        </p:txBody>
      </p:sp>
      <p:grpSp>
        <p:nvGrpSpPr>
          <p:cNvPr id="7" name="57 Grup"/>
          <p:cNvGrpSpPr>
            <a:grpSpLocks/>
          </p:cNvGrpSpPr>
          <p:nvPr/>
        </p:nvGrpSpPr>
        <p:grpSpPr bwMode="auto">
          <a:xfrm>
            <a:off x="5105400" y="4208463"/>
            <a:ext cx="1438275" cy="1389062"/>
            <a:chOff x="5105293" y="4207844"/>
            <a:chExt cx="1438356" cy="1390015"/>
          </a:xfrm>
        </p:grpSpPr>
        <p:sp>
          <p:nvSpPr>
            <p:cNvPr id="32795" name="Text Box 45"/>
            <p:cNvSpPr txBox="1">
              <a:spLocks noChangeArrowheads="1"/>
            </p:cNvSpPr>
            <p:nvPr/>
          </p:nvSpPr>
          <p:spPr bwMode="auto">
            <a:xfrm>
              <a:off x="6238832" y="4931744"/>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x</a:t>
              </a:r>
              <a:endParaRPr lang="tr-TR">
                <a:latin typeface="Calibri" pitchFamily="34" charset="0"/>
              </a:endParaRPr>
            </a:p>
          </p:txBody>
        </p:sp>
        <p:sp>
          <p:nvSpPr>
            <p:cNvPr id="32796" name="Text Box 44"/>
            <p:cNvSpPr txBox="1">
              <a:spLocks noChangeArrowheads="1"/>
            </p:cNvSpPr>
            <p:nvPr/>
          </p:nvSpPr>
          <p:spPr bwMode="auto">
            <a:xfrm>
              <a:off x="5581570" y="4207844"/>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y</a:t>
              </a:r>
              <a:endParaRPr lang="tr-TR">
                <a:latin typeface="Calibri" pitchFamily="34" charset="0"/>
              </a:endParaRPr>
            </a:p>
          </p:txBody>
        </p:sp>
        <p:cxnSp>
          <p:nvCxnSpPr>
            <p:cNvPr id="32797" name="AutoShape 43"/>
            <p:cNvCxnSpPr>
              <a:cxnSpLocks noChangeShapeType="1"/>
            </p:cNvCxnSpPr>
            <p:nvPr/>
          </p:nvCxnSpPr>
          <p:spPr bwMode="auto">
            <a:xfrm flipV="1">
              <a:off x="5600621" y="4397709"/>
              <a:ext cx="9526" cy="1200150"/>
            </a:xfrm>
            <a:prstGeom prst="straightConnector1">
              <a:avLst/>
            </a:prstGeom>
            <a:noFill/>
            <a:ln w="9525">
              <a:solidFill>
                <a:srgbClr val="0D0D0D"/>
              </a:solidFill>
              <a:round/>
              <a:headEnd/>
              <a:tailEnd type="triangle" w="med" len="med"/>
            </a:ln>
          </p:spPr>
        </p:cxnSp>
        <p:cxnSp>
          <p:nvCxnSpPr>
            <p:cNvPr id="32798" name="AutoShape 42"/>
            <p:cNvCxnSpPr>
              <a:cxnSpLocks noChangeShapeType="1"/>
            </p:cNvCxnSpPr>
            <p:nvPr/>
          </p:nvCxnSpPr>
          <p:spPr bwMode="auto">
            <a:xfrm>
              <a:off x="5105293" y="5044774"/>
              <a:ext cx="1200218" cy="9525"/>
            </a:xfrm>
            <a:prstGeom prst="straightConnector1">
              <a:avLst/>
            </a:prstGeom>
            <a:noFill/>
            <a:ln w="9525">
              <a:solidFill>
                <a:srgbClr val="0D0D0D"/>
              </a:solidFill>
              <a:round/>
              <a:headEnd/>
              <a:tailEnd type="triangle" w="med" len="med"/>
            </a:ln>
          </p:spPr>
        </p:cxnSp>
      </p:grpSp>
      <p:sp>
        <p:nvSpPr>
          <p:cNvPr id="36905" name="Arc 41"/>
          <p:cNvSpPr>
            <a:spLocks/>
          </p:cNvSpPr>
          <p:nvPr/>
        </p:nvSpPr>
        <p:spPr bwMode="auto">
          <a:xfrm flipH="1" flipV="1">
            <a:off x="5638800" y="4587875"/>
            <a:ext cx="476250" cy="4381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FF"/>
            </a:solidFill>
            <a:round/>
            <a:headEnd/>
            <a:tailEnd/>
          </a:ln>
        </p:spPr>
        <p:txBody>
          <a:bodyPr anchor="ctr"/>
          <a:lstStyle/>
          <a:p>
            <a:endParaRPr lang="tr-TR">
              <a:latin typeface="Calibri" pitchFamily="34" charset="0"/>
            </a:endParaRPr>
          </a:p>
        </p:txBody>
      </p:sp>
      <p:sp>
        <p:nvSpPr>
          <p:cNvPr id="36904" name="Arc 40"/>
          <p:cNvSpPr>
            <a:spLocks/>
          </p:cNvSpPr>
          <p:nvPr/>
        </p:nvSpPr>
        <p:spPr bwMode="auto">
          <a:xfrm flipV="1">
            <a:off x="5105400" y="4578350"/>
            <a:ext cx="476250" cy="4381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17D7F1"/>
            </a:solidFill>
            <a:round/>
            <a:headEnd/>
            <a:tailEnd/>
          </a:ln>
        </p:spPr>
        <p:txBody>
          <a:bodyPr anchor="ctr"/>
          <a:lstStyle/>
          <a:p>
            <a:endParaRPr lang="tr-TR">
              <a:latin typeface="Calibri" pitchFamily="34" charset="0"/>
            </a:endParaRPr>
          </a:p>
        </p:txBody>
      </p:sp>
      <p:cxnSp>
        <p:nvCxnSpPr>
          <p:cNvPr id="36903" name="AutoShape 39"/>
          <p:cNvCxnSpPr>
            <a:cxnSpLocks noChangeShapeType="1"/>
          </p:cNvCxnSpPr>
          <p:nvPr/>
        </p:nvCxnSpPr>
        <p:spPr bwMode="auto">
          <a:xfrm>
            <a:off x="1876425" y="4730750"/>
            <a:ext cx="371475" cy="200025"/>
          </a:xfrm>
          <a:prstGeom prst="straightConnector1">
            <a:avLst/>
          </a:prstGeom>
          <a:noFill/>
          <a:ln w="28575">
            <a:solidFill>
              <a:srgbClr val="0000FF"/>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34834"/>
                                        </p:tgtEl>
                                        <p:attrNameLst>
                                          <p:attrName>style.visibility</p:attrName>
                                        </p:attrNameLst>
                                      </p:cBhvr>
                                      <p:to>
                                        <p:strVal val="visible"/>
                                      </p:to>
                                    </p:set>
                                    <p:animEffect transition="in" filter="wipe(left)">
                                      <p:cBhvr>
                                        <p:cTn id="7" dur="500"/>
                                        <p:tgtEl>
                                          <p:spTgt spid="348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lt">
                                    <p:tmPct val="10000"/>
                                  </p:iterate>
                                  <p:childTnLst>
                                    <p:set>
                                      <p:cBhvr>
                                        <p:cTn id="11" dur="1" fill="hold">
                                          <p:stCondLst>
                                            <p:cond delay="0"/>
                                          </p:stCondLst>
                                        </p:cTn>
                                        <p:tgtEl>
                                          <p:spTgt spid="34847"/>
                                        </p:tgtEl>
                                        <p:attrNameLst>
                                          <p:attrName>style.visibility</p:attrName>
                                        </p:attrNameLst>
                                      </p:cBhvr>
                                      <p:to>
                                        <p:strVal val="visible"/>
                                      </p:to>
                                    </p:set>
                                    <p:animEffect transition="in" filter="wipe(left)">
                                      <p:cBhvr>
                                        <p:cTn id="12" dur="500"/>
                                        <p:tgtEl>
                                          <p:spTgt spid="3484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ou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89"/>
                                        </p:tgtEl>
                                        <p:attrNameLst>
                                          <p:attrName>style.visibility</p:attrName>
                                        </p:attrNameLst>
                                      </p:cBhvr>
                                      <p:to>
                                        <p:strVal val="visible"/>
                                      </p:to>
                                    </p:set>
                                    <p:animEffect transition="in" filter="wipe(left)">
                                      <p:cBhvr>
                                        <p:cTn id="22" dur="500"/>
                                        <p:tgtEl>
                                          <p:spTgt spid="3688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6888"/>
                                        </p:tgtEl>
                                        <p:attrNameLst>
                                          <p:attrName>style.visibility</p:attrName>
                                        </p:attrNameLst>
                                      </p:cBhvr>
                                      <p:to>
                                        <p:strVal val="visible"/>
                                      </p:to>
                                    </p:set>
                                    <p:animEffect transition="in" filter="wipe(up)">
                                      <p:cBhvr>
                                        <p:cTn id="27" dur="500"/>
                                        <p:tgtEl>
                                          <p:spTgt spid="3688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ox(out)">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6882"/>
                                        </p:tgtEl>
                                        <p:attrNameLst>
                                          <p:attrName>style.visibility</p:attrName>
                                        </p:attrNameLst>
                                      </p:cBhvr>
                                      <p:to>
                                        <p:strVal val="visible"/>
                                      </p:to>
                                    </p:set>
                                    <p:animEffect transition="in" filter="wipe(down)">
                                      <p:cBhvr>
                                        <p:cTn id="37" dur="2000"/>
                                        <p:tgtEl>
                                          <p:spTgt spid="3688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6883"/>
                                        </p:tgtEl>
                                        <p:attrNameLst>
                                          <p:attrName>style.visibility</p:attrName>
                                        </p:attrNameLst>
                                      </p:cBhvr>
                                      <p:to>
                                        <p:strVal val="visible"/>
                                      </p:to>
                                    </p:set>
                                    <p:animEffect transition="in" filter="wipe(up)">
                                      <p:cBhvr>
                                        <p:cTn id="42" dur="2000"/>
                                        <p:tgtEl>
                                          <p:spTgt spid="3688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32"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box(out)">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6877"/>
                                        </p:tgtEl>
                                        <p:attrNameLst>
                                          <p:attrName>style.visibility</p:attrName>
                                        </p:attrNameLst>
                                      </p:cBhvr>
                                      <p:to>
                                        <p:strVal val="visible"/>
                                      </p:to>
                                    </p:set>
                                    <p:animEffect transition="in" filter="wipe(left)">
                                      <p:cBhvr>
                                        <p:cTn id="52" dur="2000"/>
                                        <p:tgtEl>
                                          <p:spTgt spid="3687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6876"/>
                                        </p:tgtEl>
                                        <p:attrNameLst>
                                          <p:attrName>style.visibility</p:attrName>
                                        </p:attrNameLst>
                                      </p:cBhvr>
                                      <p:to>
                                        <p:strVal val="visible"/>
                                      </p:to>
                                    </p:set>
                                    <p:animEffect transition="in" filter="wipe(down)">
                                      <p:cBhvr>
                                        <p:cTn id="57" dur="500"/>
                                        <p:tgtEl>
                                          <p:spTgt spid="3687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lt">
                                    <p:tmPct val="10000"/>
                                  </p:iterate>
                                  <p:childTnLst>
                                    <p:set>
                                      <p:cBhvr>
                                        <p:cTn id="61" dur="1" fill="hold">
                                          <p:stCondLst>
                                            <p:cond delay="0"/>
                                          </p:stCondLst>
                                        </p:cTn>
                                        <p:tgtEl>
                                          <p:spTgt spid="34851"/>
                                        </p:tgtEl>
                                        <p:attrNameLst>
                                          <p:attrName>style.visibility</p:attrName>
                                        </p:attrNameLst>
                                      </p:cBhvr>
                                      <p:to>
                                        <p:strVal val="visible"/>
                                      </p:to>
                                    </p:set>
                                    <p:animEffect transition="in" filter="wipe(left)">
                                      <p:cBhvr>
                                        <p:cTn id="62" dur="500"/>
                                        <p:tgtEl>
                                          <p:spTgt spid="34851"/>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32"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box(out)">
                                      <p:cBhvr>
                                        <p:cTn id="67" dur="500"/>
                                        <p:tgtEl>
                                          <p:spTgt spid="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6903"/>
                                        </p:tgtEl>
                                        <p:attrNameLst>
                                          <p:attrName>style.visibility</p:attrName>
                                        </p:attrNameLst>
                                      </p:cBhvr>
                                      <p:to>
                                        <p:strVal val="visible"/>
                                      </p:to>
                                    </p:set>
                                    <p:animEffect transition="in" filter="wipe(left)">
                                      <p:cBhvr>
                                        <p:cTn id="72" dur="500"/>
                                        <p:tgtEl>
                                          <p:spTgt spid="3690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36916"/>
                                        </p:tgtEl>
                                        <p:attrNameLst>
                                          <p:attrName>style.visibility</p:attrName>
                                        </p:attrNameLst>
                                      </p:cBhvr>
                                      <p:to>
                                        <p:strVal val="visible"/>
                                      </p:to>
                                    </p:set>
                                    <p:animEffect transition="in" filter="wipe(up)">
                                      <p:cBhvr>
                                        <p:cTn id="77" dur="500"/>
                                        <p:tgtEl>
                                          <p:spTgt spid="36916"/>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32" fill="hold" nodeType="click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box(out)">
                                      <p:cBhvr>
                                        <p:cTn id="82" dur="500"/>
                                        <p:tgtEl>
                                          <p:spTgt spid="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6910"/>
                                        </p:tgtEl>
                                        <p:attrNameLst>
                                          <p:attrName>style.visibility</p:attrName>
                                        </p:attrNameLst>
                                      </p:cBhvr>
                                      <p:to>
                                        <p:strVal val="visible"/>
                                      </p:to>
                                    </p:set>
                                    <p:animEffect transition="in" filter="wipe(left)">
                                      <p:cBhvr>
                                        <p:cTn id="87" dur="500"/>
                                        <p:tgtEl>
                                          <p:spTgt spid="3691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grpId="0" nodeType="clickEffect">
                                  <p:stCondLst>
                                    <p:cond delay="0"/>
                                  </p:stCondLst>
                                  <p:childTnLst>
                                    <p:set>
                                      <p:cBhvr>
                                        <p:cTn id="91" dur="1" fill="hold">
                                          <p:stCondLst>
                                            <p:cond delay="0"/>
                                          </p:stCondLst>
                                        </p:cTn>
                                        <p:tgtEl>
                                          <p:spTgt spid="36911"/>
                                        </p:tgtEl>
                                        <p:attrNameLst>
                                          <p:attrName>style.visibility</p:attrName>
                                        </p:attrNameLst>
                                      </p:cBhvr>
                                      <p:to>
                                        <p:strVal val="visible"/>
                                      </p:to>
                                    </p:set>
                                    <p:animEffect transition="in" filter="wipe(right)">
                                      <p:cBhvr>
                                        <p:cTn id="92" dur="500"/>
                                        <p:tgtEl>
                                          <p:spTgt spid="36911"/>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32" fill="hold" nodeType="clickEffect">
                                  <p:stCondLst>
                                    <p:cond delay="0"/>
                                  </p:stCondLst>
                                  <p:childTnLst>
                                    <p:set>
                                      <p:cBhvr>
                                        <p:cTn id="96" dur="1" fill="hold">
                                          <p:stCondLst>
                                            <p:cond delay="0"/>
                                          </p:stCondLst>
                                        </p:cTn>
                                        <p:tgtEl>
                                          <p:spTgt spid="7"/>
                                        </p:tgtEl>
                                        <p:attrNameLst>
                                          <p:attrName>style.visibility</p:attrName>
                                        </p:attrNameLst>
                                      </p:cBhvr>
                                      <p:to>
                                        <p:strVal val="visible"/>
                                      </p:to>
                                    </p:set>
                                    <p:animEffect transition="in" filter="box(out)">
                                      <p:cBhvr>
                                        <p:cTn id="97" dur="500"/>
                                        <p:tgtEl>
                                          <p:spTgt spid="7"/>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36905"/>
                                        </p:tgtEl>
                                        <p:attrNameLst>
                                          <p:attrName>style.visibility</p:attrName>
                                        </p:attrNameLst>
                                      </p:cBhvr>
                                      <p:to>
                                        <p:strVal val="visible"/>
                                      </p:to>
                                    </p:set>
                                    <p:animEffect transition="in" filter="wipe(left)">
                                      <p:cBhvr>
                                        <p:cTn id="102" dur="2000"/>
                                        <p:tgtEl>
                                          <p:spTgt spid="36905"/>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2" fill="hold" grpId="0" nodeType="clickEffect">
                                  <p:stCondLst>
                                    <p:cond delay="0"/>
                                  </p:stCondLst>
                                  <p:childTnLst>
                                    <p:set>
                                      <p:cBhvr>
                                        <p:cTn id="106" dur="1" fill="hold">
                                          <p:stCondLst>
                                            <p:cond delay="0"/>
                                          </p:stCondLst>
                                        </p:cTn>
                                        <p:tgtEl>
                                          <p:spTgt spid="36904"/>
                                        </p:tgtEl>
                                        <p:attrNameLst>
                                          <p:attrName>style.visibility</p:attrName>
                                        </p:attrNameLst>
                                      </p:cBhvr>
                                      <p:to>
                                        <p:strVal val="visible"/>
                                      </p:to>
                                    </p:set>
                                    <p:animEffect transition="in" filter="wipe(right)">
                                      <p:cBhvr>
                                        <p:cTn id="107" dur="2000"/>
                                        <p:tgtEl>
                                          <p:spTgt spid="36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4" grpId="0" autoUpdateAnimBg="0"/>
      <p:bldP spid="34847" grpId="0" autoUpdateAnimBg="0"/>
      <p:bldP spid="34851" grpId="0"/>
      <p:bldP spid="36889" grpId="0" animBg="1"/>
      <p:bldP spid="36888" grpId="0" animBg="1"/>
      <p:bldP spid="36883" grpId="0" animBg="1"/>
      <p:bldP spid="36882" grpId="0" animBg="1"/>
      <p:bldP spid="36877" grpId="0" animBg="1"/>
      <p:bldP spid="36876" grpId="0" animBg="1"/>
      <p:bldP spid="36916" grpId="0" animBg="1"/>
      <p:bldP spid="36911" grpId="0" animBg="1"/>
      <p:bldP spid="36910" grpId="0" animBg="1"/>
      <p:bldP spid="36905" grpId="0" animBg="1"/>
      <p:bldP spid="36904" grpId="0" animBg="1"/>
      <p:bldP spid="3690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4" name="Text Box 6"/>
          <p:cNvSpPr txBox="1">
            <a:spLocks noChangeArrowheads="1"/>
          </p:cNvSpPr>
          <p:nvPr/>
        </p:nvSpPr>
        <p:spPr bwMode="auto">
          <a:xfrm>
            <a:off x="142875" y="357188"/>
            <a:ext cx="8643938" cy="646112"/>
          </a:xfrm>
          <a:prstGeom prst="rect">
            <a:avLst/>
          </a:prstGeom>
          <a:noFill/>
          <a:ln w="9525">
            <a:noFill/>
            <a:miter lim="800000"/>
            <a:headEnd/>
            <a:tailEnd/>
          </a:ln>
        </p:spPr>
        <p:txBody>
          <a:bodyPr>
            <a:spAutoFit/>
          </a:bodyPr>
          <a:lstStyle/>
          <a:p>
            <a:r>
              <a:rPr lang="tr-TR" sz="1800" b="1">
                <a:latin typeface="Calibri" pitchFamily="34" charset="0"/>
              </a:rPr>
              <a:t>Örnek. </a:t>
            </a:r>
            <a:r>
              <a:rPr lang="tr-TR" sz="1800" b="1">
                <a:solidFill>
                  <a:srgbClr val="0000FF"/>
                </a:solidFill>
                <a:latin typeface="Calibri" pitchFamily="34" charset="0"/>
              </a:rPr>
              <a:t>Aşağıda bazı nokta kümelerinin (şekillerin) </a:t>
            </a:r>
            <a:r>
              <a:rPr lang="tr-TR" sz="1800" i="1">
                <a:solidFill>
                  <a:srgbClr val="0000FF"/>
                </a:solidFill>
                <a:latin typeface="Calibri" pitchFamily="34" charset="0"/>
              </a:rPr>
              <a:t>y</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b="1" i="1">
                <a:solidFill>
                  <a:srgbClr val="0000FF"/>
                </a:solidFill>
                <a:latin typeface="Calibri" pitchFamily="34" charset="0"/>
              </a:rPr>
              <a:t> </a:t>
            </a:r>
            <a:r>
              <a:rPr lang="tr-TR" sz="1800" b="1">
                <a:solidFill>
                  <a:srgbClr val="0000FF"/>
                </a:solidFill>
                <a:latin typeface="Calibri" pitchFamily="34" charset="0"/>
              </a:rPr>
              <a:t>doğrusuna göre yansımaları görülmektedir. Her bir şekil ve yansıması farklı renklerle gösterilmiştir. </a:t>
            </a:r>
          </a:p>
        </p:txBody>
      </p:sp>
      <p:sp>
        <p:nvSpPr>
          <p:cNvPr id="53255" name="Text Box 7"/>
          <p:cNvSpPr txBox="1">
            <a:spLocks noChangeArrowheads="1"/>
          </p:cNvSpPr>
          <p:nvPr/>
        </p:nvSpPr>
        <p:spPr bwMode="auto">
          <a:xfrm>
            <a:off x="36513" y="3713163"/>
            <a:ext cx="8893175" cy="646112"/>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Eğer bir şeklin bir doğruya göre yansıması kendisi ile çakışırsa o şekil o doğruya göre </a:t>
            </a:r>
            <a:r>
              <a:rPr lang="tr-TR" sz="1800" b="1">
                <a:solidFill>
                  <a:srgbClr val="FF0000"/>
                </a:solidFill>
                <a:latin typeface="Calibri" pitchFamily="34" charset="0"/>
              </a:rPr>
              <a:t>simetrik</a:t>
            </a:r>
            <a:r>
              <a:rPr lang="tr-TR" sz="1800" b="1">
                <a:solidFill>
                  <a:srgbClr val="0000FF"/>
                </a:solidFill>
                <a:latin typeface="Calibri" pitchFamily="34" charset="0"/>
              </a:rPr>
              <a:t>tir denir.</a:t>
            </a:r>
          </a:p>
        </p:txBody>
      </p:sp>
      <p:sp>
        <p:nvSpPr>
          <p:cNvPr id="53260" name="Text Box 12"/>
          <p:cNvSpPr txBox="1">
            <a:spLocks noChangeArrowheads="1"/>
          </p:cNvSpPr>
          <p:nvPr/>
        </p:nvSpPr>
        <p:spPr bwMode="auto">
          <a:xfrm>
            <a:off x="0" y="4929188"/>
            <a:ext cx="8793163" cy="923925"/>
          </a:xfrm>
          <a:prstGeom prst="rect">
            <a:avLst/>
          </a:prstGeom>
          <a:noFill/>
          <a:ln w="9525">
            <a:noFill/>
            <a:miter lim="800000"/>
            <a:headEnd/>
            <a:tailEnd/>
          </a:ln>
        </p:spPr>
        <p:txBody>
          <a:bodyPr>
            <a:spAutoFit/>
          </a:bodyPr>
          <a:lstStyle/>
          <a:p>
            <a:pPr algn="just">
              <a:spcBef>
                <a:spcPct val="50000"/>
              </a:spcBef>
            </a:pPr>
            <a:r>
              <a:rPr lang="tr-TR" sz="1800" b="1">
                <a:latin typeface="Calibri" pitchFamily="34" charset="0"/>
              </a:rPr>
              <a:t>Örnek. </a:t>
            </a:r>
            <a:r>
              <a:rPr lang="tr-TR" sz="1800" b="1">
                <a:solidFill>
                  <a:srgbClr val="0000FF"/>
                </a:solidFill>
                <a:latin typeface="Calibri" pitchFamily="34" charset="0"/>
              </a:rPr>
              <a:t>İlerde göreceğimiz mutlak değer fonksiyonunun grafiği ve kare fonksiyonunun grafiği </a:t>
            </a:r>
            <a:r>
              <a:rPr lang="tr-TR" sz="1800" i="1">
                <a:solidFill>
                  <a:srgbClr val="0000FF"/>
                </a:solidFill>
                <a:latin typeface="Calibri" pitchFamily="34" charset="0"/>
              </a:rPr>
              <a:t>y</a:t>
            </a:r>
            <a:r>
              <a:rPr lang="tr-TR" sz="1800" b="1" i="1">
                <a:solidFill>
                  <a:srgbClr val="0000FF"/>
                </a:solidFill>
                <a:latin typeface="Calibri" pitchFamily="34" charset="0"/>
              </a:rPr>
              <a:t>–</a:t>
            </a:r>
            <a:r>
              <a:rPr lang="tr-TR" sz="1800" b="1">
                <a:solidFill>
                  <a:srgbClr val="0000FF"/>
                </a:solidFill>
                <a:latin typeface="Calibri" pitchFamily="34" charset="0"/>
              </a:rPr>
              <a:t>eksenine göre simetriktir. Birim çember hem </a:t>
            </a:r>
            <a:r>
              <a:rPr lang="tr-TR" sz="1800" i="1">
                <a:solidFill>
                  <a:srgbClr val="0000FF"/>
                </a:solidFill>
                <a:latin typeface="Calibri" pitchFamily="34" charset="0"/>
              </a:rPr>
              <a:t>x</a:t>
            </a:r>
            <a:r>
              <a:rPr lang="tr-TR" sz="1800" b="1" i="1">
                <a:solidFill>
                  <a:srgbClr val="0000FF"/>
                </a:solidFill>
                <a:latin typeface="Calibri" pitchFamily="34" charset="0"/>
              </a:rPr>
              <a:t>–</a:t>
            </a:r>
            <a:r>
              <a:rPr lang="tr-TR" sz="1800" b="1">
                <a:solidFill>
                  <a:srgbClr val="0000FF"/>
                </a:solidFill>
                <a:latin typeface="Calibri" pitchFamily="34" charset="0"/>
              </a:rPr>
              <a:t>eksenine, hem </a:t>
            </a:r>
            <a:r>
              <a:rPr lang="tr-TR" sz="1800" b="1" i="1">
                <a:solidFill>
                  <a:srgbClr val="0000FF"/>
                </a:solidFill>
                <a:latin typeface="Calibri" pitchFamily="34" charset="0"/>
              </a:rPr>
              <a:t>y–</a:t>
            </a:r>
            <a:r>
              <a:rPr lang="tr-TR" sz="1800" b="1">
                <a:solidFill>
                  <a:srgbClr val="0000FF"/>
                </a:solidFill>
                <a:latin typeface="Calibri" pitchFamily="34" charset="0"/>
              </a:rPr>
              <a:t>eksenine, hem de </a:t>
            </a:r>
            <a:r>
              <a:rPr lang="tr-TR" sz="1800" i="1">
                <a:solidFill>
                  <a:srgbClr val="0000FF"/>
                </a:solidFill>
                <a:latin typeface="Calibri" pitchFamily="34" charset="0"/>
              </a:rPr>
              <a:t>y</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b="1">
                <a:solidFill>
                  <a:srgbClr val="0000FF"/>
                </a:solidFill>
                <a:latin typeface="Calibri" pitchFamily="34" charset="0"/>
              </a:rPr>
              <a:t> doğrusuna göre simetriktir.</a:t>
            </a:r>
          </a:p>
        </p:txBody>
      </p:sp>
      <p:sp>
        <p:nvSpPr>
          <p:cNvPr id="33797" name="Rectangle 58"/>
          <p:cNvSpPr>
            <a:spLocks noChangeArrowheads="1"/>
          </p:cNvSpPr>
          <p:nvPr/>
        </p:nvSpPr>
        <p:spPr bwMode="auto">
          <a:xfrm>
            <a:off x="0" y="0"/>
            <a:ext cx="184731" cy="461665"/>
          </a:xfrm>
          <a:prstGeom prst="rect">
            <a:avLst/>
          </a:prstGeom>
          <a:noFill/>
          <a:ln w="9525">
            <a:noFill/>
            <a:miter lim="800000"/>
            <a:headEnd/>
            <a:tailEnd/>
          </a:ln>
        </p:spPr>
        <p:txBody>
          <a:bodyPr wrap="none" anchor="ctr">
            <a:spAutoFit/>
          </a:bodyPr>
          <a:lstStyle/>
          <a:p>
            <a:endParaRPr lang="tr-TR">
              <a:latin typeface="Calibri" pitchFamily="34" charset="0"/>
            </a:endParaRPr>
          </a:p>
        </p:txBody>
      </p:sp>
      <p:sp>
        <p:nvSpPr>
          <p:cNvPr id="33798" name="AutoShape 57"/>
          <p:cNvSpPr>
            <a:spLocks noChangeAspect="1" noChangeArrowheads="1" noTextEdit="1"/>
          </p:cNvSpPr>
          <p:nvPr/>
        </p:nvSpPr>
        <p:spPr bwMode="auto">
          <a:xfrm>
            <a:off x="1376363" y="1320800"/>
            <a:ext cx="5624512" cy="1685925"/>
          </a:xfrm>
          <a:prstGeom prst="rect">
            <a:avLst/>
          </a:prstGeom>
          <a:noFill/>
          <a:ln w="9525">
            <a:noFill/>
            <a:miter lim="800000"/>
            <a:headEnd/>
            <a:tailEnd/>
          </a:ln>
        </p:spPr>
        <p:txBody>
          <a:bodyPr/>
          <a:lstStyle/>
          <a:p>
            <a:endParaRPr lang="tr-TR">
              <a:latin typeface="Calibri" pitchFamily="34" charset="0"/>
            </a:endParaRPr>
          </a:p>
        </p:txBody>
      </p:sp>
      <p:grpSp>
        <p:nvGrpSpPr>
          <p:cNvPr id="2" name="58 Grup"/>
          <p:cNvGrpSpPr>
            <a:grpSpLocks/>
          </p:cNvGrpSpPr>
          <p:nvPr/>
        </p:nvGrpSpPr>
        <p:grpSpPr bwMode="auto">
          <a:xfrm>
            <a:off x="1762125" y="1484313"/>
            <a:ext cx="1438275" cy="1370012"/>
            <a:chOff x="1761846" y="1483675"/>
            <a:chExt cx="1438356" cy="1370965"/>
          </a:xfrm>
        </p:grpSpPr>
        <p:cxnSp>
          <p:nvCxnSpPr>
            <p:cNvPr id="33819" name="AutoShape 56"/>
            <p:cNvCxnSpPr>
              <a:cxnSpLocks noChangeShapeType="1"/>
            </p:cNvCxnSpPr>
            <p:nvPr/>
          </p:nvCxnSpPr>
          <p:spPr bwMode="auto">
            <a:xfrm>
              <a:off x="1761846" y="2301555"/>
              <a:ext cx="1200218" cy="9525"/>
            </a:xfrm>
            <a:prstGeom prst="straightConnector1">
              <a:avLst/>
            </a:prstGeom>
            <a:noFill/>
            <a:ln w="9525">
              <a:solidFill>
                <a:srgbClr val="0D0D0D"/>
              </a:solidFill>
              <a:round/>
              <a:headEnd/>
              <a:tailEnd type="triangle" w="med" len="med"/>
            </a:ln>
          </p:spPr>
        </p:cxnSp>
        <p:cxnSp>
          <p:nvCxnSpPr>
            <p:cNvPr id="33820" name="AutoShape 55"/>
            <p:cNvCxnSpPr>
              <a:cxnSpLocks noChangeShapeType="1"/>
            </p:cNvCxnSpPr>
            <p:nvPr/>
          </p:nvCxnSpPr>
          <p:spPr bwMode="auto">
            <a:xfrm flipV="1">
              <a:off x="2257174" y="1654490"/>
              <a:ext cx="9526" cy="1200150"/>
            </a:xfrm>
            <a:prstGeom prst="straightConnector1">
              <a:avLst/>
            </a:prstGeom>
            <a:noFill/>
            <a:ln w="9525">
              <a:solidFill>
                <a:srgbClr val="0D0D0D"/>
              </a:solidFill>
              <a:round/>
              <a:headEnd/>
              <a:tailEnd type="triangle" w="med" len="med"/>
            </a:ln>
          </p:spPr>
        </p:cxnSp>
        <p:sp>
          <p:nvSpPr>
            <p:cNvPr id="33821" name="Text Box 54"/>
            <p:cNvSpPr txBox="1">
              <a:spLocks noChangeArrowheads="1"/>
            </p:cNvSpPr>
            <p:nvPr/>
          </p:nvSpPr>
          <p:spPr bwMode="auto">
            <a:xfrm>
              <a:off x="2895385" y="2217100"/>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x</a:t>
              </a:r>
              <a:endParaRPr lang="tr-TR">
                <a:latin typeface="Calibri" pitchFamily="34" charset="0"/>
              </a:endParaRPr>
            </a:p>
          </p:txBody>
        </p:sp>
        <p:sp>
          <p:nvSpPr>
            <p:cNvPr id="33822" name="Text Box 53"/>
            <p:cNvSpPr txBox="1">
              <a:spLocks noChangeArrowheads="1"/>
            </p:cNvSpPr>
            <p:nvPr/>
          </p:nvSpPr>
          <p:spPr bwMode="auto">
            <a:xfrm>
              <a:off x="2209546" y="1483675"/>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y</a:t>
              </a:r>
              <a:endParaRPr lang="tr-TR">
                <a:latin typeface="Calibri" pitchFamily="34" charset="0"/>
              </a:endParaRPr>
            </a:p>
          </p:txBody>
        </p:sp>
      </p:grpSp>
      <p:grpSp>
        <p:nvGrpSpPr>
          <p:cNvPr id="3" name="59 Grup"/>
          <p:cNvGrpSpPr>
            <a:grpSpLocks/>
          </p:cNvGrpSpPr>
          <p:nvPr/>
        </p:nvGrpSpPr>
        <p:grpSpPr bwMode="auto">
          <a:xfrm>
            <a:off x="3581400" y="1474788"/>
            <a:ext cx="1447800" cy="1389062"/>
            <a:chOff x="3581224" y="1474150"/>
            <a:chExt cx="1447881" cy="1390015"/>
          </a:xfrm>
        </p:grpSpPr>
        <p:cxnSp>
          <p:nvCxnSpPr>
            <p:cNvPr id="33815" name="AutoShape 52"/>
            <p:cNvCxnSpPr>
              <a:cxnSpLocks noChangeShapeType="1"/>
            </p:cNvCxnSpPr>
            <p:nvPr/>
          </p:nvCxnSpPr>
          <p:spPr bwMode="auto">
            <a:xfrm>
              <a:off x="3581224" y="2311080"/>
              <a:ext cx="1200218" cy="9525"/>
            </a:xfrm>
            <a:prstGeom prst="straightConnector1">
              <a:avLst/>
            </a:prstGeom>
            <a:noFill/>
            <a:ln w="9525">
              <a:solidFill>
                <a:srgbClr val="0D0D0D"/>
              </a:solidFill>
              <a:round/>
              <a:headEnd/>
              <a:tailEnd type="triangle" w="med" len="med"/>
            </a:ln>
          </p:spPr>
        </p:cxnSp>
        <p:cxnSp>
          <p:nvCxnSpPr>
            <p:cNvPr id="33816" name="AutoShape 51"/>
            <p:cNvCxnSpPr>
              <a:cxnSpLocks noChangeShapeType="1"/>
            </p:cNvCxnSpPr>
            <p:nvPr/>
          </p:nvCxnSpPr>
          <p:spPr bwMode="auto">
            <a:xfrm flipV="1">
              <a:off x="4076552" y="1664015"/>
              <a:ext cx="9526" cy="1200150"/>
            </a:xfrm>
            <a:prstGeom prst="straightConnector1">
              <a:avLst/>
            </a:prstGeom>
            <a:noFill/>
            <a:ln w="9525">
              <a:solidFill>
                <a:srgbClr val="0D0D0D"/>
              </a:solidFill>
              <a:round/>
              <a:headEnd/>
              <a:tailEnd type="triangle" w="med" len="med"/>
            </a:ln>
          </p:spPr>
        </p:cxnSp>
        <p:sp>
          <p:nvSpPr>
            <p:cNvPr id="33817" name="Text Box 50"/>
            <p:cNvSpPr txBox="1">
              <a:spLocks noChangeArrowheads="1"/>
            </p:cNvSpPr>
            <p:nvPr/>
          </p:nvSpPr>
          <p:spPr bwMode="auto">
            <a:xfrm>
              <a:off x="4057501" y="1474150"/>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y</a:t>
              </a:r>
              <a:endParaRPr lang="tr-TR">
                <a:latin typeface="Calibri" pitchFamily="34" charset="0"/>
              </a:endParaRPr>
            </a:p>
          </p:txBody>
        </p:sp>
        <p:sp>
          <p:nvSpPr>
            <p:cNvPr id="33818" name="Text Box 49"/>
            <p:cNvSpPr txBox="1">
              <a:spLocks noChangeArrowheads="1"/>
            </p:cNvSpPr>
            <p:nvPr/>
          </p:nvSpPr>
          <p:spPr bwMode="auto">
            <a:xfrm>
              <a:off x="4724288" y="2217100"/>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x</a:t>
              </a:r>
              <a:endParaRPr lang="tr-TR">
                <a:latin typeface="Calibri" pitchFamily="34" charset="0"/>
              </a:endParaRPr>
            </a:p>
          </p:txBody>
        </p:sp>
      </p:grpSp>
      <p:grpSp>
        <p:nvGrpSpPr>
          <p:cNvPr id="4" name="60 Grup"/>
          <p:cNvGrpSpPr>
            <a:grpSpLocks/>
          </p:cNvGrpSpPr>
          <p:nvPr/>
        </p:nvGrpSpPr>
        <p:grpSpPr bwMode="auto">
          <a:xfrm>
            <a:off x="5553075" y="1489075"/>
            <a:ext cx="1438275" cy="1389063"/>
            <a:chOff x="5553010" y="1428736"/>
            <a:chExt cx="1438356" cy="1390015"/>
          </a:xfrm>
        </p:grpSpPr>
        <p:sp>
          <p:nvSpPr>
            <p:cNvPr id="33811" name="Text Box 48"/>
            <p:cNvSpPr txBox="1">
              <a:spLocks noChangeArrowheads="1"/>
            </p:cNvSpPr>
            <p:nvPr/>
          </p:nvSpPr>
          <p:spPr bwMode="auto">
            <a:xfrm>
              <a:off x="6686549" y="2152636"/>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x</a:t>
              </a:r>
              <a:endParaRPr lang="tr-TR">
                <a:latin typeface="Calibri" pitchFamily="34" charset="0"/>
              </a:endParaRPr>
            </a:p>
          </p:txBody>
        </p:sp>
        <p:sp>
          <p:nvSpPr>
            <p:cNvPr id="33812" name="Text Box 47"/>
            <p:cNvSpPr txBox="1">
              <a:spLocks noChangeArrowheads="1"/>
            </p:cNvSpPr>
            <p:nvPr/>
          </p:nvSpPr>
          <p:spPr bwMode="auto">
            <a:xfrm>
              <a:off x="6029287" y="1428736"/>
              <a:ext cx="304817" cy="266065"/>
            </a:xfrm>
            <a:prstGeom prst="rect">
              <a:avLst/>
            </a:prstGeom>
            <a:noFill/>
            <a:ln w="9525">
              <a:noFill/>
              <a:miter lim="800000"/>
              <a:headEnd/>
              <a:tailEnd/>
            </a:ln>
          </p:spPr>
          <p:txBody>
            <a:bodyPr anchor="ctr"/>
            <a:lstStyle/>
            <a:p>
              <a:pPr eaLnBrk="0" hangingPunct="0"/>
              <a:r>
                <a:rPr lang="tr-TR" sz="1000" i="1">
                  <a:latin typeface="Calibri" pitchFamily="34" charset="0"/>
                  <a:cs typeface="Times New Roman" pitchFamily="18" charset="0"/>
                </a:rPr>
                <a:t>y</a:t>
              </a:r>
              <a:endParaRPr lang="tr-TR">
                <a:latin typeface="Calibri" pitchFamily="34" charset="0"/>
              </a:endParaRPr>
            </a:p>
          </p:txBody>
        </p:sp>
        <p:cxnSp>
          <p:nvCxnSpPr>
            <p:cNvPr id="33813" name="AutoShape 46"/>
            <p:cNvCxnSpPr>
              <a:cxnSpLocks noChangeShapeType="1"/>
            </p:cNvCxnSpPr>
            <p:nvPr/>
          </p:nvCxnSpPr>
          <p:spPr bwMode="auto">
            <a:xfrm flipV="1">
              <a:off x="6048338" y="1618601"/>
              <a:ext cx="9526" cy="1200150"/>
            </a:xfrm>
            <a:prstGeom prst="straightConnector1">
              <a:avLst/>
            </a:prstGeom>
            <a:noFill/>
            <a:ln w="9525">
              <a:solidFill>
                <a:srgbClr val="0D0D0D"/>
              </a:solidFill>
              <a:round/>
              <a:headEnd/>
              <a:tailEnd type="triangle" w="med" len="med"/>
            </a:ln>
          </p:spPr>
        </p:cxnSp>
        <p:cxnSp>
          <p:nvCxnSpPr>
            <p:cNvPr id="33814" name="AutoShape 45"/>
            <p:cNvCxnSpPr>
              <a:cxnSpLocks noChangeShapeType="1"/>
            </p:cNvCxnSpPr>
            <p:nvPr/>
          </p:nvCxnSpPr>
          <p:spPr bwMode="auto">
            <a:xfrm>
              <a:off x="5553010" y="2265666"/>
              <a:ext cx="1200218" cy="9525"/>
            </a:xfrm>
            <a:prstGeom prst="straightConnector1">
              <a:avLst/>
            </a:prstGeom>
            <a:noFill/>
            <a:ln w="9525">
              <a:solidFill>
                <a:srgbClr val="0D0D0D"/>
              </a:solidFill>
              <a:round/>
              <a:headEnd/>
              <a:tailEnd type="triangle" w="med" len="med"/>
            </a:ln>
          </p:spPr>
        </p:cxnSp>
      </p:grpSp>
      <p:sp>
        <p:nvSpPr>
          <p:cNvPr id="17452" name="Arc 44"/>
          <p:cNvSpPr>
            <a:spLocks/>
          </p:cNvSpPr>
          <p:nvPr/>
        </p:nvSpPr>
        <p:spPr bwMode="auto">
          <a:xfrm flipH="1">
            <a:off x="6076950" y="2368550"/>
            <a:ext cx="476250" cy="4381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FF"/>
            </a:solidFill>
            <a:round/>
            <a:headEnd/>
            <a:tailEnd/>
          </a:ln>
        </p:spPr>
        <p:txBody>
          <a:bodyPr anchor="ctr"/>
          <a:lstStyle/>
          <a:p>
            <a:endParaRPr lang="tr-TR">
              <a:latin typeface="Calibri" pitchFamily="34" charset="0"/>
            </a:endParaRPr>
          </a:p>
        </p:txBody>
      </p:sp>
      <p:sp>
        <p:nvSpPr>
          <p:cNvPr id="17451" name="Arc 43"/>
          <p:cNvSpPr>
            <a:spLocks/>
          </p:cNvSpPr>
          <p:nvPr/>
        </p:nvSpPr>
        <p:spPr bwMode="auto">
          <a:xfrm flipV="1">
            <a:off x="5553075" y="1863725"/>
            <a:ext cx="476250" cy="4381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17D7F1"/>
            </a:solidFill>
            <a:round/>
            <a:headEnd/>
            <a:tailEnd/>
          </a:ln>
        </p:spPr>
        <p:txBody>
          <a:bodyPr anchor="ctr"/>
          <a:lstStyle/>
          <a:p>
            <a:endParaRPr lang="tr-TR">
              <a:latin typeface="Calibri" pitchFamily="34" charset="0"/>
            </a:endParaRPr>
          </a:p>
        </p:txBody>
      </p:sp>
      <p:cxnSp>
        <p:nvCxnSpPr>
          <p:cNvPr id="17450" name="AutoShape 42"/>
          <p:cNvCxnSpPr>
            <a:cxnSpLocks noChangeShapeType="1"/>
          </p:cNvCxnSpPr>
          <p:nvPr/>
        </p:nvCxnSpPr>
        <p:spPr bwMode="auto">
          <a:xfrm flipV="1">
            <a:off x="1938338" y="1758950"/>
            <a:ext cx="842962" cy="885825"/>
          </a:xfrm>
          <a:prstGeom prst="straightConnector1">
            <a:avLst/>
          </a:prstGeom>
          <a:noFill/>
          <a:ln w="9525">
            <a:solidFill>
              <a:srgbClr val="31849B"/>
            </a:solidFill>
            <a:round/>
            <a:headEnd/>
            <a:tailEnd/>
          </a:ln>
        </p:spPr>
      </p:cxnSp>
      <p:cxnSp>
        <p:nvCxnSpPr>
          <p:cNvPr id="17449" name="AutoShape 41"/>
          <p:cNvCxnSpPr>
            <a:cxnSpLocks noChangeShapeType="1"/>
          </p:cNvCxnSpPr>
          <p:nvPr/>
        </p:nvCxnSpPr>
        <p:spPr bwMode="auto">
          <a:xfrm flipH="1">
            <a:off x="1971675" y="2168525"/>
            <a:ext cx="371475" cy="200025"/>
          </a:xfrm>
          <a:prstGeom prst="straightConnector1">
            <a:avLst/>
          </a:prstGeom>
          <a:noFill/>
          <a:ln w="28575">
            <a:solidFill>
              <a:srgbClr val="0000FF"/>
            </a:solidFill>
            <a:round/>
            <a:headEnd/>
            <a:tailEnd/>
          </a:ln>
        </p:spPr>
      </p:cxnSp>
      <p:cxnSp>
        <p:nvCxnSpPr>
          <p:cNvPr id="17448" name="AutoShape 40"/>
          <p:cNvCxnSpPr>
            <a:cxnSpLocks noChangeShapeType="1"/>
          </p:cNvCxnSpPr>
          <p:nvPr/>
        </p:nvCxnSpPr>
        <p:spPr bwMode="auto">
          <a:xfrm flipH="1">
            <a:off x="2214563" y="2227263"/>
            <a:ext cx="200025" cy="349250"/>
          </a:xfrm>
          <a:prstGeom prst="straightConnector1">
            <a:avLst/>
          </a:prstGeom>
          <a:noFill/>
          <a:ln w="28575">
            <a:solidFill>
              <a:srgbClr val="17D7F1"/>
            </a:solidFill>
            <a:round/>
            <a:headEnd/>
            <a:tailEnd/>
          </a:ln>
        </p:spPr>
      </p:cxnSp>
      <p:cxnSp>
        <p:nvCxnSpPr>
          <p:cNvPr id="17447" name="AutoShape 39"/>
          <p:cNvCxnSpPr>
            <a:cxnSpLocks noChangeShapeType="1"/>
          </p:cNvCxnSpPr>
          <p:nvPr/>
        </p:nvCxnSpPr>
        <p:spPr bwMode="auto">
          <a:xfrm flipV="1">
            <a:off x="3714750" y="1814513"/>
            <a:ext cx="842963" cy="885825"/>
          </a:xfrm>
          <a:prstGeom prst="straightConnector1">
            <a:avLst/>
          </a:prstGeom>
          <a:noFill/>
          <a:ln w="9525">
            <a:solidFill>
              <a:srgbClr val="31849B"/>
            </a:solidFill>
            <a:round/>
            <a:headEnd/>
            <a:tailEnd/>
          </a:ln>
        </p:spPr>
      </p:cxnSp>
      <p:cxnSp>
        <p:nvCxnSpPr>
          <p:cNvPr id="33808" name="AutoShape 38"/>
          <p:cNvCxnSpPr>
            <a:cxnSpLocks noChangeShapeType="1"/>
          </p:cNvCxnSpPr>
          <p:nvPr/>
        </p:nvCxnSpPr>
        <p:spPr bwMode="auto">
          <a:xfrm flipV="1">
            <a:off x="5643563" y="1873250"/>
            <a:ext cx="842962" cy="885825"/>
          </a:xfrm>
          <a:prstGeom prst="straightConnector1">
            <a:avLst/>
          </a:prstGeom>
          <a:noFill/>
          <a:ln w="9525">
            <a:solidFill>
              <a:srgbClr val="31849B"/>
            </a:solidFill>
            <a:round/>
            <a:headEnd/>
            <a:tailEnd/>
          </a:ln>
        </p:spPr>
      </p:cxnSp>
      <p:sp>
        <p:nvSpPr>
          <p:cNvPr id="17445" name="Arc 37"/>
          <p:cNvSpPr>
            <a:spLocks/>
          </p:cNvSpPr>
          <p:nvPr/>
        </p:nvSpPr>
        <p:spPr bwMode="auto">
          <a:xfrm>
            <a:off x="3516313" y="1862138"/>
            <a:ext cx="560387" cy="487362"/>
          </a:xfrm>
          <a:custGeom>
            <a:avLst/>
            <a:gdLst>
              <a:gd name="T0" fmla="*/ 0 w 21513"/>
              <a:gd name="T1" fmla="*/ 0 h 21600"/>
              <a:gd name="T2" fmla="*/ 2147483647 w 21513"/>
              <a:gd name="T3" fmla="*/ 2147483647 h 21600"/>
              <a:gd name="T4" fmla="*/ 0 w 21513"/>
              <a:gd name="T5" fmla="*/ 2147483647 h 21600"/>
              <a:gd name="T6" fmla="*/ 0 60000 65536"/>
              <a:gd name="T7" fmla="*/ 0 60000 65536"/>
              <a:gd name="T8" fmla="*/ 0 60000 65536"/>
              <a:gd name="T9" fmla="*/ 0 w 21513"/>
              <a:gd name="T10" fmla="*/ 0 h 21600"/>
              <a:gd name="T11" fmla="*/ 21513 w 21513"/>
              <a:gd name="T12" fmla="*/ 21600 h 21600"/>
            </a:gdLst>
            <a:ahLst/>
            <a:cxnLst>
              <a:cxn ang="T6">
                <a:pos x="T0" y="T1"/>
              </a:cxn>
              <a:cxn ang="T7">
                <a:pos x="T2" y="T3"/>
              </a:cxn>
              <a:cxn ang="T8">
                <a:pos x="T4" y="T5"/>
              </a:cxn>
            </a:cxnLst>
            <a:rect l="T9" t="T10" r="T11" b="T12"/>
            <a:pathLst>
              <a:path w="21513" h="21600" fill="none" extrusionOk="0">
                <a:moveTo>
                  <a:pt x="-1" y="0"/>
                </a:moveTo>
                <a:cubicBezTo>
                  <a:pt x="11177" y="0"/>
                  <a:pt x="20509" y="8528"/>
                  <a:pt x="21512" y="19661"/>
                </a:cubicBezTo>
              </a:path>
              <a:path w="21513" h="21600" stroke="0" extrusionOk="0">
                <a:moveTo>
                  <a:pt x="-1" y="0"/>
                </a:moveTo>
                <a:cubicBezTo>
                  <a:pt x="11177" y="0"/>
                  <a:pt x="20509" y="8528"/>
                  <a:pt x="21512" y="19661"/>
                </a:cubicBezTo>
                <a:lnTo>
                  <a:pt x="0" y="21600"/>
                </a:lnTo>
                <a:close/>
              </a:path>
            </a:pathLst>
          </a:custGeom>
          <a:noFill/>
          <a:ln w="28575">
            <a:solidFill>
              <a:srgbClr val="0000FF"/>
            </a:solidFill>
            <a:round/>
            <a:headEnd/>
            <a:tailEnd/>
          </a:ln>
        </p:spPr>
        <p:txBody>
          <a:bodyPr anchor="ctr"/>
          <a:lstStyle/>
          <a:p>
            <a:endParaRPr lang="tr-TR">
              <a:latin typeface="Calibri" pitchFamily="34" charset="0"/>
            </a:endParaRPr>
          </a:p>
        </p:txBody>
      </p:sp>
      <p:sp>
        <p:nvSpPr>
          <p:cNvPr id="17444" name="Arc 36"/>
          <p:cNvSpPr>
            <a:spLocks/>
          </p:cNvSpPr>
          <p:nvPr/>
        </p:nvSpPr>
        <p:spPr bwMode="auto">
          <a:xfrm rot="16200000" flipV="1">
            <a:off x="4002882" y="2356643"/>
            <a:ext cx="558800" cy="487363"/>
          </a:xfrm>
          <a:custGeom>
            <a:avLst/>
            <a:gdLst>
              <a:gd name="T0" fmla="*/ 0 w 21513"/>
              <a:gd name="T1" fmla="*/ 0 h 21600"/>
              <a:gd name="T2" fmla="*/ 2147483647 w 21513"/>
              <a:gd name="T3" fmla="*/ 2147483647 h 21600"/>
              <a:gd name="T4" fmla="*/ 0 w 21513"/>
              <a:gd name="T5" fmla="*/ 2147483647 h 21600"/>
              <a:gd name="T6" fmla="*/ 0 60000 65536"/>
              <a:gd name="T7" fmla="*/ 0 60000 65536"/>
              <a:gd name="T8" fmla="*/ 0 60000 65536"/>
              <a:gd name="T9" fmla="*/ 0 w 21513"/>
              <a:gd name="T10" fmla="*/ 0 h 21600"/>
              <a:gd name="T11" fmla="*/ 21513 w 21513"/>
              <a:gd name="T12" fmla="*/ 21600 h 21600"/>
            </a:gdLst>
            <a:ahLst/>
            <a:cxnLst>
              <a:cxn ang="T6">
                <a:pos x="T0" y="T1"/>
              </a:cxn>
              <a:cxn ang="T7">
                <a:pos x="T2" y="T3"/>
              </a:cxn>
              <a:cxn ang="T8">
                <a:pos x="T4" y="T5"/>
              </a:cxn>
            </a:cxnLst>
            <a:rect l="T9" t="T10" r="T11" b="T12"/>
            <a:pathLst>
              <a:path w="21513" h="21600" fill="none" extrusionOk="0">
                <a:moveTo>
                  <a:pt x="-1" y="0"/>
                </a:moveTo>
                <a:cubicBezTo>
                  <a:pt x="11177" y="0"/>
                  <a:pt x="20509" y="8528"/>
                  <a:pt x="21512" y="19661"/>
                </a:cubicBezTo>
              </a:path>
              <a:path w="21513" h="21600" stroke="0" extrusionOk="0">
                <a:moveTo>
                  <a:pt x="-1" y="0"/>
                </a:moveTo>
                <a:cubicBezTo>
                  <a:pt x="11177" y="0"/>
                  <a:pt x="20509" y="8528"/>
                  <a:pt x="21512" y="19661"/>
                </a:cubicBezTo>
                <a:lnTo>
                  <a:pt x="0" y="21600"/>
                </a:lnTo>
                <a:close/>
              </a:path>
            </a:pathLst>
          </a:custGeom>
          <a:noFill/>
          <a:ln w="28575">
            <a:solidFill>
              <a:srgbClr val="17D7F1"/>
            </a:solidFill>
            <a:round/>
            <a:headEnd/>
            <a:tailEnd/>
          </a:ln>
        </p:spPr>
        <p:txBody>
          <a:bodyPr anchor="ctr"/>
          <a:lstStyle/>
          <a:p>
            <a:endParaRPr lang="tr-TR">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53254"/>
                                        </p:tgtEl>
                                        <p:attrNameLst>
                                          <p:attrName>style.visibility</p:attrName>
                                        </p:attrNameLst>
                                      </p:cBhvr>
                                      <p:to>
                                        <p:strVal val="visible"/>
                                      </p:to>
                                    </p:set>
                                    <p:animEffect transition="in" filter="wipe(left)">
                                      <p:cBhvr>
                                        <p:cTn id="7" dur="500"/>
                                        <p:tgtEl>
                                          <p:spTgt spid="5325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ou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50"/>
                                        </p:tgtEl>
                                        <p:attrNameLst>
                                          <p:attrName>style.visibility</p:attrName>
                                        </p:attrNameLst>
                                      </p:cBhvr>
                                      <p:to>
                                        <p:strVal val="visible"/>
                                      </p:to>
                                    </p:set>
                                    <p:animEffect transition="in" filter="wipe(down)">
                                      <p:cBhvr>
                                        <p:cTn id="17" dur="500"/>
                                        <p:tgtEl>
                                          <p:spTgt spid="174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449"/>
                                        </p:tgtEl>
                                        <p:attrNameLst>
                                          <p:attrName>style.visibility</p:attrName>
                                        </p:attrNameLst>
                                      </p:cBhvr>
                                      <p:to>
                                        <p:strVal val="visible"/>
                                      </p:to>
                                    </p:set>
                                    <p:animEffect transition="in" filter="wipe(down)">
                                      <p:cBhvr>
                                        <p:cTn id="22" dur="500"/>
                                        <p:tgtEl>
                                          <p:spTgt spid="174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7448"/>
                                        </p:tgtEl>
                                        <p:attrNameLst>
                                          <p:attrName>style.visibility</p:attrName>
                                        </p:attrNameLst>
                                      </p:cBhvr>
                                      <p:to>
                                        <p:strVal val="visible"/>
                                      </p:to>
                                    </p:set>
                                    <p:animEffect transition="in" filter="wipe(down)">
                                      <p:cBhvr>
                                        <p:cTn id="27" dur="500"/>
                                        <p:tgtEl>
                                          <p:spTgt spid="1744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ox(out)">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447"/>
                                        </p:tgtEl>
                                        <p:attrNameLst>
                                          <p:attrName>style.visibility</p:attrName>
                                        </p:attrNameLst>
                                      </p:cBhvr>
                                      <p:to>
                                        <p:strVal val="visible"/>
                                      </p:to>
                                    </p:set>
                                    <p:animEffect transition="in" filter="wipe(down)">
                                      <p:cBhvr>
                                        <p:cTn id="37" dur="500"/>
                                        <p:tgtEl>
                                          <p:spTgt spid="1744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445"/>
                                        </p:tgtEl>
                                        <p:attrNameLst>
                                          <p:attrName>style.visibility</p:attrName>
                                        </p:attrNameLst>
                                      </p:cBhvr>
                                      <p:to>
                                        <p:strVal val="visible"/>
                                      </p:to>
                                    </p:set>
                                    <p:animEffect transition="in" filter="wipe(left)">
                                      <p:cBhvr>
                                        <p:cTn id="42" dur="500"/>
                                        <p:tgtEl>
                                          <p:spTgt spid="1744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444"/>
                                        </p:tgtEl>
                                        <p:attrNameLst>
                                          <p:attrName>style.visibility</p:attrName>
                                        </p:attrNameLst>
                                      </p:cBhvr>
                                      <p:to>
                                        <p:strVal val="visible"/>
                                      </p:to>
                                    </p:set>
                                    <p:animEffect transition="in" filter="wipe(left)">
                                      <p:cBhvr>
                                        <p:cTn id="47" dur="500"/>
                                        <p:tgtEl>
                                          <p:spTgt spid="1744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ox(out)">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3808"/>
                                        </p:tgtEl>
                                        <p:attrNameLst>
                                          <p:attrName>style.visibility</p:attrName>
                                        </p:attrNameLst>
                                      </p:cBhvr>
                                      <p:to>
                                        <p:strVal val="visible"/>
                                      </p:to>
                                    </p:set>
                                    <p:animEffect transition="in" filter="wipe(down)">
                                      <p:cBhvr>
                                        <p:cTn id="57" dur="500"/>
                                        <p:tgtEl>
                                          <p:spTgt spid="3380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7452"/>
                                        </p:tgtEl>
                                        <p:attrNameLst>
                                          <p:attrName>style.visibility</p:attrName>
                                        </p:attrNameLst>
                                      </p:cBhvr>
                                      <p:to>
                                        <p:strVal val="visible"/>
                                      </p:to>
                                    </p:set>
                                    <p:animEffect transition="in" filter="wipe(down)">
                                      <p:cBhvr>
                                        <p:cTn id="62" dur="500"/>
                                        <p:tgtEl>
                                          <p:spTgt spid="1745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7451"/>
                                        </p:tgtEl>
                                        <p:attrNameLst>
                                          <p:attrName>style.visibility</p:attrName>
                                        </p:attrNameLst>
                                      </p:cBhvr>
                                      <p:to>
                                        <p:strVal val="visible"/>
                                      </p:to>
                                    </p:set>
                                    <p:animEffect transition="in" filter="wipe(down)">
                                      <p:cBhvr>
                                        <p:cTn id="67" dur="500"/>
                                        <p:tgtEl>
                                          <p:spTgt spid="1745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3255"/>
                                        </p:tgtEl>
                                        <p:attrNameLst>
                                          <p:attrName>style.visibility</p:attrName>
                                        </p:attrNameLst>
                                      </p:cBhvr>
                                      <p:to>
                                        <p:strVal val="visible"/>
                                      </p:to>
                                    </p:set>
                                    <p:animEffect transition="in" filter="wipe(left)">
                                      <p:cBhvr>
                                        <p:cTn id="72" dur="500"/>
                                        <p:tgtEl>
                                          <p:spTgt spid="5325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lt">
                                    <p:tmPct val="10000"/>
                                  </p:iterate>
                                  <p:childTnLst>
                                    <p:set>
                                      <p:cBhvr>
                                        <p:cTn id="76" dur="1" fill="hold">
                                          <p:stCondLst>
                                            <p:cond delay="0"/>
                                          </p:stCondLst>
                                        </p:cTn>
                                        <p:tgtEl>
                                          <p:spTgt spid="53260"/>
                                        </p:tgtEl>
                                        <p:attrNameLst>
                                          <p:attrName>style.visibility</p:attrName>
                                        </p:attrNameLst>
                                      </p:cBhvr>
                                      <p:to>
                                        <p:strVal val="visible"/>
                                      </p:to>
                                    </p:set>
                                    <p:animEffect transition="in" filter="wipe(left)">
                                      <p:cBhvr>
                                        <p:cTn id="77" dur="500"/>
                                        <p:tgtEl>
                                          <p:spTgt spid="53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autoUpdateAnimBg="0"/>
      <p:bldP spid="53255" grpId="0" autoUpdateAnimBg="0"/>
      <p:bldP spid="53260" grpId="0" autoUpdateAnimBg="0"/>
      <p:bldP spid="17452" grpId="0" animBg="1"/>
      <p:bldP spid="17451" grpId="0" animBg="1"/>
      <p:bldP spid="17450" grpId="0" animBg="1"/>
      <p:bldP spid="17449" grpId="0" animBg="1"/>
      <p:bldP spid="17448" grpId="0" animBg="1"/>
      <p:bldP spid="17447" grpId="0" animBg="1"/>
      <p:bldP spid="17445" grpId="0" animBg="1"/>
      <p:bldP spid="1744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9" name="Text Box 9"/>
          <p:cNvSpPr txBox="1">
            <a:spLocks noChangeArrowheads="1"/>
          </p:cNvSpPr>
          <p:nvPr/>
        </p:nvSpPr>
        <p:spPr bwMode="auto">
          <a:xfrm>
            <a:off x="0" y="260350"/>
            <a:ext cx="9144000" cy="646113"/>
          </a:xfrm>
          <a:prstGeom prst="rect">
            <a:avLst/>
          </a:prstGeom>
          <a:noFill/>
          <a:ln w="9525">
            <a:noFill/>
            <a:miter lim="800000"/>
            <a:headEnd/>
            <a:tailEnd/>
          </a:ln>
        </p:spPr>
        <p:txBody>
          <a:bodyPr>
            <a:spAutoFit/>
          </a:bodyPr>
          <a:lstStyle/>
          <a:p>
            <a:r>
              <a:rPr lang="tr-TR" sz="1800" b="1">
                <a:latin typeface="Calibri" pitchFamily="34" charset="0"/>
              </a:rPr>
              <a:t>Matematiksel Modelleme. </a:t>
            </a:r>
            <a:r>
              <a:rPr lang="tr-TR" sz="1800" b="1">
                <a:solidFill>
                  <a:srgbClr val="0000FF"/>
                </a:solidFill>
                <a:latin typeface="Calibri" pitchFamily="34" charset="0"/>
              </a:rPr>
              <a:t>Gerçek yaşamdan bir problemi çözmek veya bir olayı açıklamak için matematik kullanılarak izlenen sürece </a:t>
            </a:r>
            <a:r>
              <a:rPr lang="tr-TR" sz="1800" b="1">
                <a:solidFill>
                  <a:srgbClr val="FF0000"/>
                </a:solidFill>
                <a:latin typeface="Calibri" pitchFamily="34" charset="0"/>
              </a:rPr>
              <a:t>matematiksel modelleme </a:t>
            </a:r>
            <a:r>
              <a:rPr lang="tr-TR" sz="1800" b="1">
                <a:solidFill>
                  <a:srgbClr val="0000FF"/>
                </a:solidFill>
                <a:latin typeface="Calibri" pitchFamily="34" charset="0"/>
              </a:rPr>
              <a:t>denir. </a:t>
            </a:r>
          </a:p>
        </p:txBody>
      </p:sp>
      <p:sp>
        <p:nvSpPr>
          <p:cNvPr id="46106" name="Text Box 26"/>
          <p:cNvSpPr txBox="1">
            <a:spLocks noChangeArrowheads="1"/>
          </p:cNvSpPr>
          <p:nvPr/>
        </p:nvSpPr>
        <p:spPr bwMode="auto">
          <a:xfrm>
            <a:off x="0" y="1428750"/>
            <a:ext cx="8929688" cy="1477963"/>
          </a:xfrm>
          <a:prstGeom prst="rect">
            <a:avLst/>
          </a:prstGeom>
          <a:solidFill>
            <a:srgbClr val="FFFF99"/>
          </a:solidFill>
          <a:ln w="9525">
            <a:solidFill>
              <a:srgbClr val="FF00FF"/>
            </a:solidFill>
            <a:miter lim="800000"/>
            <a:headEnd/>
            <a:tailEnd/>
          </a:ln>
        </p:spPr>
        <p:txBody>
          <a:bodyPr>
            <a:spAutoFit/>
          </a:bodyPr>
          <a:lstStyle/>
          <a:p>
            <a:pPr algn="just"/>
            <a:r>
              <a:rPr lang="tr-TR" sz="1800" b="1">
                <a:solidFill>
                  <a:srgbClr val="0000FF"/>
                </a:solidFill>
                <a:latin typeface="Calibri" pitchFamily="34" charset="0"/>
              </a:rPr>
              <a:t>İlk adımda, problem veya olay tamamen matematiksel terimlerle yeniden ifade edilir. Yeni ifadeye problemin veya olayın </a:t>
            </a:r>
            <a:r>
              <a:rPr lang="tr-TR" sz="1800" b="1">
                <a:solidFill>
                  <a:srgbClr val="FF0000"/>
                </a:solidFill>
                <a:latin typeface="Calibri" pitchFamily="34" charset="0"/>
              </a:rPr>
              <a:t>matematiksel model</a:t>
            </a:r>
            <a:r>
              <a:rPr lang="tr-TR" sz="1800" b="1">
                <a:solidFill>
                  <a:srgbClr val="0000FF"/>
                </a:solidFill>
                <a:latin typeface="Calibri" pitchFamily="34" charset="0"/>
              </a:rPr>
              <a:t>i denir. Matematiksel model oluşturulurken problemde veya olayda belirlenmesi istenen değer(ler) için değişken(ler) atanır; problem veya olayın veri ve koşulları atanan değişken(ler) cinsinden denklem veya eşitsizlikler olarak ifade edilir.</a:t>
            </a:r>
          </a:p>
        </p:txBody>
      </p:sp>
      <p:sp>
        <p:nvSpPr>
          <p:cNvPr id="46107" name="Text Box 27"/>
          <p:cNvSpPr txBox="1">
            <a:spLocks noChangeArrowheads="1"/>
          </p:cNvSpPr>
          <p:nvPr/>
        </p:nvSpPr>
        <p:spPr bwMode="auto">
          <a:xfrm>
            <a:off x="0" y="1000125"/>
            <a:ext cx="9144000" cy="369888"/>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Matematiksel modelleme üç adımda gerçekleştirilir. </a:t>
            </a:r>
          </a:p>
        </p:txBody>
      </p:sp>
      <p:sp>
        <p:nvSpPr>
          <p:cNvPr id="46108" name="Text Box 28"/>
          <p:cNvSpPr txBox="1">
            <a:spLocks noChangeArrowheads="1"/>
          </p:cNvSpPr>
          <p:nvPr/>
        </p:nvSpPr>
        <p:spPr bwMode="auto">
          <a:xfrm>
            <a:off x="0" y="3071813"/>
            <a:ext cx="8929688" cy="646112"/>
          </a:xfrm>
          <a:prstGeom prst="rect">
            <a:avLst/>
          </a:prstGeom>
          <a:solidFill>
            <a:srgbClr val="FFFF99"/>
          </a:solidFill>
          <a:ln w="9525">
            <a:solidFill>
              <a:srgbClr val="FF00FF"/>
            </a:solidFill>
            <a:miter lim="800000"/>
            <a:headEnd/>
            <a:tailEnd/>
          </a:ln>
        </p:spPr>
        <p:txBody>
          <a:bodyPr>
            <a:spAutoFit/>
          </a:bodyPr>
          <a:lstStyle/>
          <a:p>
            <a:r>
              <a:rPr lang="tr-TR" sz="1800" b="1">
                <a:solidFill>
                  <a:srgbClr val="0000FF"/>
                </a:solidFill>
                <a:latin typeface="Calibri" pitchFamily="34" charset="0"/>
              </a:rPr>
              <a:t>İkinci adımda, matematiksel model çözülür. Matematiksel modelin çözümü başlangıçtaki gerçek yaşam probleminin çözümü veya olayın açıklanması hakkında fikir verir.</a:t>
            </a:r>
          </a:p>
        </p:txBody>
      </p:sp>
      <p:sp>
        <p:nvSpPr>
          <p:cNvPr id="16" name="Text Box 28"/>
          <p:cNvSpPr txBox="1">
            <a:spLocks noChangeArrowheads="1"/>
          </p:cNvSpPr>
          <p:nvPr/>
        </p:nvSpPr>
        <p:spPr bwMode="auto">
          <a:xfrm>
            <a:off x="0" y="4000500"/>
            <a:ext cx="8929688" cy="646113"/>
          </a:xfrm>
          <a:prstGeom prst="rect">
            <a:avLst/>
          </a:prstGeom>
          <a:solidFill>
            <a:srgbClr val="FFFF99"/>
          </a:solidFill>
          <a:ln w="9525">
            <a:solidFill>
              <a:srgbClr val="FF00FF"/>
            </a:solidFill>
            <a:miter lim="800000"/>
            <a:headEnd/>
            <a:tailEnd/>
          </a:ln>
        </p:spPr>
        <p:txBody>
          <a:bodyPr>
            <a:spAutoFit/>
          </a:bodyPr>
          <a:lstStyle/>
          <a:p>
            <a:r>
              <a:rPr lang="tr-TR" sz="1800" b="1">
                <a:solidFill>
                  <a:srgbClr val="0000FF"/>
                </a:solidFill>
                <a:latin typeface="Calibri" pitchFamily="34" charset="0"/>
              </a:rPr>
              <a:t>Üçüncü adımda, matematiksel modelin çözümü yorumlanarak, başlangıçtaki problemin çözümü veya olayın açıklaması elde edilir.</a:t>
            </a:r>
          </a:p>
        </p:txBody>
      </p:sp>
      <p:sp>
        <p:nvSpPr>
          <p:cNvPr id="18" name="Text Box 27"/>
          <p:cNvSpPr txBox="1">
            <a:spLocks noChangeArrowheads="1"/>
          </p:cNvSpPr>
          <p:nvPr/>
        </p:nvSpPr>
        <p:spPr bwMode="auto">
          <a:xfrm>
            <a:off x="0" y="5000625"/>
            <a:ext cx="8929688" cy="1754188"/>
          </a:xfrm>
          <a:prstGeom prst="rect">
            <a:avLst/>
          </a:prstGeom>
          <a:noFill/>
          <a:ln w="9525">
            <a:noFill/>
            <a:miter lim="800000"/>
            <a:headEnd/>
            <a:tailEnd/>
          </a:ln>
        </p:spPr>
        <p:txBody>
          <a:bodyPr>
            <a:spAutoFit/>
          </a:bodyPr>
          <a:lstStyle/>
          <a:p>
            <a:pPr algn="just"/>
            <a:r>
              <a:rPr lang="tr-TR" sz="1800" b="1" dirty="0">
                <a:latin typeface="Calibri" pitchFamily="34" charset="0"/>
              </a:rPr>
              <a:t>Örnek. </a:t>
            </a:r>
            <a:r>
              <a:rPr lang="tr-TR" sz="1800" b="1" dirty="0">
                <a:solidFill>
                  <a:srgbClr val="0000FF"/>
                </a:solidFill>
                <a:latin typeface="Calibri" pitchFamily="34" charset="0"/>
              </a:rPr>
              <a:t>Toptan fındık ticareti yapan bir şirketin stoklarında kilogramı </a:t>
            </a:r>
            <a:r>
              <a:rPr lang="tr-TR" sz="1800" dirty="0">
                <a:solidFill>
                  <a:srgbClr val="0000FF"/>
                </a:solidFill>
                <a:latin typeface="Calibri" pitchFamily="34" charset="0"/>
              </a:rPr>
              <a:t>7</a:t>
            </a:r>
            <a:r>
              <a:rPr lang="tr-TR" sz="1800" b="1" dirty="0">
                <a:solidFill>
                  <a:srgbClr val="0000FF"/>
                </a:solidFill>
                <a:latin typeface="Calibri" pitchFamily="34" charset="0"/>
              </a:rPr>
              <a:t> TL den satışa sunulmuş olan </a:t>
            </a:r>
            <a:r>
              <a:rPr lang="tr-TR" sz="1800" dirty="0">
                <a:solidFill>
                  <a:srgbClr val="0000FF"/>
                </a:solidFill>
                <a:latin typeface="Calibri" pitchFamily="34" charset="0"/>
              </a:rPr>
              <a:t>50</a:t>
            </a:r>
            <a:r>
              <a:rPr lang="tr-TR" sz="1800" b="1" dirty="0">
                <a:solidFill>
                  <a:srgbClr val="0000FF"/>
                </a:solidFill>
                <a:latin typeface="Calibri" pitchFamily="34" charset="0"/>
              </a:rPr>
              <a:t> ton fındık bulunmaktadır. Şirket, gelecek ay fiyata kilogram başına </a:t>
            </a:r>
            <a:r>
              <a:rPr lang="tr-TR" sz="1800" dirty="0">
                <a:solidFill>
                  <a:srgbClr val="0000FF"/>
                </a:solidFill>
                <a:latin typeface="Calibri" pitchFamily="34" charset="0"/>
              </a:rPr>
              <a:t>0.50</a:t>
            </a:r>
            <a:r>
              <a:rPr lang="tr-TR" sz="1800" b="1" dirty="0">
                <a:solidFill>
                  <a:srgbClr val="0000FF"/>
                </a:solidFill>
                <a:latin typeface="Calibri" pitchFamily="34" charset="0"/>
              </a:rPr>
              <a:t> TL zam yapmaya karar vermiş olmakla beraber zam uygulanıncaya kadar satışlara devam ediyor. Diğer yandan, şirket gelecek ayın sonunda fındık satışından kasasına en az </a:t>
            </a:r>
            <a:r>
              <a:rPr lang="tr-TR" sz="1800" dirty="0">
                <a:solidFill>
                  <a:srgbClr val="0000FF"/>
                </a:solidFill>
                <a:latin typeface="Calibri" pitchFamily="34" charset="0"/>
              </a:rPr>
              <a:t>365000</a:t>
            </a:r>
            <a:r>
              <a:rPr lang="tr-TR" sz="1800" b="1" dirty="0">
                <a:solidFill>
                  <a:srgbClr val="0000FF"/>
                </a:solidFill>
                <a:latin typeface="Calibri" pitchFamily="34" charset="0"/>
              </a:rPr>
              <a:t> TL girmesini arzu ediyor. Stoktaki fındığın tamamının satılabileceği </a:t>
            </a:r>
            <a:r>
              <a:rPr lang="tr-TR" sz="1800" b="1" dirty="0" smtClean="0">
                <a:solidFill>
                  <a:srgbClr val="0000FF"/>
                </a:solidFill>
                <a:latin typeface="Calibri" pitchFamily="34" charset="0"/>
              </a:rPr>
              <a:t>varsayılarak</a:t>
            </a:r>
            <a:r>
              <a:rPr lang="tr-TR" sz="1800" b="1" dirty="0">
                <a:solidFill>
                  <a:srgbClr val="0000FF"/>
                </a:solidFill>
                <a:latin typeface="Calibri" pitchFamily="34" charset="0"/>
              </a:rPr>
              <a:t>, şirketin arzusunun gerçekleşmesi için bu ay en çok kaç ton fındık satılmalıdır?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46089"/>
                                        </p:tgtEl>
                                        <p:attrNameLst>
                                          <p:attrName>style.visibility</p:attrName>
                                        </p:attrNameLst>
                                      </p:cBhvr>
                                      <p:to>
                                        <p:strVal val="visible"/>
                                      </p:to>
                                    </p:set>
                                    <p:animEffect transition="in" filter="wipe(left)">
                                      <p:cBhvr>
                                        <p:cTn id="7" dur="500"/>
                                        <p:tgtEl>
                                          <p:spTgt spid="4608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iterate type="wd">
                                    <p:tmPct val="100000"/>
                                  </p:iterate>
                                  <p:childTnLst>
                                    <p:set>
                                      <p:cBhvr>
                                        <p:cTn id="11" dur="1" fill="hold">
                                          <p:stCondLst>
                                            <p:cond delay="0"/>
                                          </p:stCondLst>
                                        </p:cTn>
                                        <p:tgtEl>
                                          <p:spTgt spid="46107"/>
                                        </p:tgtEl>
                                        <p:attrNameLst>
                                          <p:attrName>style.visibility</p:attrName>
                                        </p:attrNameLst>
                                      </p:cBhvr>
                                      <p:to>
                                        <p:strVal val="visible"/>
                                      </p:to>
                                    </p:set>
                                    <p:animEffect transition="in" filter="strips(upRight)">
                                      <p:cBhvr>
                                        <p:cTn id="12" dur="300"/>
                                        <p:tgtEl>
                                          <p:spTgt spid="4610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lt">
                                    <p:tmPct val="10000"/>
                                  </p:iterate>
                                  <p:childTnLst>
                                    <p:set>
                                      <p:cBhvr>
                                        <p:cTn id="16" dur="1" fill="hold">
                                          <p:stCondLst>
                                            <p:cond delay="0"/>
                                          </p:stCondLst>
                                        </p:cTn>
                                        <p:tgtEl>
                                          <p:spTgt spid="46106"/>
                                        </p:tgtEl>
                                        <p:attrNameLst>
                                          <p:attrName>style.visibility</p:attrName>
                                        </p:attrNameLst>
                                      </p:cBhvr>
                                      <p:to>
                                        <p:strVal val="visible"/>
                                      </p:to>
                                    </p:set>
                                    <p:animEffect transition="in" filter="wipe(left)">
                                      <p:cBhvr>
                                        <p:cTn id="17" dur="500"/>
                                        <p:tgtEl>
                                          <p:spTgt spid="461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lt">
                                    <p:tmPct val="10000"/>
                                  </p:iterate>
                                  <p:childTnLst>
                                    <p:set>
                                      <p:cBhvr>
                                        <p:cTn id="21" dur="1" fill="hold">
                                          <p:stCondLst>
                                            <p:cond delay="0"/>
                                          </p:stCondLst>
                                        </p:cTn>
                                        <p:tgtEl>
                                          <p:spTgt spid="46108"/>
                                        </p:tgtEl>
                                        <p:attrNameLst>
                                          <p:attrName>style.visibility</p:attrName>
                                        </p:attrNameLst>
                                      </p:cBhvr>
                                      <p:to>
                                        <p:strVal val="visible"/>
                                      </p:to>
                                    </p:set>
                                    <p:animEffect transition="in" filter="wipe(left)">
                                      <p:cBhvr>
                                        <p:cTn id="22" dur="500"/>
                                        <p:tgtEl>
                                          <p:spTgt spid="4610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lt">
                                    <p:tmPct val="10000"/>
                                  </p:iterate>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lt">
                                    <p:tmPct val="10000"/>
                                  </p:iterate>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9" grpId="0" autoUpdateAnimBg="0"/>
      <p:bldP spid="46106" grpId="0" animBg="1" autoUpdateAnimBg="0"/>
      <p:bldP spid="46107" grpId="0" autoUpdateAnimBg="0"/>
      <p:bldP spid="46108" grpId="0" animBg="1" autoUpdateAnimBg="0"/>
      <p:bldP spid="16" grpId="0" animBg="1" autoUpdateAnimBg="0"/>
      <p:bldP spid="18"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23813" y="1889125"/>
            <a:ext cx="9167813" cy="1200329"/>
          </a:xfrm>
          <a:prstGeom prst="rect">
            <a:avLst/>
          </a:prstGeom>
          <a:noFill/>
          <a:ln w="9525">
            <a:noFill/>
            <a:miter lim="800000"/>
            <a:headEnd/>
            <a:tailEnd/>
          </a:ln>
        </p:spPr>
        <p:txBody>
          <a:bodyPr>
            <a:spAutoFit/>
          </a:bodyPr>
          <a:lstStyle/>
          <a:p>
            <a:pPr algn="just"/>
            <a:r>
              <a:rPr lang="tr-TR" sz="1800" b="1">
                <a:latin typeface="Calibri" pitchFamily="34" charset="0"/>
              </a:rPr>
              <a:t>Çözüm. </a:t>
            </a:r>
            <a:r>
              <a:rPr lang="tr-TR" sz="1800" b="1">
                <a:solidFill>
                  <a:srgbClr val="0000FF"/>
                </a:solidFill>
                <a:latin typeface="Calibri" pitchFamily="34" charset="0"/>
              </a:rPr>
              <a:t>Bu ay ne kadar az fındık satılırsa gelecek ayın sonunda şirketin kasasına o kadar çok para gireceğine dikkat edelim. Örneğin, fındığın tamamı gelecek ay satılsa, kasaya kilogramı </a:t>
            </a:r>
            <a:r>
              <a:rPr lang="tr-TR" sz="1800">
                <a:solidFill>
                  <a:srgbClr val="0000FF"/>
                </a:solidFill>
                <a:latin typeface="Calibri" pitchFamily="34" charset="0"/>
              </a:rPr>
              <a:t>7.5 </a:t>
            </a:r>
            <a:r>
              <a:rPr lang="tr-TR" sz="1800" b="1">
                <a:solidFill>
                  <a:srgbClr val="0000FF"/>
                </a:solidFill>
                <a:latin typeface="Calibri" pitchFamily="34" charset="0"/>
              </a:rPr>
              <a:t>TL den, dolayısıyla tonu </a:t>
            </a:r>
            <a:r>
              <a:rPr lang="tr-TR" sz="1800">
                <a:solidFill>
                  <a:srgbClr val="0000FF"/>
                </a:solidFill>
                <a:latin typeface="Calibri" pitchFamily="34" charset="0"/>
              </a:rPr>
              <a:t>7500</a:t>
            </a:r>
            <a:r>
              <a:rPr lang="tr-TR" sz="1800" b="1">
                <a:solidFill>
                  <a:srgbClr val="0000FF"/>
                </a:solidFill>
                <a:latin typeface="Calibri" pitchFamily="34" charset="0"/>
              </a:rPr>
              <a:t> TL den </a:t>
            </a:r>
            <a:r>
              <a:rPr lang="tr-TR" sz="1800">
                <a:solidFill>
                  <a:srgbClr val="0000FF"/>
                </a:solidFill>
                <a:latin typeface="Calibri" pitchFamily="34" charset="0"/>
              </a:rPr>
              <a:t>7500 </a:t>
            </a:r>
            <a:r>
              <a:rPr lang="tr-TR" sz="1800">
                <a:solidFill>
                  <a:srgbClr val="0000FF"/>
                </a:solidFill>
                <a:latin typeface="Calibri" pitchFamily="34" charset="0"/>
                <a:sym typeface="Symbol" pitchFamily="18" charset="2"/>
              </a:rPr>
              <a:t></a:t>
            </a:r>
            <a:r>
              <a:rPr lang="tr-TR" sz="1800">
                <a:solidFill>
                  <a:srgbClr val="0000FF"/>
                </a:solidFill>
                <a:latin typeface="Calibri" pitchFamily="34" charset="0"/>
              </a:rPr>
              <a:t> 50 = 375000 </a:t>
            </a:r>
            <a:r>
              <a:rPr lang="tr-TR" sz="1800" b="1">
                <a:solidFill>
                  <a:srgbClr val="0000FF"/>
                </a:solidFill>
                <a:latin typeface="Calibri" pitchFamily="34" charset="0"/>
              </a:rPr>
              <a:t>TL girer. Kasaya </a:t>
            </a:r>
            <a:r>
              <a:rPr lang="tr-TR" sz="1800">
                <a:solidFill>
                  <a:srgbClr val="0000FF"/>
                </a:solidFill>
                <a:latin typeface="Calibri" pitchFamily="34" charset="0"/>
              </a:rPr>
              <a:t>365000</a:t>
            </a:r>
            <a:r>
              <a:rPr lang="tr-TR" sz="1800" b="1">
                <a:solidFill>
                  <a:srgbClr val="0000FF"/>
                </a:solidFill>
                <a:latin typeface="Calibri" pitchFamily="34" charset="0"/>
              </a:rPr>
              <a:t> TL girmesi durumunda da firmanın arzusu gerçekleşmiş olacağına göre, bu ay bir miktar fındık satılabilir. </a:t>
            </a:r>
          </a:p>
        </p:txBody>
      </p:sp>
      <p:sp>
        <p:nvSpPr>
          <p:cNvPr id="54288" name="Text Box 16"/>
          <p:cNvSpPr txBox="1">
            <a:spLocks noChangeArrowheads="1"/>
          </p:cNvSpPr>
          <p:nvPr/>
        </p:nvSpPr>
        <p:spPr bwMode="auto">
          <a:xfrm>
            <a:off x="0" y="3500438"/>
            <a:ext cx="4429125" cy="369887"/>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Bu ay stoklardaki fındığın </a:t>
            </a:r>
            <a:r>
              <a:rPr lang="tr-TR" sz="1800" i="1">
                <a:solidFill>
                  <a:srgbClr val="0000FF"/>
                </a:solidFill>
                <a:latin typeface="Calibri" pitchFamily="34" charset="0"/>
              </a:rPr>
              <a:t>x</a:t>
            </a:r>
            <a:r>
              <a:rPr lang="tr-TR" sz="1800">
                <a:solidFill>
                  <a:srgbClr val="0000FF"/>
                </a:solidFill>
                <a:latin typeface="Calibri" pitchFamily="34" charset="0"/>
              </a:rPr>
              <a:t> </a:t>
            </a:r>
            <a:r>
              <a:rPr lang="tr-TR" sz="1800" b="1">
                <a:solidFill>
                  <a:srgbClr val="0000FF"/>
                </a:solidFill>
                <a:latin typeface="Calibri" pitchFamily="34" charset="0"/>
              </a:rPr>
              <a:t>tonu satılsın. </a:t>
            </a:r>
          </a:p>
        </p:txBody>
      </p:sp>
      <p:sp>
        <p:nvSpPr>
          <p:cNvPr id="54289" name="Text Box 17"/>
          <p:cNvSpPr txBox="1">
            <a:spLocks noChangeArrowheads="1"/>
          </p:cNvSpPr>
          <p:nvPr/>
        </p:nvSpPr>
        <p:spPr bwMode="auto">
          <a:xfrm>
            <a:off x="-1588" y="133350"/>
            <a:ext cx="9144001" cy="1754188"/>
          </a:xfrm>
          <a:prstGeom prst="rect">
            <a:avLst/>
          </a:prstGeom>
          <a:noFill/>
          <a:ln w="9525">
            <a:noFill/>
            <a:miter lim="800000"/>
            <a:headEnd/>
            <a:tailEnd/>
          </a:ln>
        </p:spPr>
        <p:txBody>
          <a:bodyPr>
            <a:spAutoFit/>
          </a:bodyPr>
          <a:lstStyle/>
          <a:p>
            <a:pPr algn="just"/>
            <a:r>
              <a:rPr lang="tr-TR" sz="1800" b="1" dirty="0">
                <a:latin typeface="Calibri" pitchFamily="34" charset="0"/>
              </a:rPr>
              <a:t>Örnek. </a:t>
            </a:r>
            <a:r>
              <a:rPr lang="tr-TR" sz="1800" b="1" dirty="0">
                <a:solidFill>
                  <a:srgbClr val="0000FF"/>
                </a:solidFill>
                <a:latin typeface="Calibri" pitchFamily="34" charset="0"/>
              </a:rPr>
              <a:t>Toptan fındık ticareti yapan bir şirketin stoklarında kilogramı </a:t>
            </a:r>
            <a:r>
              <a:rPr lang="tr-TR" sz="1800" dirty="0">
                <a:solidFill>
                  <a:srgbClr val="0000FF"/>
                </a:solidFill>
                <a:latin typeface="Calibri" pitchFamily="34" charset="0"/>
              </a:rPr>
              <a:t>7</a:t>
            </a:r>
            <a:r>
              <a:rPr lang="tr-TR" sz="1800" b="1" dirty="0">
                <a:solidFill>
                  <a:srgbClr val="0000FF"/>
                </a:solidFill>
                <a:latin typeface="Calibri" pitchFamily="34" charset="0"/>
              </a:rPr>
              <a:t> TL den satışa sunulmuş olan </a:t>
            </a:r>
            <a:r>
              <a:rPr lang="tr-TR" sz="1800" dirty="0">
                <a:solidFill>
                  <a:srgbClr val="0000FF"/>
                </a:solidFill>
                <a:latin typeface="Calibri" pitchFamily="34" charset="0"/>
              </a:rPr>
              <a:t>50</a:t>
            </a:r>
            <a:r>
              <a:rPr lang="tr-TR" sz="1800" b="1" dirty="0">
                <a:solidFill>
                  <a:srgbClr val="0000FF"/>
                </a:solidFill>
                <a:latin typeface="Calibri" pitchFamily="34" charset="0"/>
              </a:rPr>
              <a:t> ton fındık bulunmaktadır. Şirket, gelecek ay fiyata kilogram başına </a:t>
            </a:r>
            <a:r>
              <a:rPr lang="tr-TR" sz="1800" dirty="0">
                <a:solidFill>
                  <a:srgbClr val="0000FF"/>
                </a:solidFill>
                <a:latin typeface="Calibri" pitchFamily="34" charset="0"/>
              </a:rPr>
              <a:t>0.50</a:t>
            </a:r>
            <a:r>
              <a:rPr lang="tr-TR" sz="1800" b="1" dirty="0">
                <a:solidFill>
                  <a:srgbClr val="0000FF"/>
                </a:solidFill>
                <a:latin typeface="Calibri" pitchFamily="34" charset="0"/>
              </a:rPr>
              <a:t> TL zam yapmaya karar vermiş olmakla beraber zam uygulanıncaya kadar satışlara devam ediyor. Diğer yandan, şirket gelecek ayın sonunda fındık satışından kasasına en az </a:t>
            </a:r>
            <a:r>
              <a:rPr lang="tr-TR" sz="1800" dirty="0">
                <a:solidFill>
                  <a:srgbClr val="0000FF"/>
                </a:solidFill>
                <a:latin typeface="Calibri" pitchFamily="34" charset="0"/>
              </a:rPr>
              <a:t>365000</a:t>
            </a:r>
            <a:r>
              <a:rPr lang="tr-TR" sz="1800" b="1" dirty="0">
                <a:solidFill>
                  <a:srgbClr val="0000FF"/>
                </a:solidFill>
                <a:latin typeface="Calibri" pitchFamily="34" charset="0"/>
              </a:rPr>
              <a:t> TL girmesini arzu ediyor. Stoktaki fındığın tamamının satılabileceği varsayılarak, şirketin arzusunun gerçekleşmesi için bu ay en çok kaç ton fındık satılmalıdır? </a:t>
            </a:r>
          </a:p>
        </p:txBody>
      </p:sp>
      <p:sp>
        <p:nvSpPr>
          <p:cNvPr id="54294" name="Text Box 22"/>
          <p:cNvSpPr txBox="1">
            <a:spLocks noChangeArrowheads="1"/>
          </p:cNvSpPr>
          <p:nvPr/>
        </p:nvSpPr>
        <p:spPr bwMode="auto">
          <a:xfrm>
            <a:off x="4286250" y="3478213"/>
            <a:ext cx="3571875" cy="369887"/>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Bu durumda</a:t>
            </a:r>
          </a:p>
        </p:txBody>
      </p:sp>
      <p:sp>
        <p:nvSpPr>
          <p:cNvPr id="54297" name="Text Box 25"/>
          <p:cNvSpPr txBox="1">
            <a:spLocks noChangeArrowheads="1"/>
          </p:cNvSpPr>
          <p:nvPr/>
        </p:nvSpPr>
        <p:spPr bwMode="auto">
          <a:xfrm>
            <a:off x="-25400" y="4329113"/>
            <a:ext cx="2786063" cy="366712"/>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denklemi sağlanmalıdır.</a:t>
            </a:r>
          </a:p>
        </p:txBody>
      </p:sp>
      <p:sp>
        <p:nvSpPr>
          <p:cNvPr id="27" name="Text Box 22"/>
          <p:cNvSpPr txBox="1">
            <a:spLocks noChangeArrowheads="1"/>
          </p:cNvSpPr>
          <p:nvPr/>
        </p:nvSpPr>
        <p:spPr bwMode="auto">
          <a:xfrm>
            <a:off x="2500313" y="3924300"/>
            <a:ext cx="3571875" cy="368300"/>
          </a:xfrm>
          <a:prstGeom prst="rect">
            <a:avLst/>
          </a:prstGeom>
          <a:noFill/>
          <a:ln w="9525">
            <a:noFill/>
            <a:miter lim="800000"/>
            <a:headEnd/>
            <a:tailEnd/>
          </a:ln>
        </p:spPr>
        <p:txBody>
          <a:bodyPr>
            <a:spAutoFit/>
          </a:bodyPr>
          <a:lstStyle/>
          <a:p>
            <a:r>
              <a:rPr lang="tr-TR" sz="1800">
                <a:solidFill>
                  <a:srgbClr val="0000FF"/>
                </a:solidFill>
                <a:latin typeface="Calibri" pitchFamily="34" charset="0"/>
              </a:rPr>
              <a:t>7000</a:t>
            </a:r>
            <a:r>
              <a:rPr lang="tr-TR" sz="1800" i="1">
                <a:solidFill>
                  <a:srgbClr val="0000FF"/>
                </a:solidFill>
                <a:latin typeface="Calibri" pitchFamily="34" charset="0"/>
              </a:rPr>
              <a:t>x</a:t>
            </a:r>
            <a:r>
              <a:rPr lang="tr-TR" sz="1800">
                <a:solidFill>
                  <a:srgbClr val="0000FF"/>
                </a:solidFill>
                <a:latin typeface="Calibri" pitchFamily="34" charset="0"/>
              </a:rPr>
              <a:t> + 7500(50</a:t>
            </a:r>
            <a:r>
              <a:rPr lang="tr-TR" sz="1800" i="1">
                <a:solidFill>
                  <a:srgbClr val="0000FF"/>
                </a:solidFill>
                <a:latin typeface="Calibri" pitchFamily="34" charset="0"/>
              </a:rPr>
              <a:t>–x</a:t>
            </a:r>
            <a:r>
              <a:rPr lang="tr-TR" sz="1800">
                <a:solidFill>
                  <a:srgbClr val="0000FF"/>
                </a:solidFill>
                <a:latin typeface="Calibri" pitchFamily="34" charset="0"/>
              </a:rPr>
              <a:t>) = 365000</a:t>
            </a:r>
          </a:p>
        </p:txBody>
      </p:sp>
      <p:sp>
        <p:nvSpPr>
          <p:cNvPr id="28" name="Text Box 25"/>
          <p:cNvSpPr txBox="1">
            <a:spLocks noChangeArrowheads="1"/>
          </p:cNvSpPr>
          <p:nvPr/>
        </p:nvSpPr>
        <p:spPr bwMode="auto">
          <a:xfrm>
            <a:off x="2617788" y="4319588"/>
            <a:ext cx="4286250" cy="369887"/>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Problemin matematiksel modeli:</a:t>
            </a:r>
          </a:p>
        </p:txBody>
      </p:sp>
      <p:sp>
        <p:nvSpPr>
          <p:cNvPr id="29" name="Text Box 25"/>
          <p:cNvSpPr txBox="1">
            <a:spLocks noChangeArrowheads="1"/>
          </p:cNvSpPr>
          <p:nvPr/>
        </p:nvSpPr>
        <p:spPr bwMode="auto">
          <a:xfrm>
            <a:off x="1428750" y="4752975"/>
            <a:ext cx="5357813" cy="368300"/>
          </a:xfrm>
          <a:prstGeom prst="rect">
            <a:avLst/>
          </a:prstGeom>
          <a:noFill/>
          <a:ln w="9525">
            <a:noFill/>
            <a:miter lim="800000"/>
            <a:headEnd/>
            <a:tailEnd/>
          </a:ln>
        </p:spPr>
        <p:txBody>
          <a:bodyPr>
            <a:spAutoFit/>
          </a:bodyPr>
          <a:lstStyle/>
          <a:p>
            <a:r>
              <a:rPr lang="tr-TR" sz="1800" b="1">
                <a:latin typeface="Calibri" pitchFamily="34" charset="0"/>
              </a:rPr>
              <a:t>“</a:t>
            </a:r>
            <a:r>
              <a:rPr lang="tr-TR" sz="1800">
                <a:latin typeface="Calibri" pitchFamily="34" charset="0"/>
              </a:rPr>
              <a:t>7000</a:t>
            </a:r>
            <a:r>
              <a:rPr lang="tr-TR" sz="1800" i="1">
                <a:latin typeface="Calibri" pitchFamily="34" charset="0"/>
              </a:rPr>
              <a:t>x</a:t>
            </a:r>
            <a:r>
              <a:rPr lang="tr-TR" sz="1800">
                <a:latin typeface="Calibri" pitchFamily="34" charset="0"/>
              </a:rPr>
              <a:t> +7500(50</a:t>
            </a:r>
            <a:r>
              <a:rPr lang="tr-TR" sz="1800" i="1">
                <a:latin typeface="Calibri" pitchFamily="34" charset="0"/>
              </a:rPr>
              <a:t>–x</a:t>
            </a:r>
            <a:r>
              <a:rPr lang="tr-TR" sz="1800">
                <a:latin typeface="Calibri" pitchFamily="34" charset="0"/>
              </a:rPr>
              <a:t>) = 365000 denklemini çözünüz.</a:t>
            </a:r>
            <a:r>
              <a:rPr lang="tr-TR" sz="1800" b="1">
                <a:latin typeface="Calibri" pitchFamily="34" charset="0"/>
              </a:rPr>
              <a:t>”</a:t>
            </a:r>
          </a:p>
        </p:txBody>
      </p:sp>
      <p:sp>
        <p:nvSpPr>
          <p:cNvPr id="30" name="Text Box 25"/>
          <p:cNvSpPr txBox="1">
            <a:spLocks noChangeArrowheads="1"/>
          </p:cNvSpPr>
          <p:nvPr/>
        </p:nvSpPr>
        <p:spPr bwMode="auto">
          <a:xfrm>
            <a:off x="-1588" y="5260975"/>
            <a:ext cx="3071813" cy="369888"/>
          </a:xfrm>
          <a:prstGeom prst="rect">
            <a:avLst/>
          </a:prstGeom>
          <a:noFill/>
          <a:ln w="9525">
            <a:noFill/>
            <a:miter lim="800000"/>
            <a:headEnd/>
            <a:tailEnd/>
          </a:ln>
        </p:spPr>
        <p:txBody>
          <a:bodyPr>
            <a:spAutoFit/>
          </a:bodyPr>
          <a:lstStyle/>
          <a:p>
            <a:r>
              <a:rPr lang="tr-TR" sz="1800">
                <a:solidFill>
                  <a:srgbClr val="0000FF"/>
                </a:solidFill>
                <a:latin typeface="Calibri" pitchFamily="34" charset="0"/>
              </a:rPr>
              <a:t>7000</a:t>
            </a:r>
            <a:r>
              <a:rPr lang="tr-TR" sz="1800" i="1">
                <a:solidFill>
                  <a:srgbClr val="0000FF"/>
                </a:solidFill>
                <a:latin typeface="Calibri" pitchFamily="34" charset="0"/>
              </a:rPr>
              <a:t>x</a:t>
            </a:r>
            <a:r>
              <a:rPr lang="tr-TR" sz="1800">
                <a:solidFill>
                  <a:srgbClr val="0000FF"/>
                </a:solidFill>
                <a:latin typeface="Calibri" pitchFamily="34" charset="0"/>
              </a:rPr>
              <a:t> +7500(50 </a:t>
            </a:r>
            <a:r>
              <a:rPr lang="tr-TR" sz="1800" i="1">
                <a:solidFill>
                  <a:srgbClr val="0000FF"/>
                </a:solidFill>
                <a:latin typeface="Calibri" pitchFamily="34" charset="0"/>
              </a:rPr>
              <a:t>–</a:t>
            </a:r>
            <a:r>
              <a:rPr lang="tr-TR" sz="1800">
                <a:solidFill>
                  <a:srgbClr val="0000FF"/>
                </a:solidFill>
                <a:latin typeface="Calibri" pitchFamily="34" charset="0"/>
              </a:rPr>
              <a:t> </a:t>
            </a:r>
            <a:r>
              <a:rPr lang="tr-TR" sz="1800" i="1">
                <a:solidFill>
                  <a:srgbClr val="0000FF"/>
                </a:solidFill>
                <a:latin typeface="Calibri" pitchFamily="34" charset="0"/>
              </a:rPr>
              <a:t>x</a:t>
            </a:r>
            <a:r>
              <a:rPr lang="tr-TR" sz="1800">
                <a:solidFill>
                  <a:srgbClr val="0000FF"/>
                </a:solidFill>
                <a:latin typeface="Calibri" pitchFamily="34" charset="0"/>
              </a:rPr>
              <a:t>) = 365000</a:t>
            </a:r>
          </a:p>
        </p:txBody>
      </p:sp>
      <p:sp>
        <p:nvSpPr>
          <p:cNvPr id="31" name="Text Box 25"/>
          <p:cNvSpPr txBox="1">
            <a:spLocks noChangeArrowheads="1"/>
          </p:cNvSpPr>
          <p:nvPr/>
        </p:nvSpPr>
        <p:spPr bwMode="auto">
          <a:xfrm>
            <a:off x="3070225" y="5235575"/>
            <a:ext cx="3929063" cy="369888"/>
          </a:xfrm>
          <a:prstGeom prst="rect">
            <a:avLst/>
          </a:prstGeom>
          <a:noFill/>
          <a:ln w="9525">
            <a:noFill/>
            <a:miter lim="800000"/>
            <a:headEnd/>
            <a:tailEnd/>
          </a:ln>
        </p:spPr>
        <p:txBody>
          <a:bodyPr>
            <a:spAutoFit/>
          </a:bodyPr>
          <a:lstStyle/>
          <a:p>
            <a:r>
              <a:rPr lang="tr-TR" sz="1800">
                <a:solidFill>
                  <a:srgbClr val="0000FF"/>
                </a:solidFill>
                <a:latin typeface="Calibri" pitchFamily="34" charset="0"/>
                <a:sym typeface="Symbol" pitchFamily="18" charset="2"/>
              </a:rPr>
              <a:t></a:t>
            </a:r>
            <a:r>
              <a:rPr lang="tr-TR" sz="1800">
                <a:solidFill>
                  <a:srgbClr val="0000FF"/>
                </a:solidFill>
                <a:latin typeface="Calibri" pitchFamily="34" charset="0"/>
              </a:rPr>
              <a:t>   7000</a:t>
            </a:r>
            <a:r>
              <a:rPr lang="tr-TR" sz="1800" i="1">
                <a:solidFill>
                  <a:srgbClr val="0000FF"/>
                </a:solidFill>
                <a:latin typeface="Calibri" pitchFamily="34" charset="0"/>
              </a:rPr>
              <a:t>x</a:t>
            </a:r>
            <a:r>
              <a:rPr lang="tr-TR" sz="1800">
                <a:solidFill>
                  <a:srgbClr val="0000FF"/>
                </a:solidFill>
                <a:latin typeface="Calibri" pitchFamily="34" charset="0"/>
              </a:rPr>
              <a:t> + 375000 </a:t>
            </a:r>
            <a:r>
              <a:rPr lang="tr-TR" sz="1800" i="1">
                <a:solidFill>
                  <a:srgbClr val="0000FF"/>
                </a:solidFill>
                <a:latin typeface="Calibri" pitchFamily="34" charset="0"/>
              </a:rPr>
              <a:t>–</a:t>
            </a:r>
            <a:r>
              <a:rPr lang="tr-TR" sz="1800">
                <a:solidFill>
                  <a:srgbClr val="0000FF"/>
                </a:solidFill>
                <a:latin typeface="Calibri" pitchFamily="34" charset="0"/>
              </a:rPr>
              <a:t> 7500</a:t>
            </a:r>
            <a:r>
              <a:rPr lang="tr-TR" sz="1800" i="1">
                <a:solidFill>
                  <a:srgbClr val="0000FF"/>
                </a:solidFill>
                <a:latin typeface="Calibri" pitchFamily="34" charset="0"/>
              </a:rPr>
              <a:t>x</a:t>
            </a:r>
            <a:r>
              <a:rPr lang="tr-TR" sz="1800">
                <a:solidFill>
                  <a:srgbClr val="0000FF"/>
                </a:solidFill>
                <a:latin typeface="Calibri" pitchFamily="34" charset="0"/>
              </a:rPr>
              <a:t> = 365000</a:t>
            </a:r>
          </a:p>
        </p:txBody>
      </p:sp>
      <p:sp>
        <p:nvSpPr>
          <p:cNvPr id="32" name="Text Box 25"/>
          <p:cNvSpPr txBox="1">
            <a:spLocks noChangeArrowheads="1"/>
          </p:cNvSpPr>
          <p:nvPr/>
        </p:nvSpPr>
        <p:spPr bwMode="auto">
          <a:xfrm>
            <a:off x="3259138" y="5605463"/>
            <a:ext cx="3071812" cy="368300"/>
          </a:xfrm>
          <a:prstGeom prst="rect">
            <a:avLst/>
          </a:prstGeom>
          <a:noFill/>
          <a:ln w="9525">
            <a:noFill/>
            <a:miter lim="800000"/>
            <a:headEnd/>
            <a:tailEnd/>
          </a:ln>
        </p:spPr>
        <p:txBody>
          <a:bodyPr>
            <a:spAutoFit/>
          </a:bodyPr>
          <a:lstStyle/>
          <a:p>
            <a:r>
              <a:rPr lang="tr-TR" sz="1800">
                <a:solidFill>
                  <a:srgbClr val="0000FF"/>
                </a:solidFill>
                <a:latin typeface="Calibri" pitchFamily="34" charset="0"/>
                <a:sym typeface="Symbol" pitchFamily="18" charset="2"/>
              </a:rPr>
              <a:t></a:t>
            </a:r>
            <a:r>
              <a:rPr lang="tr-TR" sz="1800">
                <a:solidFill>
                  <a:srgbClr val="0000FF"/>
                </a:solidFill>
                <a:latin typeface="Calibri" pitchFamily="34" charset="0"/>
              </a:rPr>
              <a:t>  375000 – 500</a:t>
            </a:r>
            <a:r>
              <a:rPr lang="tr-TR" sz="1800" i="1">
                <a:solidFill>
                  <a:srgbClr val="0000FF"/>
                </a:solidFill>
                <a:latin typeface="Calibri" pitchFamily="34" charset="0"/>
              </a:rPr>
              <a:t>x </a:t>
            </a:r>
            <a:r>
              <a:rPr lang="tr-TR" sz="1800">
                <a:solidFill>
                  <a:srgbClr val="0000FF"/>
                </a:solidFill>
                <a:latin typeface="Calibri" pitchFamily="34" charset="0"/>
              </a:rPr>
              <a:t> = 365000</a:t>
            </a:r>
          </a:p>
        </p:txBody>
      </p:sp>
      <p:sp>
        <p:nvSpPr>
          <p:cNvPr id="33" name="Text Box 25"/>
          <p:cNvSpPr txBox="1">
            <a:spLocks noChangeArrowheads="1"/>
          </p:cNvSpPr>
          <p:nvPr/>
        </p:nvSpPr>
        <p:spPr bwMode="auto">
          <a:xfrm>
            <a:off x="6116638" y="5605463"/>
            <a:ext cx="3071812" cy="368300"/>
          </a:xfrm>
          <a:prstGeom prst="rect">
            <a:avLst/>
          </a:prstGeom>
          <a:noFill/>
          <a:ln w="9525">
            <a:noFill/>
            <a:miter lim="800000"/>
            <a:headEnd/>
            <a:tailEnd/>
          </a:ln>
        </p:spPr>
        <p:txBody>
          <a:bodyPr>
            <a:spAutoFit/>
          </a:bodyPr>
          <a:lstStyle/>
          <a:p>
            <a:r>
              <a:rPr lang="tr-TR" sz="1800">
                <a:solidFill>
                  <a:srgbClr val="0000FF"/>
                </a:solidFill>
                <a:latin typeface="Calibri" pitchFamily="34" charset="0"/>
                <a:sym typeface="Symbol" pitchFamily="18" charset="2"/>
              </a:rPr>
              <a:t></a:t>
            </a:r>
            <a:r>
              <a:rPr lang="tr-TR" sz="1800">
                <a:solidFill>
                  <a:srgbClr val="0000FF"/>
                </a:solidFill>
                <a:latin typeface="Calibri" pitchFamily="34" charset="0"/>
              </a:rPr>
              <a:t>  375000 – 500</a:t>
            </a:r>
            <a:r>
              <a:rPr lang="tr-TR" sz="1800" i="1">
                <a:solidFill>
                  <a:srgbClr val="0000FF"/>
                </a:solidFill>
                <a:latin typeface="Calibri" pitchFamily="34" charset="0"/>
              </a:rPr>
              <a:t>x </a:t>
            </a:r>
            <a:r>
              <a:rPr lang="tr-TR" sz="1800">
                <a:solidFill>
                  <a:srgbClr val="0000FF"/>
                </a:solidFill>
                <a:latin typeface="Calibri" pitchFamily="34" charset="0"/>
              </a:rPr>
              <a:t> = 365000</a:t>
            </a:r>
          </a:p>
        </p:txBody>
      </p:sp>
      <p:sp>
        <p:nvSpPr>
          <p:cNvPr id="34" name="Text Box 25"/>
          <p:cNvSpPr txBox="1">
            <a:spLocks noChangeArrowheads="1"/>
          </p:cNvSpPr>
          <p:nvPr/>
        </p:nvSpPr>
        <p:spPr bwMode="auto">
          <a:xfrm>
            <a:off x="3571875" y="5975350"/>
            <a:ext cx="3000375" cy="369888"/>
          </a:xfrm>
          <a:prstGeom prst="rect">
            <a:avLst/>
          </a:prstGeom>
          <a:noFill/>
          <a:ln w="9525">
            <a:noFill/>
            <a:miter lim="800000"/>
            <a:headEnd/>
            <a:tailEnd/>
          </a:ln>
        </p:spPr>
        <p:txBody>
          <a:bodyPr>
            <a:spAutoFit/>
          </a:bodyPr>
          <a:lstStyle/>
          <a:p>
            <a:r>
              <a:rPr lang="tr-TR" sz="1800">
                <a:solidFill>
                  <a:srgbClr val="0000FF"/>
                </a:solidFill>
                <a:latin typeface="Calibri" pitchFamily="34" charset="0"/>
                <a:sym typeface="Symbol" pitchFamily="18" charset="2"/>
              </a:rPr>
              <a:t></a:t>
            </a:r>
            <a:r>
              <a:rPr lang="tr-TR" sz="1800">
                <a:solidFill>
                  <a:srgbClr val="0000FF"/>
                </a:solidFill>
                <a:latin typeface="Calibri" pitchFamily="34" charset="0"/>
              </a:rPr>
              <a:t>   500</a:t>
            </a:r>
            <a:r>
              <a:rPr lang="tr-TR" sz="1800" i="1">
                <a:solidFill>
                  <a:srgbClr val="0000FF"/>
                </a:solidFill>
                <a:latin typeface="Calibri" pitchFamily="34" charset="0"/>
              </a:rPr>
              <a:t>x</a:t>
            </a:r>
            <a:r>
              <a:rPr lang="tr-TR" sz="1800">
                <a:solidFill>
                  <a:srgbClr val="0000FF"/>
                </a:solidFill>
                <a:latin typeface="Calibri" pitchFamily="34" charset="0"/>
              </a:rPr>
              <a:t> = 10000  </a:t>
            </a:r>
            <a:r>
              <a:rPr lang="tr-TR" sz="1800">
                <a:solidFill>
                  <a:srgbClr val="0000FF"/>
                </a:solidFill>
                <a:latin typeface="Calibri" pitchFamily="34" charset="0"/>
                <a:sym typeface="Symbol" pitchFamily="18" charset="2"/>
              </a:rPr>
              <a:t></a:t>
            </a:r>
            <a:r>
              <a:rPr lang="tr-TR" sz="1800" i="1">
                <a:solidFill>
                  <a:srgbClr val="0000FF"/>
                </a:solidFill>
                <a:latin typeface="Calibri" pitchFamily="34" charset="0"/>
              </a:rPr>
              <a:t>   x</a:t>
            </a:r>
            <a:r>
              <a:rPr lang="tr-TR" sz="1800">
                <a:solidFill>
                  <a:srgbClr val="0000FF"/>
                </a:solidFill>
                <a:latin typeface="Calibri" pitchFamily="34" charset="0"/>
              </a:rPr>
              <a:t> = 20.</a:t>
            </a:r>
          </a:p>
        </p:txBody>
      </p:sp>
      <p:sp>
        <p:nvSpPr>
          <p:cNvPr id="35" name="Text Box 16"/>
          <p:cNvSpPr txBox="1">
            <a:spLocks noChangeArrowheads="1"/>
          </p:cNvSpPr>
          <p:nvPr/>
        </p:nvSpPr>
        <p:spPr bwMode="auto">
          <a:xfrm>
            <a:off x="0" y="6357938"/>
            <a:ext cx="5500688" cy="369887"/>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Bu ay stoklardaki fındığın  </a:t>
            </a:r>
            <a:r>
              <a:rPr lang="tr-TR" sz="1800">
                <a:solidFill>
                  <a:srgbClr val="0000FF"/>
                </a:solidFill>
                <a:latin typeface="Calibri" pitchFamily="34" charset="0"/>
              </a:rPr>
              <a:t>20</a:t>
            </a:r>
            <a:r>
              <a:rPr lang="tr-TR" sz="1800" b="1">
                <a:solidFill>
                  <a:srgbClr val="0000FF"/>
                </a:solidFill>
                <a:latin typeface="Calibri" pitchFamily="34" charset="0"/>
              </a:rPr>
              <a:t> tonu satılmalıdır.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54289"/>
                                        </p:tgtEl>
                                        <p:attrNameLst>
                                          <p:attrName>style.visibility</p:attrName>
                                        </p:attrNameLst>
                                      </p:cBhvr>
                                      <p:to>
                                        <p:strVal val="visible"/>
                                      </p:to>
                                    </p:set>
                                    <p:animEffect transition="in" filter="wipe(left)">
                                      <p:cBhvr>
                                        <p:cTn id="7" dur="500"/>
                                        <p:tgtEl>
                                          <p:spTgt spid="5428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lt">
                                    <p:tmPct val="10000"/>
                                  </p:iterate>
                                  <p:childTnLst>
                                    <p:set>
                                      <p:cBhvr>
                                        <p:cTn id="11" dur="1" fill="hold">
                                          <p:stCondLst>
                                            <p:cond delay="0"/>
                                          </p:stCondLst>
                                        </p:cTn>
                                        <p:tgtEl>
                                          <p:spTgt spid="54276"/>
                                        </p:tgtEl>
                                        <p:attrNameLst>
                                          <p:attrName>style.visibility</p:attrName>
                                        </p:attrNameLst>
                                      </p:cBhvr>
                                      <p:to>
                                        <p:strVal val="visible"/>
                                      </p:to>
                                    </p:set>
                                    <p:animEffect transition="in" filter="wipe(left)">
                                      <p:cBhvr>
                                        <p:cTn id="12" dur="500"/>
                                        <p:tgtEl>
                                          <p:spTgt spid="5427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iterate type="wd">
                                    <p:tmPct val="100000"/>
                                  </p:iterate>
                                  <p:childTnLst>
                                    <p:set>
                                      <p:cBhvr>
                                        <p:cTn id="16" dur="1" fill="hold">
                                          <p:stCondLst>
                                            <p:cond delay="0"/>
                                          </p:stCondLst>
                                        </p:cTn>
                                        <p:tgtEl>
                                          <p:spTgt spid="54288"/>
                                        </p:tgtEl>
                                        <p:attrNameLst>
                                          <p:attrName>style.visibility</p:attrName>
                                        </p:attrNameLst>
                                      </p:cBhvr>
                                      <p:to>
                                        <p:strVal val="visible"/>
                                      </p:to>
                                    </p:set>
                                    <p:animEffect transition="in" filter="strips(upRight)">
                                      <p:cBhvr>
                                        <p:cTn id="17" dur="300"/>
                                        <p:tgtEl>
                                          <p:spTgt spid="5428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iterate type="wd">
                                    <p:tmPct val="100000"/>
                                  </p:iterate>
                                  <p:childTnLst>
                                    <p:set>
                                      <p:cBhvr>
                                        <p:cTn id="21" dur="1" fill="hold">
                                          <p:stCondLst>
                                            <p:cond delay="0"/>
                                          </p:stCondLst>
                                        </p:cTn>
                                        <p:tgtEl>
                                          <p:spTgt spid="54294"/>
                                        </p:tgtEl>
                                        <p:attrNameLst>
                                          <p:attrName>style.visibility</p:attrName>
                                        </p:attrNameLst>
                                      </p:cBhvr>
                                      <p:to>
                                        <p:strVal val="visible"/>
                                      </p:to>
                                    </p:set>
                                    <p:animEffect transition="in" filter="strips(upRight)">
                                      <p:cBhvr>
                                        <p:cTn id="22" dur="300"/>
                                        <p:tgtEl>
                                          <p:spTgt spid="5429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iterate type="wd">
                                    <p:tmPct val="100000"/>
                                  </p:iterate>
                                  <p:childTnLst>
                                    <p:set>
                                      <p:cBhvr>
                                        <p:cTn id="26" dur="1" fill="hold">
                                          <p:stCondLst>
                                            <p:cond delay="0"/>
                                          </p:stCondLst>
                                        </p:cTn>
                                        <p:tgtEl>
                                          <p:spTgt spid="27"/>
                                        </p:tgtEl>
                                        <p:attrNameLst>
                                          <p:attrName>style.visibility</p:attrName>
                                        </p:attrNameLst>
                                      </p:cBhvr>
                                      <p:to>
                                        <p:strVal val="visible"/>
                                      </p:to>
                                    </p:set>
                                    <p:animEffect transition="in" filter="strips(upRight)">
                                      <p:cBhvr>
                                        <p:cTn id="27" dur="3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iterate type="wd">
                                    <p:tmPct val="100000"/>
                                  </p:iterate>
                                  <p:childTnLst>
                                    <p:set>
                                      <p:cBhvr>
                                        <p:cTn id="31" dur="1" fill="hold">
                                          <p:stCondLst>
                                            <p:cond delay="0"/>
                                          </p:stCondLst>
                                        </p:cTn>
                                        <p:tgtEl>
                                          <p:spTgt spid="54297"/>
                                        </p:tgtEl>
                                        <p:attrNameLst>
                                          <p:attrName>style.visibility</p:attrName>
                                        </p:attrNameLst>
                                      </p:cBhvr>
                                      <p:to>
                                        <p:strVal val="visible"/>
                                      </p:to>
                                    </p:set>
                                    <p:animEffect transition="in" filter="strips(upRight)">
                                      <p:cBhvr>
                                        <p:cTn id="32" dur="300"/>
                                        <p:tgtEl>
                                          <p:spTgt spid="5429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iterate type="wd">
                                    <p:tmPct val="100000"/>
                                  </p:iterate>
                                  <p:childTnLst>
                                    <p:set>
                                      <p:cBhvr>
                                        <p:cTn id="36" dur="1" fill="hold">
                                          <p:stCondLst>
                                            <p:cond delay="0"/>
                                          </p:stCondLst>
                                        </p:cTn>
                                        <p:tgtEl>
                                          <p:spTgt spid="28"/>
                                        </p:tgtEl>
                                        <p:attrNameLst>
                                          <p:attrName>style.visibility</p:attrName>
                                        </p:attrNameLst>
                                      </p:cBhvr>
                                      <p:to>
                                        <p:strVal val="visible"/>
                                      </p:to>
                                    </p:set>
                                    <p:animEffect transition="in" filter="strips(upRight)">
                                      <p:cBhvr>
                                        <p:cTn id="37" dur="3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iterate type="wd">
                                    <p:tmPct val="100000"/>
                                  </p:iterate>
                                  <p:childTnLst>
                                    <p:set>
                                      <p:cBhvr>
                                        <p:cTn id="41" dur="1" fill="hold">
                                          <p:stCondLst>
                                            <p:cond delay="0"/>
                                          </p:stCondLst>
                                        </p:cTn>
                                        <p:tgtEl>
                                          <p:spTgt spid="29"/>
                                        </p:tgtEl>
                                        <p:attrNameLst>
                                          <p:attrName>style.visibility</p:attrName>
                                        </p:attrNameLst>
                                      </p:cBhvr>
                                      <p:to>
                                        <p:strVal val="visible"/>
                                      </p:to>
                                    </p:set>
                                    <p:animEffect transition="in" filter="strips(upRight)">
                                      <p:cBhvr>
                                        <p:cTn id="42" dur="3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3" fill="hold" grpId="0" nodeType="clickEffect">
                                  <p:stCondLst>
                                    <p:cond delay="0"/>
                                  </p:stCondLst>
                                  <p:iterate type="wd">
                                    <p:tmPct val="100000"/>
                                  </p:iterate>
                                  <p:childTnLst>
                                    <p:set>
                                      <p:cBhvr>
                                        <p:cTn id="46" dur="1" fill="hold">
                                          <p:stCondLst>
                                            <p:cond delay="0"/>
                                          </p:stCondLst>
                                        </p:cTn>
                                        <p:tgtEl>
                                          <p:spTgt spid="30"/>
                                        </p:tgtEl>
                                        <p:attrNameLst>
                                          <p:attrName>style.visibility</p:attrName>
                                        </p:attrNameLst>
                                      </p:cBhvr>
                                      <p:to>
                                        <p:strVal val="visible"/>
                                      </p:to>
                                    </p:set>
                                    <p:animEffect transition="in" filter="strips(upRight)">
                                      <p:cBhvr>
                                        <p:cTn id="47" dur="3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3" fill="hold" grpId="0" nodeType="clickEffect">
                                  <p:stCondLst>
                                    <p:cond delay="0"/>
                                  </p:stCondLst>
                                  <p:iterate type="wd">
                                    <p:tmPct val="100000"/>
                                  </p:iterate>
                                  <p:childTnLst>
                                    <p:set>
                                      <p:cBhvr>
                                        <p:cTn id="51" dur="1" fill="hold">
                                          <p:stCondLst>
                                            <p:cond delay="0"/>
                                          </p:stCondLst>
                                        </p:cTn>
                                        <p:tgtEl>
                                          <p:spTgt spid="31"/>
                                        </p:tgtEl>
                                        <p:attrNameLst>
                                          <p:attrName>style.visibility</p:attrName>
                                        </p:attrNameLst>
                                      </p:cBhvr>
                                      <p:to>
                                        <p:strVal val="visible"/>
                                      </p:to>
                                    </p:set>
                                    <p:animEffect transition="in" filter="strips(upRight)">
                                      <p:cBhvr>
                                        <p:cTn id="52" dur="3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3" fill="hold" grpId="0" nodeType="clickEffect">
                                  <p:stCondLst>
                                    <p:cond delay="0"/>
                                  </p:stCondLst>
                                  <p:iterate type="wd">
                                    <p:tmPct val="100000"/>
                                  </p:iterate>
                                  <p:childTnLst>
                                    <p:set>
                                      <p:cBhvr>
                                        <p:cTn id="56" dur="1" fill="hold">
                                          <p:stCondLst>
                                            <p:cond delay="0"/>
                                          </p:stCondLst>
                                        </p:cTn>
                                        <p:tgtEl>
                                          <p:spTgt spid="32"/>
                                        </p:tgtEl>
                                        <p:attrNameLst>
                                          <p:attrName>style.visibility</p:attrName>
                                        </p:attrNameLst>
                                      </p:cBhvr>
                                      <p:to>
                                        <p:strVal val="visible"/>
                                      </p:to>
                                    </p:set>
                                    <p:animEffect transition="in" filter="strips(upRight)">
                                      <p:cBhvr>
                                        <p:cTn id="57" dur="3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3" fill="hold" grpId="0" nodeType="clickEffect">
                                  <p:stCondLst>
                                    <p:cond delay="0"/>
                                  </p:stCondLst>
                                  <p:iterate type="wd">
                                    <p:tmPct val="100000"/>
                                  </p:iterate>
                                  <p:childTnLst>
                                    <p:set>
                                      <p:cBhvr>
                                        <p:cTn id="61" dur="1" fill="hold">
                                          <p:stCondLst>
                                            <p:cond delay="0"/>
                                          </p:stCondLst>
                                        </p:cTn>
                                        <p:tgtEl>
                                          <p:spTgt spid="33"/>
                                        </p:tgtEl>
                                        <p:attrNameLst>
                                          <p:attrName>style.visibility</p:attrName>
                                        </p:attrNameLst>
                                      </p:cBhvr>
                                      <p:to>
                                        <p:strVal val="visible"/>
                                      </p:to>
                                    </p:set>
                                    <p:animEffect transition="in" filter="strips(upRight)">
                                      <p:cBhvr>
                                        <p:cTn id="62" dur="3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3" fill="hold" grpId="0" nodeType="clickEffect">
                                  <p:stCondLst>
                                    <p:cond delay="0"/>
                                  </p:stCondLst>
                                  <p:iterate type="wd">
                                    <p:tmPct val="100000"/>
                                  </p:iterate>
                                  <p:childTnLst>
                                    <p:set>
                                      <p:cBhvr>
                                        <p:cTn id="66" dur="1" fill="hold">
                                          <p:stCondLst>
                                            <p:cond delay="0"/>
                                          </p:stCondLst>
                                        </p:cTn>
                                        <p:tgtEl>
                                          <p:spTgt spid="34"/>
                                        </p:tgtEl>
                                        <p:attrNameLst>
                                          <p:attrName>style.visibility</p:attrName>
                                        </p:attrNameLst>
                                      </p:cBhvr>
                                      <p:to>
                                        <p:strVal val="visible"/>
                                      </p:to>
                                    </p:set>
                                    <p:animEffect transition="in" filter="strips(upRight)">
                                      <p:cBhvr>
                                        <p:cTn id="67" dur="3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3" fill="hold" grpId="0" nodeType="clickEffect">
                                  <p:stCondLst>
                                    <p:cond delay="0"/>
                                  </p:stCondLst>
                                  <p:iterate type="wd">
                                    <p:tmPct val="100000"/>
                                  </p:iterate>
                                  <p:childTnLst>
                                    <p:set>
                                      <p:cBhvr>
                                        <p:cTn id="71" dur="1" fill="hold">
                                          <p:stCondLst>
                                            <p:cond delay="0"/>
                                          </p:stCondLst>
                                        </p:cTn>
                                        <p:tgtEl>
                                          <p:spTgt spid="35"/>
                                        </p:tgtEl>
                                        <p:attrNameLst>
                                          <p:attrName>style.visibility</p:attrName>
                                        </p:attrNameLst>
                                      </p:cBhvr>
                                      <p:to>
                                        <p:strVal val="visible"/>
                                      </p:to>
                                    </p:set>
                                    <p:animEffect transition="in" filter="strips(upRight)">
                                      <p:cBhvr>
                                        <p:cTn id="72" dur="3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utoUpdateAnimBg="0"/>
      <p:bldP spid="54288" grpId="0" autoUpdateAnimBg="0"/>
      <p:bldP spid="54289" grpId="0" autoUpdateAnimBg="0"/>
      <p:bldP spid="54294" grpId="0"/>
      <p:bldP spid="54297" grpId="0" autoUpdateAnimBg="0"/>
      <p:bldP spid="27" grpId="0"/>
      <p:bldP spid="28" grpId="0" autoUpdateAnimBg="0"/>
      <p:bldP spid="29" grpId="0" autoUpdateAnimBg="0"/>
      <p:bldP spid="30" grpId="0" autoUpdateAnimBg="0"/>
      <p:bldP spid="31" grpId="0" autoUpdateAnimBg="0"/>
      <p:bldP spid="32" grpId="0" autoUpdateAnimBg="0"/>
      <p:bldP spid="33" grpId="0" autoUpdateAnimBg="0"/>
      <p:bldP spid="34" grpId="0" autoUpdateAnimBg="0"/>
      <p:bldP spid="35"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36513" y="1206500"/>
            <a:ext cx="9167813" cy="646113"/>
          </a:xfrm>
          <a:prstGeom prst="rect">
            <a:avLst/>
          </a:prstGeom>
          <a:noFill/>
          <a:ln w="9525">
            <a:noFill/>
            <a:miter lim="800000"/>
            <a:headEnd/>
            <a:tailEnd/>
          </a:ln>
        </p:spPr>
        <p:txBody>
          <a:bodyPr>
            <a:spAutoFit/>
          </a:bodyPr>
          <a:lstStyle/>
          <a:p>
            <a:pPr algn="just"/>
            <a:r>
              <a:rPr lang="tr-TR" sz="1800" b="1">
                <a:latin typeface="Calibri" pitchFamily="34" charset="0"/>
              </a:rPr>
              <a:t>Çözüm. </a:t>
            </a:r>
            <a:r>
              <a:rPr lang="tr-TR" sz="1800">
                <a:solidFill>
                  <a:srgbClr val="0000FF"/>
                </a:solidFill>
                <a:latin typeface="Calibri" pitchFamily="34" charset="0"/>
              </a:rPr>
              <a:t>240</a:t>
            </a:r>
            <a:r>
              <a:rPr lang="tr-TR" sz="1800" b="1">
                <a:solidFill>
                  <a:srgbClr val="0000FF"/>
                </a:solidFill>
                <a:latin typeface="Calibri" pitchFamily="34" charset="0"/>
              </a:rPr>
              <a:t> ton taşıma kapasiteli filodaki </a:t>
            </a:r>
            <a:r>
              <a:rPr lang="tr-TR" sz="1800">
                <a:solidFill>
                  <a:srgbClr val="0000FF"/>
                </a:solidFill>
                <a:latin typeface="Calibri" pitchFamily="34" charset="0"/>
              </a:rPr>
              <a:t>20</a:t>
            </a:r>
            <a:r>
              <a:rPr lang="tr-TR" sz="1800" b="1">
                <a:solidFill>
                  <a:srgbClr val="0000FF"/>
                </a:solidFill>
                <a:latin typeface="Calibri" pitchFamily="34" charset="0"/>
              </a:rPr>
              <a:t> kamyondan kaçı </a:t>
            </a:r>
            <a:r>
              <a:rPr lang="tr-TR" sz="1800">
                <a:solidFill>
                  <a:srgbClr val="0000FF"/>
                </a:solidFill>
                <a:latin typeface="Calibri" pitchFamily="34" charset="0"/>
              </a:rPr>
              <a:t>6</a:t>
            </a:r>
            <a:r>
              <a:rPr lang="tr-TR" sz="1800" b="1">
                <a:solidFill>
                  <a:srgbClr val="0000FF"/>
                </a:solidFill>
                <a:latin typeface="Calibri" pitchFamily="34" charset="0"/>
              </a:rPr>
              <a:t> tonluk, kaçı </a:t>
            </a:r>
            <a:r>
              <a:rPr lang="tr-TR" sz="1800">
                <a:solidFill>
                  <a:srgbClr val="0000FF"/>
                </a:solidFill>
                <a:latin typeface="Calibri" pitchFamily="34" charset="0"/>
              </a:rPr>
              <a:t>9</a:t>
            </a:r>
            <a:r>
              <a:rPr lang="tr-TR" sz="1800" b="1">
                <a:solidFill>
                  <a:srgbClr val="0000FF"/>
                </a:solidFill>
                <a:latin typeface="Calibri" pitchFamily="34" charset="0"/>
              </a:rPr>
              <a:t> tonluk ve kaçı </a:t>
            </a:r>
            <a:r>
              <a:rPr lang="tr-TR" sz="1800">
                <a:solidFill>
                  <a:srgbClr val="0000FF"/>
                </a:solidFill>
                <a:latin typeface="Calibri" pitchFamily="34" charset="0"/>
              </a:rPr>
              <a:t>15</a:t>
            </a:r>
            <a:r>
              <a:rPr lang="tr-TR" sz="1800" b="1">
                <a:solidFill>
                  <a:srgbClr val="0000FF"/>
                </a:solidFill>
                <a:latin typeface="Calibri" pitchFamily="34" charset="0"/>
              </a:rPr>
              <a:t> tonluk olacak?</a:t>
            </a:r>
          </a:p>
        </p:txBody>
      </p:sp>
      <p:sp>
        <p:nvSpPr>
          <p:cNvPr id="54288" name="Text Box 16"/>
          <p:cNvSpPr txBox="1">
            <a:spLocks noChangeArrowheads="1"/>
          </p:cNvSpPr>
          <p:nvPr/>
        </p:nvSpPr>
        <p:spPr bwMode="auto">
          <a:xfrm>
            <a:off x="-36513" y="1795463"/>
            <a:ext cx="8001001" cy="369887"/>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Satın alınacak </a:t>
            </a:r>
            <a:r>
              <a:rPr lang="tr-TR" sz="1800">
                <a:solidFill>
                  <a:srgbClr val="0000FF"/>
                </a:solidFill>
                <a:latin typeface="Calibri" pitchFamily="34" charset="0"/>
              </a:rPr>
              <a:t>6</a:t>
            </a:r>
            <a:r>
              <a:rPr lang="tr-TR" sz="1800" b="1">
                <a:solidFill>
                  <a:srgbClr val="0000FF"/>
                </a:solidFill>
                <a:latin typeface="Calibri" pitchFamily="34" charset="0"/>
              </a:rPr>
              <a:t> tonluk kamyon sayısına </a:t>
            </a:r>
            <a:r>
              <a:rPr lang="tr-TR" sz="1800" b="1" i="1">
                <a:solidFill>
                  <a:srgbClr val="0000FF"/>
                </a:solidFill>
                <a:latin typeface="Calibri" pitchFamily="34" charset="0"/>
              </a:rPr>
              <a:t>x</a:t>
            </a:r>
            <a:r>
              <a:rPr lang="tr-TR" sz="1800" b="1">
                <a:solidFill>
                  <a:srgbClr val="0000FF"/>
                </a:solidFill>
                <a:latin typeface="Calibri" pitchFamily="34" charset="0"/>
              </a:rPr>
              <a:t>, </a:t>
            </a:r>
            <a:r>
              <a:rPr lang="tr-TR" sz="1800">
                <a:solidFill>
                  <a:srgbClr val="0000FF"/>
                </a:solidFill>
                <a:latin typeface="Calibri" pitchFamily="34" charset="0"/>
              </a:rPr>
              <a:t>9</a:t>
            </a:r>
            <a:r>
              <a:rPr lang="tr-TR" sz="1800" b="1">
                <a:solidFill>
                  <a:srgbClr val="0000FF"/>
                </a:solidFill>
                <a:latin typeface="Calibri" pitchFamily="34" charset="0"/>
              </a:rPr>
              <a:t> tonluk kamyon sayısına </a:t>
            </a:r>
            <a:r>
              <a:rPr lang="tr-TR" sz="1800" b="1" i="1">
                <a:solidFill>
                  <a:srgbClr val="0000FF"/>
                </a:solidFill>
                <a:latin typeface="Calibri" pitchFamily="34" charset="0"/>
              </a:rPr>
              <a:t>y</a:t>
            </a:r>
            <a:r>
              <a:rPr lang="tr-TR" sz="1800" b="1">
                <a:solidFill>
                  <a:srgbClr val="0000FF"/>
                </a:solidFill>
                <a:latin typeface="Calibri" pitchFamily="34" charset="0"/>
              </a:rPr>
              <a:t> diyelim. </a:t>
            </a:r>
          </a:p>
        </p:txBody>
      </p:sp>
      <p:sp>
        <p:nvSpPr>
          <p:cNvPr id="54289" name="Text Box 17"/>
          <p:cNvSpPr txBox="1">
            <a:spLocks noChangeArrowheads="1"/>
          </p:cNvSpPr>
          <p:nvPr/>
        </p:nvSpPr>
        <p:spPr bwMode="auto">
          <a:xfrm>
            <a:off x="-25400" y="1588"/>
            <a:ext cx="9144000" cy="923330"/>
          </a:xfrm>
          <a:prstGeom prst="rect">
            <a:avLst/>
          </a:prstGeom>
          <a:noFill/>
          <a:ln w="9525">
            <a:noFill/>
            <a:miter lim="800000"/>
            <a:headEnd/>
            <a:tailEnd/>
          </a:ln>
        </p:spPr>
        <p:txBody>
          <a:bodyPr>
            <a:spAutoFit/>
          </a:bodyPr>
          <a:lstStyle/>
          <a:p>
            <a:pPr algn="just"/>
            <a:r>
              <a:rPr lang="tr-TR" sz="1800" b="1" dirty="0">
                <a:latin typeface="Calibri" pitchFamily="34" charset="0"/>
              </a:rPr>
              <a:t>Örnek. </a:t>
            </a:r>
            <a:r>
              <a:rPr lang="tr-TR" sz="1800" b="1">
                <a:solidFill>
                  <a:srgbClr val="0000FF"/>
                </a:solidFill>
                <a:latin typeface="Calibri" pitchFamily="34" charset="0"/>
              </a:rPr>
              <a:t>Bir taşıma şirketi </a:t>
            </a:r>
            <a:r>
              <a:rPr lang="tr-TR" sz="1800">
                <a:solidFill>
                  <a:srgbClr val="0000FF"/>
                </a:solidFill>
                <a:latin typeface="Calibri" pitchFamily="34" charset="0"/>
              </a:rPr>
              <a:t>20</a:t>
            </a:r>
            <a:r>
              <a:rPr lang="tr-TR" sz="1800" b="1">
                <a:solidFill>
                  <a:srgbClr val="0000FF"/>
                </a:solidFill>
                <a:latin typeface="Calibri" pitchFamily="34" charset="0"/>
              </a:rPr>
              <a:t> araçtan oluşan </a:t>
            </a:r>
            <a:r>
              <a:rPr lang="tr-TR" sz="1800">
                <a:solidFill>
                  <a:srgbClr val="0000FF"/>
                </a:solidFill>
                <a:latin typeface="Calibri" pitchFamily="34" charset="0"/>
              </a:rPr>
              <a:t>240</a:t>
            </a:r>
            <a:r>
              <a:rPr lang="tr-TR" sz="1800" b="1">
                <a:solidFill>
                  <a:srgbClr val="0000FF"/>
                </a:solidFill>
                <a:latin typeface="Calibri" pitchFamily="34" charset="0"/>
              </a:rPr>
              <a:t> ton taşıma kapasiteli bir taşıma filosu oluşturmak için </a:t>
            </a:r>
            <a:r>
              <a:rPr lang="tr-TR" sz="1800">
                <a:solidFill>
                  <a:srgbClr val="0000FF"/>
                </a:solidFill>
                <a:latin typeface="Calibri" pitchFamily="34" charset="0"/>
              </a:rPr>
              <a:t>6</a:t>
            </a:r>
            <a:r>
              <a:rPr lang="tr-TR" sz="1800" b="1">
                <a:solidFill>
                  <a:srgbClr val="0000FF"/>
                </a:solidFill>
                <a:latin typeface="Calibri" pitchFamily="34" charset="0"/>
              </a:rPr>
              <a:t> tonluk, </a:t>
            </a:r>
            <a:r>
              <a:rPr lang="tr-TR" sz="1800">
                <a:solidFill>
                  <a:srgbClr val="0000FF"/>
                </a:solidFill>
                <a:latin typeface="Calibri" pitchFamily="34" charset="0"/>
              </a:rPr>
              <a:t>9</a:t>
            </a:r>
            <a:r>
              <a:rPr lang="tr-TR" sz="1800" b="1">
                <a:solidFill>
                  <a:srgbClr val="0000FF"/>
                </a:solidFill>
                <a:latin typeface="Calibri" pitchFamily="34" charset="0"/>
              </a:rPr>
              <a:t> tonluk ve </a:t>
            </a:r>
            <a:r>
              <a:rPr lang="tr-TR" sz="1800">
                <a:solidFill>
                  <a:srgbClr val="0000FF"/>
                </a:solidFill>
                <a:latin typeface="Calibri" pitchFamily="34" charset="0"/>
              </a:rPr>
              <a:t>15</a:t>
            </a:r>
            <a:r>
              <a:rPr lang="tr-TR" sz="1800" b="1">
                <a:solidFill>
                  <a:srgbClr val="0000FF"/>
                </a:solidFill>
                <a:latin typeface="Calibri" pitchFamily="34" charset="0"/>
              </a:rPr>
              <a:t> tonluk kamyonlardan her birinden en az </a:t>
            </a:r>
            <a:r>
              <a:rPr lang="tr-TR" sz="1800">
                <a:solidFill>
                  <a:srgbClr val="0000FF"/>
                </a:solidFill>
                <a:latin typeface="Calibri" pitchFamily="34" charset="0"/>
              </a:rPr>
              <a:t>1 </a:t>
            </a:r>
            <a:r>
              <a:rPr lang="tr-TR" sz="1800" b="1">
                <a:solidFill>
                  <a:srgbClr val="0000FF"/>
                </a:solidFill>
                <a:latin typeface="Calibri" pitchFamily="34" charset="0"/>
              </a:rPr>
              <a:t>adet</a:t>
            </a:r>
            <a:r>
              <a:rPr lang="tr-TR" sz="1800">
                <a:solidFill>
                  <a:srgbClr val="0000FF"/>
                </a:solidFill>
                <a:latin typeface="Calibri" pitchFamily="34" charset="0"/>
              </a:rPr>
              <a:t> </a:t>
            </a:r>
            <a:r>
              <a:rPr lang="tr-TR" sz="1800" b="1">
                <a:solidFill>
                  <a:srgbClr val="0000FF"/>
                </a:solidFill>
                <a:latin typeface="Calibri" pitchFamily="34" charset="0"/>
              </a:rPr>
              <a:t>satın alacaktır. </a:t>
            </a:r>
            <a:r>
              <a:rPr lang="tr-TR" sz="1800" b="1" smtClean="0">
                <a:solidFill>
                  <a:srgbClr val="0000FF"/>
                </a:solidFill>
                <a:latin typeface="Calibri" pitchFamily="34" charset="0"/>
              </a:rPr>
              <a:t> Şirket </a:t>
            </a:r>
            <a:r>
              <a:rPr lang="tr-TR" sz="1800" b="1">
                <a:solidFill>
                  <a:srgbClr val="0000FF"/>
                </a:solidFill>
                <a:latin typeface="Calibri" pitchFamily="34" charset="0"/>
              </a:rPr>
              <a:t>bu filoyu her tür kamyondan kaçar adet satın alarak gerçekleştirebilir?</a:t>
            </a:r>
          </a:p>
        </p:txBody>
      </p:sp>
      <p:sp>
        <p:nvSpPr>
          <p:cNvPr id="54294" name="Text Box 22"/>
          <p:cNvSpPr txBox="1">
            <a:spLocks noChangeArrowheads="1"/>
          </p:cNvSpPr>
          <p:nvPr/>
        </p:nvSpPr>
        <p:spPr bwMode="auto">
          <a:xfrm>
            <a:off x="-60325" y="2103438"/>
            <a:ext cx="8929688" cy="646112"/>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Toplam </a:t>
            </a:r>
            <a:r>
              <a:rPr lang="tr-TR" sz="1800">
                <a:solidFill>
                  <a:srgbClr val="0000FF"/>
                </a:solidFill>
                <a:latin typeface="Calibri" pitchFamily="34" charset="0"/>
              </a:rPr>
              <a:t>20</a:t>
            </a:r>
            <a:r>
              <a:rPr lang="tr-TR" sz="1800" b="1">
                <a:solidFill>
                  <a:srgbClr val="0000FF"/>
                </a:solidFill>
                <a:latin typeface="Calibri" pitchFamily="34" charset="0"/>
              </a:rPr>
              <a:t> kamyon satın alınacağından, satın alınacak </a:t>
            </a:r>
            <a:r>
              <a:rPr lang="tr-TR" sz="1800">
                <a:solidFill>
                  <a:srgbClr val="0000FF"/>
                </a:solidFill>
                <a:latin typeface="Calibri" pitchFamily="34" charset="0"/>
              </a:rPr>
              <a:t>15</a:t>
            </a:r>
            <a:r>
              <a:rPr lang="tr-TR" sz="1800" b="1">
                <a:solidFill>
                  <a:srgbClr val="0000FF"/>
                </a:solidFill>
                <a:latin typeface="Calibri" pitchFamily="34" charset="0"/>
              </a:rPr>
              <a:t> tonluk kamyon sayısı </a:t>
            </a:r>
            <a:r>
              <a:rPr lang="tr-TR" sz="1800">
                <a:solidFill>
                  <a:srgbClr val="0000FF"/>
                </a:solidFill>
                <a:latin typeface="Calibri" pitchFamily="34" charset="0"/>
              </a:rPr>
              <a:t>20</a:t>
            </a:r>
            <a:r>
              <a:rPr lang="tr-TR" sz="1800" i="1">
                <a:solidFill>
                  <a:srgbClr val="0000FF"/>
                </a:solidFill>
                <a:latin typeface="Calibri" pitchFamily="34" charset="0"/>
              </a:rPr>
              <a:t>–</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a:solidFill>
                  <a:srgbClr val="0000FF"/>
                </a:solidFill>
                <a:latin typeface="Calibri" pitchFamily="34" charset="0"/>
              </a:rPr>
              <a:t> + </a:t>
            </a:r>
            <a:r>
              <a:rPr lang="tr-TR" sz="1800" i="1">
                <a:solidFill>
                  <a:srgbClr val="0000FF"/>
                </a:solidFill>
                <a:latin typeface="Calibri" pitchFamily="34" charset="0"/>
              </a:rPr>
              <a:t>y</a:t>
            </a:r>
            <a:r>
              <a:rPr lang="tr-TR" sz="1800">
                <a:solidFill>
                  <a:srgbClr val="0000FF"/>
                </a:solidFill>
                <a:latin typeface="Calibri" pitchFamily="34" charset="0"/>
              </a:rPr>
              <a:t>)</a:t>
            </a:r>
            <a:r>
              <a:rPr lang="tr-TR" sz="1800" b="1">
                <a:solidFill>
                  <a:srgbClr val="0000FF"/>
                </a:solidFill>
                <a:latin typeface="Calibri" pitchFamily="34" charset="0"/>
              </a:rPr>
              <a:t> olur ve aşağıdaki denklemler sağlanmalıdır:</a:t>
            </a:r>
          </a:p>
        </p:txBody>
      </p:sp>
      <p:sp>
        <p:nvSpPr>
          <p:cNvPr id="54297" name="Text Box 25"/>
          <p:cNvSpPr txBox="1">
            <a:spLocks noChangeArrowheads="1"/>
          </p:cNvSpPr>
          <p:nvPr/>
        </p:nvSpPr>
        <p:spPr bwMode="auto">
          <a:xfrm>
            <a:off x="-36513" y="3028950"/>
            <a:ext cx="1666876" cy="369888"/>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Bu denklem </a:t>
            </a:r>
          </a:p>
        </p:txBody>
      </p:sp>
      <p:sp>
        <p:nvSpPr>
          <p:cNvPr id="27" name="Text Box 22"/>
          <p:cNvSpPr txBox="1">
            <a:spLocks noChangeArrowheads="1"/>
          </p:cNvSpPr>
          <p:nvPr/>
        </p:nvSpPr>
        <p:spPr bwMode="auto">
          <a:xfrm>
            <a:off x="2344738" y="2744788"/>
            <a:ext cx="3571875" cy="369887"/>
          </a:xfrm>
          <a:prstGeom prst="rect">
            <a:avLst/>
          </a:prstGeom>
          <a:noFill/>
          <a:ln w="9525">
            <a:noFill/>
            <a:miter lim="800000"/>
            <a:headEnd/>
            <a:tailEnd/>
          </a:ln>
        </p:spPr>
        <p:txBody>
          <a:bodyPr>
            <a:spAutoFit/>
          </a:bodyPr>
          <a:lstStyle/>
          <a:p>
            <a:r>
              <a:rPr lang="tr-TR" sz="1800" dirty="0">
                <a:solidFill>
                  <a:srgbClr val="0000FF"/>
                </a:solidFill>
                <a:latin typeface="Calibri" pitchFamily="34" charset="0"/>
              </a:rPr>
              <a:t>6</a:t>
            </a:r>
            <a:r>
              <a:rPr lang="tr-TR" sz="1800" i="1" dirty="0">
                <a:solidFill>
                  <a:srgbClr val="0000FF"/>
                </a:solidFill>
                <a:latin typeface="Calibri" pitchFamily="34" charset="0"/>
              </a:rPr>
              <a:t>x</a:t>
            </a:r>
            <a:r>
              <a:rPr lang="tr-TR" sz="1800" dirty="0">
                <a:solidFill>
                  <a:srgbClr val="0000FF"/>
                </a:solidFill>
                <a:latin typeface="Calibri" pitchFamily="34" charset="0"/>
              </a:rPr>
              <a:t>+9</a:t>
            </a:r>
            <a:r>
              <a:rPr lang="tr-TR" sz="1800" i="1" dirty="0">
                <a:solidFill>
                  <a:srgbClr val="0000FF"/>
                </a:solidFill>
                <a:latin typeface="Calibri" pitchFamily="34" charset="0"/>
              </a:rPr>
              <a:t>y</a:t>
            </a:r>
            <a:r>
              <a:rPr lang="tr-TR" sz="1800" dirty="0">
                <a:solidFill>
                  <a:srgbClr val="0000FF"/>
                </a:solidFill>
                <a:latin typeface="Calibri" pitchFamily="34" charset="0"/>
              </a:rPr>
              <a:t>+15(20</a:t>
            </a:r>
            <a:r>
              <a:rPr lang="tr-TR" sz="1800" i="1" dirty="0">
                <a:solidFill>
                  <a:srgbClr val="0000FF"/>
                </a:solidFill>
                <a:latin typeface="Calibri" pitchFamily="34" charset="0"/>
              </a:rPr>
              <a:t>–</a:t>
            </a:r>
            <a:r>
              <a:rPr lang="tr-TR" sz="1800" dirty="0">
                <a:solidFill>
                  <a:srgbClr val="0000FF"/>
                </a:solidFill>
                <a:latin typeface="Calibri" pitchFamily="34" charset="0"/>
              </a:rPr>
              <a:t>(</a:t>
            </a:r>
            <a:r>
              <a:rPr lang="tr-TR" sz="1800" i="1" dirty="0">
                <a:solidFill>
                  <a:srgbClr val="0000FF"/>
                </a:solidFill>
                <a:latin typeface="Calibri" pitchFamily="34" charset="0"/>
              </a:rPr>
              <a:t>x</a:t>
            </a:r>
            <a:r>
              <a:rPr lang="tr-TR" sz="1800" dirty="0">
                <a:solidFill>
                  <a:srgbClr val="0000FF"/>
                </a:solidFill>
                <a:latin typeface="Calibri" pitchFamily="34" charset="0"/>
              </a:rPr>
              <a:t>+</a:t>
            </a:r>
            <a:r>
              <a:rPr lang="tr-TR" sz="1800" i="1" dirty="0">
                <a:solidFill>
                  <a:srgbClr val="0000FF"/>
                </a:solidFill>
                <a:latin typeface="Calibri" pitchFamily="34" charset="0"/>
              </a:rPr>
              <a:t>y</a:t>
            </a:r>
            <a:r>
              <a:rPr lang="tr-TR" sz="1800" dirty="0" smtClean="0">
                <a:solidFill>
                  <a:srgbClr val="0000FF"/>
                </a:solidFill>
                <a:latin typeface="Calibri" pitchFamily="34" charset="0"/>
              </a:rPr>
              <a:t>))=240</a:t>
            </a:r>
            <a:r>
              <a:rPr lang="tr-TR" sz="1800" b="1" i="1" dirty="0" smtClean="0">
                <a:solidFill>
                  <a:srgbClr val="0000FF"/>
                </a:solidFill>
                <a:latin typeface="Calibri" pitchFamily="34" charset="0"/>
              </a:rPr>
              <a:t>.</a:t>
            </a:r>
            <a:endParaRPr lang="tr-TR" sz="1800" b="1" dirty="0">
              <a:solidFill>
                <a:srgbClr val="0000FF"/>
              </a:solidFill>
              <a:latin typeface="Calibri" pitchFamily="34" charset="0"/>
            </a:endParaRPr>
          </a:p>
        </p:txBody>
      </p:sp>
      <p:sp>
        <p:nvSpPr>
          <p:cNvPr id="28" name="Text Box 25"/>
          <p:cNvSpPr txBox="1">
            <a:spLocks noChangeArrowheads="1"/>
          </p:cNvSpPr>
          <p:nvPr/>
        </p:nvSpPr>
        <p:spPr bwMode="auto">
          <a:xfrm>
            <a:off x="1223963" y="3052763"/>
            <a:ext cx="7786687" cy="369887"/>
          </a:xfrm>
          <a:prstGeom prst="rect">
            <a:avLst/>
          </a:prstGeom>
          <a:noFill/>
          <a:ln w="9525">
            <a:noFill/>
            <a:miter lim="800000"/>
            <a:headEnd/>
            <a:tailEnd/>
          </a:ln>
        </p:spPr>
        <p:txBody>
          <a:bodyPr>
            <a:spAutoFit/>
          </a:bodyPr>
          <a:lstStyle/>
          <a:p>
            <a:pPr algn="just">
              <a:spcBef>
                <a:spcPct val="50000"/>
              </a:spcBef>
            </a:pPr>
            <a:r>
              <a:rPr lang="tr-TR" sz="1800">
                <a:latin typeface="Calibri" pitchFamily="34" charset="0"/>
              </a:rPr>
              <a:t>300</a:t>
            </a:r>
            <a:r>
              <a:rPr lang="tr-TR" sz="1800" i="1">
                <a:latin typeface="Calibri" pitchFamily="34" charset="0"/>
              </a:rPr>
              <a:t>–</a:t>
            </a:r>
            <a:r>
              <a:rPr lang="tr-TR" sz="1800">
                <a:latin typeface="Calibri" pitchFamily="34" charset="0"/>
              </a:rPr>
              <a:t>9</a:t>
            </a:r>
            <a:r>
              <a:rPr lang="tr-TR" sz="1800" i="1">
                <a:latin typeface="Calibri" pitchFamily="34" charset="0"/>
              </a:rPr>
              <a:t>x–</a:t>
            </a:r>
            <a:r>
              <a:rPr lang="tr-TR" sz="1800">
                <a:latin typeface="Calibri" pitchFamily="34" charset="0"/>
              </a:rPr>
              <a:t>6</a:t>
            </a:r>
            <a:r>
              <a:rPr lang="tr-TR" sz="1800" i="1">
                <a:latin typeface="Calibri" pitchFamily="34" charset="0"/>
              </a:rPr>
              <a:t>y</a:t>
            </a:r>
            <a:r>
              <a:rPr lang="tr-TR" sz="1800">
                <a:latin typeface="Calibri" pitchFamily="34" charset="0"/>
              </a:rPr>
              <a:t> = 240 </a:t>
            </a:r>
            <a:r>
              <a:rPr lang="tr-TR" sz="1800">
                <a:solidFill>
                  <a:srgbClr val="0000FF"/>
                </a:solidFill>
                <a:latin typeface="Calibri" pitchFamily="34" charset="0"/>
              </a:rPr>
              <a:t>  </a:t>
            </a:r>
            <a:r>
              <a:rPr lang="tr-TR" sz="1800" b="1">
                <a:solidFill>
                  <a:srgbClr val="0000FF"/>
                </a:solidFill>
                <a:latin typeface="Calibri" pitchFamily="34" charset="0"/>
              </a:rPr>
              <a:t>biçiminde düzenlenerek problemin matematiksel modeli</a:t>
            </a:r>
          </a:p>
        </p:txBody>
      </p:sp>
      <p:sp>
        <p:nvSpPr>
          <p:cNvPr id="29" name="Text Box 25"/>
          <p:cNvSpPr txBox="1">
            <a:spLocks noChangeArrowheads="1"/>
          </p:cNvSpPr>
          <p:nvPr/>
        </p:nvSpPr>
        <p:spPr bwMode="auto">
          <a:xfrm>
            <a:off x="2201863" y="3659188"/>
            <a:ext cx="4214812" cy="368300"/>
          </a:xfrm>
          <a:prstGeom prst="rect">
            <a:avLst/>
          </a:prstGeom>
          <a:noFill/>
          <a:ln w="9525">
            <a:noFill/>
            <a:miter lim="800000"/>
            <a:headEnd/>
            <a:tailEnd/>
          </a:ln>
        </p:spPr>
        <p:txBody>
          <a:bodyPr>
            <a:spAutoFit/>
          </a:bodyPr>
          <a:lstStyle/>
          <a:p>
            <a:r>
              <a:rPr lang="tr-TR" sz="1800" b="1">
                <a:latin typeface="Calibri" pitchFamily="34" charset="0"/>
              </a:rPr>
              <a:t>“</a:t>
            </a:r>
            <a:r>
              <a:rPr lang="tr-TR" sz="1800">
                <a:latin typeface="Calibri" pitchFamily="34" charset="0"/>
              </a:rPr>
              <a:t>300</a:t>
            </a:r>
            <a:r>
              <a:rPr lang="tr-TR" sz="1800" i="1">
                <a:latin typeface="Calibri" pitchFamily="34" charset="0"/>
              </a:rPr>
              <a:t>–</a:t>
            </a:r>
            <a:r>
              <a:rPr lang="tr-TR" sz="1800">
                <a:latin typeface="Calibri" pitchFamily="34" charset="0"/>
              </a:rPr>
              <a:t>9</a:t>
            </a:r>
            <a:r>
              <a:rPr lang="tr-TR" sz="1800" i="1">
                <a:latin typeface="Calibri" pitchFamily="34" charset="0"/>
              </a:rPr>
              <a:t>x–</a:t>
            </a:r>
            <a:r>
              <a:rPr lang="tr-TR" sz="1800">
                <a:latin typeface="Calibri" pitchFamily="34" charset="0"/>
              </a:rPr>
              <a:t>6</a:t>
            </a:r>
            <a:r>
              <a:rPr lang="tr-TR" sz="1800" i="1">
                <a:latin typeface="Calibri" pitchFamily="34" charset="0"/>
              </a:rPr>
              <a:t>y</a:t>
            </a:r>
            <a:r>
              <a:rPr lang="tr-TR" sz="1800">
                <a:latin typeface="Calibri" pitchFamily="34" charset="0"/>
              </a:rPr>
              <a:t> = 240 denklemini çözünüz.</a:t>
            </a:r>
            <a:r>
              <a:rPr lang="tr-TR" sz="1800" b="1">
                <a:latin typeface="Calibri" pitchFamily="34" charset="0"/>
              </a:rPr>
              <a:t>”</a:t>
            </a:r>
          </a:p>
        </p:txBody>
      </p:sp>
      <p:sp>
        <p:nvSpPr>
          <p:cNvPr id="30" name="Text Box 25"/>
          <p:cNvSpPr txBox="1">
            <a:spLocks noChangeArrowheads="1"/>
          </p:cNvSpPr>
          <p:nvPr/>
        </p:nvSpPr>
        <p:spPr bwMode="auto">
          <a:xfrm>
            <a:off x="119063" y="4011613"/>
            <a:ext cx="1858962" cy="369887"/>
          </a:xfrm>
          <a:prstGeom prst="rect">
            <a:avLst/>
          </a:prstGeom>
          <a:noFill/>
          <a:ln w="9525">
            <a:noFill/>
            <a:miter lim="800000"/>
            <a:headEnd/>
            <a:tailEnd/>
          </a:ln>
        </p:spPr>
        <p:txBody>
          <a:bodyPr>
            <a:spAutoFit/>
          </a:bodyPr>
          <a:lstStyle/>
          <a:p>
            <a:r>
              <a:rPr lang="tr-TR" sz="1800">
                <a:solidFill>
                  <a:srgbClr val="0000FF"/>
                </a:solidFill>
                <a:latin typeface="Calibri" pitchFamily="34" charset="0"/>
              </a:rPr>
              <a:t>300</a:t>
            </a:r>
            <a:r>
              <a:rPr lang="tr-TR" sz="1800" i="1">
                <a:solidFill>
                  <a:srgbClr val="0000FF"/>
                </a:solidFill>
                <a:latin typeface="Calibri" pitchFamily="34" charset="0"/>
              </a:rPr>
              <a:t>–</a:t>
            </a:r>
            <a:r>
              <a:rPr lang="tr-TR" sz="1800">
                <a:solidFill>
                  <a:srgbClr val="0000FF"/>
                </a:solidFill>
                <a:latin typeface="Calibri" pitchFamily="34" charset="0"/>
              </a:rPr>
              <a:t>9</a:t>
            </a:r>
            <a:r>
              <a:rPr lang="tr-TR" sz="1800" i="1">
                <a:solidFill>
                  <a:srgbClr val="0000FF"/>
                </a:solidFill>
                <a:latin typeface="Calibri" pitchFamily="34" charset="0"/>
              </a:rPr>
              <a:t>x–</a:t>
            </a:r>
            <a:r>
              <a:rPr lang="tr-TR" sz="1800">
                <a:solidFill>
                  <a:srgbClr val="0000FF"/>
                </a:solidFill>
                <a:latin typeface="Calibri" pitchFamily="34" charset="0"/>
              </a:rPr>
              <a:t>6</a:t>
            </a:r>
            <a:r>
              <a:rPr lang="tr-TR" sz="1800" i="1">
                <a:solidFill>
                  <a:srgbClr val="0000FF"/>
                </a:solidFill>
                <a:latin typeface="Calibri" pitchFamily="34" charset="0"/>
              </a:rPr>
              <a:t>y</a:t>
            </a:r>
            <a:r>
              <a:rPr lang="tr-TR" sz="1800">
                <a:solidFill>
                  <a:srgbClr val="0000FF"/>
                </a:solidFill>
                <a:latin typeface="Calibri" pitchFamily="34" charset="0"/>
              </a:rPr>
              <a:t> = 240</a:t>
            </a:r>
          </a:p>
        </p:txBody>
      </p:sp>
      <p:sp>
        <p:nvSpPr>
          <p:cNvPr id="31" name="Text Box 25"/>
          <p:cNvSpPr txBox="1">
            <a:spLocks noChangeArrowheads="1"/>
          </p:cNvSpPr>
          <p:nvPr/>
        </p:nvSpPr>
        <p:spPr bwMode="auto">
          <a:xfrm>
            <a:off x="1870075" y="4025900"/>
            <a:ext cx="1785938" cy="369888"/>
          </a:xfrm>
          <a:prstGeom prst="rect">
            <a:avLst/>
          </a:prstGeom>
          <a:noFill/>
          <a:ln w="9525">
            <a:noFill/>
            <a:miter lim="800000"/>
            <a:headEnd/>
            <a:tailEnd/>
          </a:ln>
        </p:spPr>
        <p:txBody>
          <a:bodyPr>
            <a:spAutoFit/>
          </a:bodyPr>
          <a:lstStyle/>
          <a:p>
            <a:r>
              <a:rPr lang="tr-TR" sz="1800">
                <a:solidFill>
                  <a:srgbClr val="0000FF"/>
                </a:solidFill>
                <a:latin typeface="Calibri" pitchFamily="34" charset="0"/>
              </a:rPr>
              <a:t>→   9</a:t>
            </a:r>
            <a:r>
              <a:rPr lang="tr-TR" sz="1800" i="1">
                <a:solidFill>
                  <a:srgbClr val="0000FF"/>
                </a:solidFill>
                <a:latin typeface="Calibri" pitchFamily="34" charset="0"/>
              </a:rPr>
              <a:t>x </a:t>
            </a:r>
            <a:r>
              <a:rPr lang="tr-TR" sz="1800">
                <a:solidFill>
                  <a:srgbClr val="0000FF"/>
                </a:solidFill>
                <a:latin typeface="Calibri" pitchFamily="34" charset="0"/>
              </a:rPr>
              <a:t>+ 6</a:t>
            </a:r>
            <a:r>
              <a:rPr lang="tr-TR" sz="1800" i="1">
                <a:solidFill>
                  <a:srgbClr val="0000FF"/>
                </a:solidFill>
                <a:latin typeface="Calibri" pitchFamily="34" charset="0"/>
              </a:rPr>
              <a:t>y</a:t>
            </a:r>
            <a:r>
              <a:rPr lang="tr-TR" sz="1800">
                <a:solidFill>
                  <a:srgbClr val="0000FF"/>
                </a:solidFill>
                <a:latin typeface="Calibri" pitchFamily="34" charset="0"/>
              </a:rPr>
              <a:t> = 60</a:t>
            </a:r>
          </a:p>
        </p:txBody>
      </p:sp>
      <p:sp>
        <p:nvSpPr>
          <p:cNvPr id="32" name="Text Box 25"/>
          <p:cNvSpPr txBox="1">
            <a:spLocks noChangeArrowheads="1"/>
          </p:cNvSpPr>
          <p:nvPr/>
        </p:nvSpPr>
        <p:spPr bwMode="auto">
          <a:xfrm>
            <a:off x="3513138" y="4025900"/>
            <a:ext cx="1741487" cy="369888"/>
          </a:xfrm>
          <a:prstGeom prst="rect">
            <a:avLst/>
          </a:prstGeom>
          <a:noFill/>
          <a:ln w="9525">
            <a:noFill/>
            <a:miter lim="800000"/>
            <a:headEnd/>
            <a:tailEnd/>
          </a:ln>
        </p:spPr>
        <p:txBody>
          <a:bodyPr>
            <a:spAutoFit/>
          </a:bodyPr>
          <a:lstStyle/>
          <a:p>
            <a:r>
              <a:rPr lang="tr-TR" sz="1800">
                <a:solidFill>
                  <a:srgbClr val="0000FF"/>
                </a:solidFill>
                <a:latin typeface="Calibri" pitchFamily="34" charset="0"/>
              </a:rPr>
              <a:t>→  3</a:t>
            </a:r>
            <a:r>
              <a:rPr lang="tr-TR" sz="1800" i="1">
                <a:solidFill>
                  <a:srgbClr val="0000FF"/>
                </a:solidFill>
                <a:latin typeface="Calibri" pitchFamily="34" charset="0"/>
              </a:rPr>
              <a:t>x</a:t>
            </a:r>
            <a:r>
              <a:rPr lang="tr-TR" sz="1800">
                <a:solidFill>
                  <a:srgbClr val="0000FF"/>
                </a:solidFill>
                <a:latin typeface="Calibri" pitchFamily="34" charset="0"/>
              </a:rPr>
              <a:t> + 2</a:t>
            </a:r>
            <a:r>
              <a:rPr lang="tr-TR" sz="1800" i="1">
                <a:solidFill>
                  <a:srgbClr val="0000FF"/>
                </a:solidFill>
                <a:latin typeface="Calibri" pitchFamily="34" charset="0"/>
              </a:rPr>
              <a:t>y</a:t>
            </a:r>
            <a:r>
              <a:rPr lang="tr-TR" sz="1800">
                <a:solidFill>
                  <a:srgbClr val="0000FF"/>
                </a:solidFill>
                <a:latin typeface="Calibri" pitchFamily="34" charset="0"/>
              </a:rPr>
              <a:t> = 20</a:t>
            </a:r>
          </a:p>
        </p:txBody>
      </p:sp>
      <p:sp>
        <p:nvSpPr>
          <p:cNvPr id="33" name="Text Box 25"/>
          <p:cNvSpPr txBox="1">
            <a:spLocks noChangeArrowheads="1"/>
          </p:cNvSpPr>
          <p:nvPr/>
        </p:nvSpPr>
        <p:spPr bwMode="auto">
          <a:xfrm>
            <a:off x="5084763" y="4025900"/>
            <a:ext cx="1670050" cy="369888"/>
          </a:xfrm>
          <a:prstGeom prst="rect">
            <a:avLst/>
          </a:prstGeom>
          <a:noFill/>
          <a:ln w="9525">
            <a:noFill/>
            <a:miter lim="800000"/>
            <a:headEnd/>
            <a:tailEnd/>
          </a:ln>
        </p:spPr>
        <p:txBody>
          <a:bodyPr>
            <a:spAutoFit/>
          </a:bodyPr>
          <a:lstStyle/>
          <a:p>
            <a:r>
              <a:rPr lang="tr-TR" sz="1800">
                <a:solidFill>
                  <a:srgbClr val="0000FF"/>
                </a:solidFill>
                <a:latin typeface="Calibri" pitchFamily="34" charset="0"/>
              </a:rPr>
              <a:t>→ 2</a:t>
            </a:r>
            <a:r>
              <a:rPr lang="tr-TR" sz="1800" i="1">
                <a:solidFill>
                  <a:srgbClr val="0000FF"/>
                </a:solidFill>
                <a:latin typeface="Calibri" pitchFamily="34" charset="0"/>
              </a:rPr>
              <a:t>y</a:t>
            </a:r>
            <a:r>
              <a:rPr lang="tr-TR" sz="1800">
                <a:solidFill>
                  <a:srgbClr val="0000FF"/>
                </a:solidFill>
                <a:latin typeface="Calibri" pitchFamily="34" charset="0"/>
              </a:rPr>
              <a:t> = 20 – 3</a:t>
            </a:r>
            <a:r>
              <a:rPr lang="tr-TR" sz="1800" i="1">
                <a:solidFill>
                  <a:srgbClr val="0000FF"/>
                </a:solidFill>
                <a:latin typeface="Calibri" pitchFamily="34" charset="0"/>
              </a:rPr>
              <a:t>x</a:t>
            </a:r>
            <a:endParaRPr lang="tr-TR" sz="1800">
              <a:solidFill>
                <a:srgbClr val="0000FF"/>
              </a:solidFill>
              <a:latin typeface="Calibri" pitchFamily="34" charset="0"/>
            </a:endParaRPr>
          </a:p>
        </p:txBody>
      </p:sp>
      <p:sp>
        <p:nvSpPr>
          <p:cNvPr id="34" name="Text Box 25"/>
          <p:cNvSpPr txBox="1">
            <a:spLocks noChangeArrowheads="1"/>
          </p:cNvSpPr>
          <p:nvPr/>
        </p:nvSpPr>
        <p:spPr bwMode="auto">
          <a:xfrm>
            <a:off x="6656388" y="4025900"/>
            <a:ext cx="2286000" cy="369888"/>
          </a:xfrm>
          <a:prstGeom prst="rect">
            <a:avLst/>
          </a:prstGeom>
          <a:noFill/>
          <a:ln w="9525">
            <a:noFill/>
            <a:miter lim="800000"/>
            <a:headEnd/>
            <a:tailEnd/>
          </a:ln>
        </p:spPr>
        <p:txBody>
          <a:bodyPr>
            <a:spAutoFit/>
          </a:bodyPr>
          <a:lstStyle/>
          <a:p>
            <a:r>
              <a:rPr lang="tr-TR" sz="1800">
                <a:solidFill>
                  <a:srgbClr val="0000FF"/>
                </a:solidFill>
                <a:latin typeface="Calibri" pitchFamily="34" charset="0"/>
              </a:rPr>
              <a:t>→   </a:t>
            </a:r>
            <a:r>
              <a:rPr lang="tr-TR" sz="1800" i="1">
                <a:solidFill>
                  <a:srgbClr val="0000FF"/>
                </a:solidFill>
                <a:latin typeface="Calibri" pitchFamily="34" charset="0"/>
              </a:rPr>
              <a:t>y</a:t>
            </a:r>
            <a:r>
              <a:rPr lang="tr-TR" sz="1800">
                <a:solidFill>
                  <a:srgbClr val="0000FF"/>
                </a:solidFill>
                <a:latin typeface="Calibri" pitchFamily="34" charset="0"/>
              </a:rPr>
              <a:t> = 10 </a:t>
            </a:r>
            <a:r>
              <a:rPr lang="tr-TR" sz="1800" i="1">
                <a:solidFill>
                  <a:srgbClr val="0000FF"/>
                </a:solidFill>
                <a:latin typeface="Calibri" pitchFamily="34" charset="0"/>
              </a:rPr>
              <a:t>–</a:t>
            </a:r>
            <a:r>
              <a:rPr lang="tr-TR" sz="1800">
                <a:solidFill>
                  <a:srgbClr val="0000FF"/>
                </a:solidFill>
                <a:latin typeface="Calibri" pitchFamily="34" charset="0"/>
              </a:rPr>
              <a:t>  (3/2)</a:t>
            </a:r>
            <a:r>
              <a:rPr lang="tr-TR" sz="1800" i="1">
                <a:solidFill>
                  <a:srgbClr val="0000FF"/>
                </a:solidFill>
                <a:latin typeface="Calibri" pitchFamily="34" charset="0"/>
              </a:rPr>
              <a:t>x</a:t>
            </a:r>
            <a:r>
              <a:rPr lang="tr-TR" sz="1800">
                <a:solidFill>
                  <a:srgbClr val="0000FF"/>
                </a:solidFill>
                <a:latin typeface="Calibri" pitchFamily="34" charset="0"/>
              </a:rPr>
              <a:t>.</a:t>
            </a:r>
          </a:p>
        </p:txBody>
      </p:sp>
      <p:sp>
        <p:nvSpPr>
          <p:cNvPr id="35" name="Text Box 16"/>
          <p:cNvSpPr txBox="1">
            <a:spLocks noChangeArrowheads="1"/>
          </p:cNvSpPr>
          <p:nvPr/>
        </p:nvSpPr>
        <p:spPr bwMode="auto">
          <a:xfrm>
            <a:off x="-36513" y="4367213"/>
            <a:ext cx="9001126" cy="646112"/>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Son denklemden görüyoruz ki, </a:t>
            </a:r>
            <a:r>
              <a:rPr lang="tr-TR" sz="1800" i="1">
                <a:solidFill>
                  <a:srgbClr val="0000FF"/>
                </a:solidFill>
                <a:latin typeface="Calibri" pitchFamily="34" charset="0"/>
              </a:rPr>
              <a:t>x</a:t>
            </a:r>
            <a:r>
              <a:rPr lang="tr-TR" sz="1800" b="1">
                <a:solidFill>
                  <a:srgbClr val="0000FF"/>
                </a:solidFill>
                <a:latin typeface="Calibri" pitchFamily="34" charset="0"/>
              </a:rPr>
              <a:t> ve </a:t>
            </a:r>
            <a:r>
              <a:rPr lang="tr-TR" sz="1800" i="1">
                <a:solidFill>
                  <a:srgbClr val="0000FF"/>
                </a:solidFill>
                <a:latin typeface="Calibri" pitchFamily="34" charset="0"/>
              </a:rPr>
              <a:t>y</a:t>
            </a:r>
            <a:r>
              <a:rPr lang="tr-TR" sz="1800" b="1">
                <a:solidFill>
                  <a:srgbClr val="0000FF"/>
                </a:solidFill>
                <a:latin typeface="Calibri" pitchFamily="34" charset="0"/>
              </a:rPr>
              <a:t> pozitif tamsayılar olacağından, </a:t>
            </a:r>
            <a:r>
              <a:rPr lang="tr-TR" sz="1800" i="1">
                <a:solidFill>
                  <a:srgbClr val="0000FF"/>
                </a:solidFill>
                <a:latin typeface="Calibri" pitchFamily="34" charset="0"/>
              </a:rPr>
              <a:t>x</a:t>
            </a:r>
            <a:r>
              <a:rPr lang="tr-TR" sz="1800" b="1">
                <a:solidFill>
                  <a:srgbClr val="0000FF"/>
                </a:solidFill>
                <a:latin typeface="Calibri" pitchFamily="34" charset="0"/>
              </a:rPr>
              <a:t> in aldığı değerler </a:t>
            </a:r>
            <a:r>
              <a:rPr lang="tr-TR" sz="1800">
                <a:solidFill>
                  <a:srgbClr val="0000FF"/>
                </a:solidFill>
                <a:latin typeface="Calibri" pitchFamily="34" charset="0"/>
              </a:rPr>
              <a:t>2</a:t>
            </a:r>
            <a:r>
              <a:rPr lang="tr-TR" sz="1800" b="1">
                <a:solidFill>
                  <a:srgbClr val="0000FF"/>
                </a:solidFill>
                <a:latin typeface="Calibri" pitchFamily="34" charset="0"/>
              </a:rPr>
              <a:t> nin katı ve en çok </a:t>
            </a:r>
            <a:r>
              <a:rPr lang="tr-TR" sz="1800">
                <a:solidFill>
                  <a:srgbClr val="0000FF"/>
                </a:solidFill>
                <a:latin typeface="Calibri" pitchFamily="34" charset="0"/>
              </a:rPr>
              <a:t>6</a:t>
            </a:r>
            <a:r>
              <a:rPr lang="tr-TR" sz="1800" b="1">
                <a:solidFill>
                  <a:srgbClr val="0000FF"/>
                </a:solidFill>
                <a:latin typeface="Calibri" pitchFamily="34" charset="0"/>
              </a:rPr>
              <a:t> olmalıdır. </a:t>
            </a:r>
          </a:p>
        </p:txBody>
      </p:sp>
      <p:sp>
        <p:nvSpPr>
          <p:cNvPr id="16" name="Text Box 25"/>
          <p:cNvSpPr txBox="1">
            <a:spLocks noChangeArrowheads="1"/>
          </p:cNvSpPr>
          <p:nvPr/>
        </p:nvSpPr>
        <p:spPr bwMode="auto">
          <a:xfrm>
            <a:off x="-25400" y="3302000"/>
            <a:ext cx="4000500" cy="369888"/>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aşağıdaki gibi ifade edilebilir:</a:t>
            </a:r>
          </a:p>
        </p:txBody>
      </p:sp>
      <p:sp>
        <p:nvSpPr>
          <p:cNvPr id="17" name="Text Box 16"/>
          <p:cNvSpPr txBox="1">
            <a:spLocks noChangeArrowheads="1"/>
          </p:cNvSpPr>
          <p:nvPr/>
        </p:nvSpPr>
        <p:spPr bwMode="auto">
          <a:xfrm>
            <a:off x="0" y="4975225"/>
            <a:ext cx="8786813" cy="369888"/>
          </a:xfrm>
          <a:prstGeom prst="rect">
            <a:avLst/>
          </a:prstGeom>
          <a:noFill/>
          <a:ln w="9525">
            <a:noFill/>
            <a:miter lim="800000"/>
            <a:headEnd/>
            <a:tailEnd/>
          </a:ln>
        </p:spPr>
        <p:txBody>
          <a:bodyPr>
            <a:spAutoFit/>
          </a:bodyPr>
          <a:lstStyle/>
          <a:p>
            <a:pPr algn="just">
              <a:spcBef>
                <a:spcPct val="50000"/>
              </a:spcBef>
            </a:pPr>
            <a:r>
              <a:rPr lang="tr-TR" sz="1800" i="1">
                <a:solidFill>
                  <a:srgbClr val="0000FF"/>
                </a:solidFill>
                <a:latin typeface="Calibri" pitchFamily="34" charset="0"/>
              </a:rPr>
              <a:t>x</a:t>
            </a:r>
            <a:r>
              <a:rPr lang="tr-TR" sz="1800">
                <a:solidFill>
                  <a:srgbClr val="0000FF"/>
                </a:solidFill>
                <a:latin typeface="Calibri" pitchFamily="34" charset="0"/>
              </a:rPr>
              <a:t> </a:t>
            </a:r>
            <a:r>
              <a:rPr lang="tr-TR" sz="1800" b="1">
                <a:solidFill>
                  <a:srgbClr val="0000FF"/>
                </a:solidFill>
                <a:latin typeface="Calibri" pitchFamily="34" charset="0"/>
              </a:rPr>
              <a:t>in  </a:t>
            </a:r>
            <a:r>
              <a:rPr lang="tr-TR" sz="1800">
                <a:solidFill>
                  <a:srgbClr val="0000FF"/>
                </a:solidFill>
                <a:latin typeface="Calibri" pitchFamily="34" charset="0"/>
              </a:rPr>
              <a:t>2, 4 </a:t>
            </a:r>
            <a:r>
              <a:rPr lang="tr-TR" sz="1800" b="1">
                <a:solidFill>
                  <a:srgbClr val="0000FF"/>
                </a:solidFill>
                <a:latin typeface="Calibri" pitchFamily="34" charset="0"/>
              </a:rPr>
              <a:t>ve </a:t>
            </a:r>
            <a:r>
              <a:rPr lang="tr-TR" sz="1800">
                <a:solidFill>
                  <a:srgbClr val="0000FF"/>
                </a:solidFill>
                <a:latin typeface="Calibri" pitchFamily="34" charset="0"/>
              </a:rPr>
              <a:t>6</a:t>
            </a:r>
            <a:r>
              <a:rPr lang="tr-TR" sz="1800" b="1">
                <a:solidFill>
                  <a:srgbClr val="0000FF"/>
                </a:solidFill>
                <a:latin typeface="Calibri" pitchFamily="34" charset="0"/>
              </a:rPr>
              <a:t> değerleri için </a:t>
            </a:r>
            <a:r>
              <a:rPr lang="tr-TR" sz="1800" i="1">
                <a:solidFill>
                  <a:srgbClr val="0000FF"/>
                </a:solidFill>
                <a:latin typeface="Calibri" pitchFamily="34" charset="0"/>
              </a:rPr>
              <a:t>y </a:t>
            </a:r>
            <a:r>
              <a:rPr lang="tr-TR" sz="1800">
                <a:solidFill>
                  <a:srgbClr val="0000FF"/>
                </a:solidFill>
                <a:latin typeface="Calibri" pitchFamily="34" charset="0"/>
              </a:rPr>
              <a:t>= 10 –(3/2) </a:t>
            </a:r>
            <a:r>
              <a:rPr lang="tr-TR" sz="1800" i="1">
                <a:solidFill>
                  <a:srgbClr val="0000FF"/>
                </a:solidFill>
                <a:latin typeface="Calibri" pitchFamily="34" charset="0"/>
              </a:rPr>
              <a:t>x </a:t>
            </a:r>
            <a:r>
              <a:rPr lang="tr-TR" sz="1800" b="1">
                <a:solidFill>
                  <a:srgbClr val="0000FF"/>
                </a:solidFill>
                <a:latin typeface="Calibri" pitchFamily="34" charset="0"/>
              </a:rPr>
              <a:t>in alacağı değerler, sırasıyla, </a:t>
            </a:r>
            <a:r>
              <a:rPr lang="tr-TR" sz="1800">
                <a:solidFill>
                  <a:srgbClr val="0000FF"/>
                </a:solidFill>
                <a:latin typeface="Calibri" pitchFamily="34" charset="0"/>
              </a:rPr>
              <a:t>7, 4 </a:t>
            </a:r>
            <a:r>
              <a:rPr lang="tr-TR" sz="1800" b="1">
                <a:solidFill>
                  <a:srgbClr val="0000FF"/>
                </a:solidFill>
                <a:latin typeface="Calibri" pitchFamily="34" charset="0"/>
              </a:rPr>
              <a:t>ve </a:t>
            </a:r>
            <a:r>
              <a:rPr lang="tr-TR" sz="1800">
                <a:solidFill>
                  <a:srgbClr val="0000FF"/>
                </a:solidFill>
                <a:latin typeface="Calibri" pitchFamily="34" charset="0"/>
              </a:rPr>
              <a:t>1</a:t>
            </a:r>
            <a:r>
              <a:rPr lang="tr-TR" sz="1800" b="1">
                <a:solidFill>
                  <a:srgbClr val="0000FF"/>
                </a:solidFill>
                <a:latin typeface="Calibri" pitchFamily="34" charset="0"/>
              </a:rPr>
              <a:t> dir. </a:t>
            </a:r>
          </a:p>
        </p:txBody>
      </p:sp>
      <p:sp>
        <p:nvSpPr>
          <p:cNvPr id="18" name="Text Box 16"/>
          <p:cNvSpPr txBox="1">
            <a:spLocks noChangeArrowheads="1"/>
          </p:cNvSpPr>
          <p:nvPr/>
        </p:nvSpPr>
        <p:spPr bwMode="auto">
          <a:xfrm>
            <a:off x="-14288" y="5316538"/>
            <a:ext cx="8704263" cy="369887"/>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Matematiksel modelin çözümü olan 3 tane </a:t>
            </a:r>
            <a:r>
              <a:rPr lang="tr-TR" sz="1800">
                <a:solidFill>
                  <a:srgbClr val="0000FF"/>
                </a:solidFill>
                <a:latin typeface="Calibri" pitchFamily="34" charset="0"/>
              </a:rPr>
              <a:t>(</a:t>
            </a:r>
            <a:r>
              <a:rPr lang="tr-TR" sz="1800" i="1">
                <a:solidFill>
                  <a:srgbClr val="0000FF"/>
                </a:solidFill>
                <a:latin typeface="Calibri" pitchFamily="34" charset="0"/>
              </a:rPr>
              <a:t>x</a:t>
            </a:r>
            <a:r>
              <a:rPr lang="tr-TR" sz="1800">
                <a:solidFill>
                  <a:srgbClr val="0000FF"/>
                </a:solidFill>
                <a:latin typeface="Calibri" pitchFamily="34" charset="0"/>
              </a:rPr>
              <a:t>,</a:t>
            </a:r>
            <a:r>
              <a:rPr lang="tr-TR" sz="1800" i="1">
                <a:solidFill>
                  <a:srgbClr val="0000FF"/>
                </a:solidFill>
                <a:latin typeface="Calibri" pitchFamily="34" charset="0"/>
              </a:rPr>
              <a:t>y</a:t>
            </a:r>
            <a:r>
              <a:rPr lang="tr-TR" sz="1800">
                <a:solidFill>
                  <a:srgbClr val="0000FF"/>
                </a:solidFill>
                <a:latin typeface="Calibri" pitchFamily="34" charset="0"/>
              </a:rPr>
              <a:t>) </a:t>
            </a:r>
            <a:r>
              <a:rPr lang="tr-TR" sz="1800" b="1">
                <a:solidFill>
                  <a:srgbClr val="0000FF"/>
                </a:solidFill>
                <a:latin typeface="Calibri" pitchFamily="34" charset="0"/>
              </a:rPr>
              <a:t>ikilisi vardır: </a:t>
            </a:r>
            <a:r>
              <a:rPr lang="tr-TR" sz="1800">
                <a:latin typeface="Calibri" pitchFamily="34" charset="0"/>
              </a:rPr>
              <a:t>(2,7)</a:t>
            </a:r>
            <a:r>
              <a:rPr lang="tr-TR" sz="1800">
                <a:solidFill>
                  <a:srgbClr val="0000FF"/>
                </a:solidFill>
                <a:latin typeface="Calibri" pitchFamily="34" charset="0"/>
              </a:rPr>
              <a:t>, </a:t>
            </a:r>
            <a:r>
              <a:rPr lang="tr-TR" sz="1800">
                <a:latin typeface="Calibri" pitchFamily="34" charset="0"/>
              </a:rPr>
              <a:t>(4,4) </a:t>
            </a:r>
            <a:r>
              <a:rPr lang="tr-TR" sz="1800">
                <a:solidFill>
                  <a:srgbClr val="0000FF"/>
                </a:solidFill>
                <a:latin typeface="Calibri" pitchFamily="34" charset="0"/>
              </a:rPr>
              <a:t>ve </a:t>
            </a:r>
            <a:r>
              <a:rPr lang="tr-TR" sz="1800">
                <a:latin typeface="Calibri" pitchFamily="34" charset="0"/>
              </a:rPr>
              <a:t>(6,1)</a:t>
            </a:r>
            <a:r>
              <a:rPr lang="tr-TR" sz="1800">
                <a:solidFill>
                  <a:srgbClr val="0000FF"/>
                </a:solidFill>
                <a:latin typeface="Calibri" pitchFamily="34" charset="0"/>
              </a:rPr>
              <a:t>.</a:t>
            </a:r>
          </a:p>
        </p:txBody>
      </p:sp>
      <p:sp>
        <p:nvSpPr>
          <p:cNvPr id="19" name="Text Box 16"/>
          <p:cNvSpPr txBox="1">
            <a:spLocks noChangeArrowheads="1"/>
          </p:cNvSpPr>
          <p:nvPr/>
        </p:nvSpPr>
        <p:spPr bwMode="auto">
          <a:xfrm>
            <a:off x="-25400" y="5629275"/>
            <a:ext cx="8704263" cy="368300"/>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Dolayısıyla, satın alma işlemi dört farklı biçimde gerçekleştirilebilir:</a:t>
            </a:r>
          </a:p>
        </p:txBody>
      </p:sp>
      <p:sp>
        <p:nvSpPr>
          <p:cNvPr id="20" name="Text Box 16"/>
          <p:cNvSpPr txBox="1">
            <a:spLocks noChangeArrowheads="1"/>
          </p:cNvSpPr>
          <p:nvPr/>
        </p:nvSpPr>
        <p:spPr bwMode="auto">
          <a:xfrm>
            <a:off x="1214438" y="5986463"/>
            <a:ext cx="7429500" cy="338137"/>
          </a:xfrm>
          <a:prstGeom prst="rect">
            <a:avLst/>
          </a:prstGeom>
          <a:noFill/>
          <a:ln w="9525">
            <a:noFill/>
            <a:miter lim="800000"/>
            <a:headEnd/>
            <a:tailEnd/>
          </a:ln>
        </p:spPr>
        <p:txBody>
          <a:bodyPr>
            <a:spAutoFit/>
          </a:bodyPr>
          <a:lstStyle/>
          <a:p>
            <a:pPr>
              <a:buFont typeface="Arial" charset="0"/>
              <a:buChar char="•"/>
            </a:pPr>
            <a:r>
              <a:rPr lang="tr-TR" sz="1600" b="1">
                <a:latin typeface="Calibri" pitchFamily="34" charset="0"/>
              </a:rPr>
              <a:t> </a:t>
            </a:r>
            <a:r>
              <a:rPr lang="tr-TR" sz="1600">
                <a:latin typeface="Calibri" pitchFamily="34" charset="0"/>
              </a:rPr>
              <a:t>2 </a:t>
            </a:r>
            <a:r>
              <a:rPr lang="tr-TR" sz="1600" b="1">
                <a:latin typeface="Calibri" pitchFamily="34" charset="0"/>
              </a:rPr>
              <a:t> adet </a:t>
            </a:r>
            <a:r>
              <a:rPr lang="tr-TR" sz="1600">
                <a:latin typeface="Calibri" pitchFamily="34" charset="0"/>
              </a:rPr>
              <a:t>6</a:t>
            </a:r>
            <a:r>
              <a:rPr lang="tr-TR" sz="1600" b="1">
                <a:latin typeface="Calibri" pitchFamily="34" charset="0"/>
              </a:rPr>
              <a:t> tonluk, </a:t>
            </a:r>
            <a:r>
              <a:rPr lang="tr-TR" sz="1600">
                <a:latin typeface="Calibri" pitchFamily="34" charset="0"/>
              </a:rPr>
              <a:t>7</a:t>
            </a:r>
            <a:r>
              <a:rPr lang="tr-TR" sz="1600" b="1">
                <a:latin typeface="Calibri" pitchFamily="34" charset="0"/>
              </a:rPr>
              <a:t> adet </a:t>
            </a:r>
            <a:r>
              <a:rPr lang="tr-TR" sz="1600">
                <a:latin typeface="Calibri" pitchFamily="34" charset="0"/>
              </a:rPr>
              <a:t>9</a:t>
            </a:r>
            <a:r>
              <a:rPr lang="tr-TR" sz="1600" b="1">
                <a:latin typeface="Calibri" pitchFamily="34" charset="0"/>
              </a:rPr>
              <a:t> tonluk ve </a:t>
            </a:r>
            <a:r>
              <a:rPr lang="tr-TR" sz="1600">
                <a:latin typeface="Calibri" pitchFamily="34" charset="0"/>
              </a:rPr>
              <a:t>20</a:t>
            </a:r>
            <a:r>
              <a:rPr lang="tr-TR" sz="1600" i="1">
                <a:latin typeface="Calibri" pitchFamily="34" charset="0"/>
              </a:rPr>
              <a:t>–</a:t>
            </a:r>
            <a:r>
              <a:rPr lang="tr-TR" sz="1600">
                <a:latin typeface="Calibri" pitchFamily="34" charset="0"/>
              </a:rPr>
              <a:t>(2+7)= 11 </a:t>
            </a:r>
            <a:r>
              <a:rPr lang="tr-TR" sz="1600" b="1">
                <a:latin typeface="Calibri" pitchFamily="34" charset="0"/>
              </a:rPr>
              <a:t>adet </a:t>
            </a:r>
            <a:r>
              <a:rPr lang="tr-TR" sz="1600">
                <a:latin typeface="Calibri" pitchFamily="34" charset="0"/>
              </a:rPr>
              <a:t>15</a:t>
            </a:r>
            <a:r>
              <a:rPr lang="tr-TR" sz="1600" b="1">
                <a:latin typeface="Calibri" pitchFamily="34" charset="0"/>
              </a:rPr>
              <a:t> tonluk kamyon.</a:t>
            </a:r>
            <a:endParaRPr lang="tr-TR" sz="1600" b="1">
              <a:solidFill>
                <a:srgbClr val="0000FF"/>
              </a:solidFill>
              <a:latin typeface="Calibri" pitchFamily="34" charset="0"/>
            </a:endParaRPr>
          </a:p>
        </p:txBody>
      </p:sp>
      <p:sp>
        <p:nvSpPr>
          <p:cNvPr id="21" name="Text Box 16"/>
          <p:cNvSpPr txBox="1">
            <a:spLocks noChangeArrowheads="1"/>
          </p:cNvSpPr>
          <p:nvPr/>
        </p:nvSpPr>
        <p:spPr bwMode="auto">
          <a:xfrm>
            <a:off x="1428750" y="6299200"/>
            <a:ext cx="7429500" cy="339725"/>
          </a:xfrm>
          <a:prstGeom prst="rect">
            <a:avLst/>
          </a:prstGeom>
          <a:noFill/>
          <a:ln w="9525">
            <a:noFill/>
            <a:miter lim="800000"/>
            <a:headEnd/>
            <a:tailEnd/>
          </a:ln>
        </p:spPr>
        <p:txBody>
          <a:bodyPr>
            <a:spAutoFit/>
          </a:bodyPr>
          <a:lstStyle/>
          <a:p>
            <a:pPr>
              <a:buFont typeface="Arial" charset="0"/>
              <a:buChar char="•"/>
            </a:pPr>
            <a:r>
              <a:rPr lang="tr-TR" sz="1600" b="1">
                <a:latin typeface="Calibri" pitchFamily="34" charset="0"/>
              </a:rPr>
              <a:t>  </a:t>
            </a:r>
            <a:r>
              <a:rPr lang="tr-TR" sz="1600">
                <a:latin typeface="Calibri" pitchFamily="34" charset="0"/>
              </a:rPr>
              <a:t>4</a:t>
            </a:r>
            <a:r>
              <a:rPr lang="tr-TR" sz="1600" b="1">
                <a:latin typeface="Calibri" pitchFamily="34" charset="0"/>
              </a:rPr>
              <a:t> adet </a:t>
            </a:r>
            <a:r>
              <a:rPr lang="tr-TR" sz="1600">
                <a:latin typeface="Calibri" pitchFamily="34" charset="0"/>
              </a:rPr>
              <a:t>6</a:t>
            </a:r>
            <a:r>
              <a:rPr lang="tr-TR" sz="1600" b="1">
                <a:latin typeface="Calibri" pitchFamily="34" charset="0"/>
              </a:rPr>
              <a:t> tonluk, </a:t>
            </a:r>
            <a:r>
              <a:rPr lang="tr-TR" sz="1600">
                <a:latin typeface="Calibri" pitchFamily="34" charset="0"/>
              </a:rPr>
              <a:t>4 </a:t>
            </a:r>
            <a:r>
              <a:rPr lang="tr-TR" sz="1600" b="1">
                <a:latin typeface="Calibri" pitchFamily="34" charset="0"/>
              </a:rPr>
              <a:t>adet </a:t>
            </a:r>
            <a:r>
              <a:rPr lang="tr-TR" sz="1600">
                <a:latin typeface="Calibri" pitchFamily="34" charset="0"/>
              </a:rPr>
              <a:t>9</a:t>
            </a:r>
            <a:r>
              <a:rPr lang="tr-TR" sz="1600" b="1">
                <a:latin typeface="Calibri" pitchFamily="34" charset="0"/>
              </a:rPr>
              <a:t> tonluk ve </a:t>
            </a:r>
            <a:r>
              <a:rPr lang="tr-TR" sz="1600">
                <a:latin typeface="Calibri" pitchFamily="34" charset="0"/>
              </a:rPr>
              <a:t>20</a:t>
            </a:r>
            <a:r>
              <a:rPr lang="tr-TR" sz="1600" i="1">
                <a:latin typeface="Calibri" pitchFamily="34" charset="0"/>
              </a:rPr>
              <a:t>–</a:t>
            </a:r>
            <a:r>
              <a:rPr lang="tr-TR" sz="1600">
                <a:latin typeface="Calibri" pitchFamily="34" charset="0"/>
              </a:rPr>
              <a:t>(4+4)= 12 </a:t>
            </a:r>
            <a:r>
              <a:rPr lang="tr-TR" sz="1600" b="1">
                <a:latin typeface="Calibri" pitchFamily="34" charset="0"/>
              </a:rPr>
              <a:t>adet </a:t>
            </a:r>
            <a:r>
              <a:rPr lang="tr-TR" sz="1600">
                <a:latin typeface="Calibri" pitchFamily="34" charset="0"/>
              </a:rPr>
              <a:t>15</a:t>
            </a:r>
            <a:r>
              <a:rPr lang="tr-TR" sz="1600" b="1">
                <a:latin typeface="Calibri" pitchFamily="34" charset="0"/>
              </a:rPr>
              <a:t> tonluk kamyon.</a:t>
            </a:r>
            <a:endParaRPr lang="tr-TR" sz="1600" b="1">
              <a:solidFill>
                <a:srgbClr val="0000FF"/>
              </a:solidFill>
              <a:latin typeface="Calibri" pitchFamily="34" charset="0"/>
            </a:endParaRPr>
          </a:p>
        </p:txBody>
      </p:sp>
      <p:sp>
        <p:nvSpPr>
          <p:cNvPr id="22" name="Text Box 16"/>
          <p:cNvSpPr txBox="1">
            <a:spLocks noChangeArrowheads="1"/>
          </p:cNvSpPr>
          <p:nvPr/>
        </p:nvSpPr>
        <p:spPr bwMode="auto">
          <a:xfrm>
            <a:off x="1643063" y="6586538"/>
            <a:ext cx="7500937" cy="338137"/>
          </a:xfrm>
          <a:prstGeom prst="rect">
            <a:avLst/>
          </a:prstGeom>
          <a:noFill/>
          <a:ln w="9525">
            <a:noFill/>
            <a:miter lim="800000"/>
            <a:headEnd/>
            <a:tailEnd/>
          </a:ln>
        </p:spPr>
        <p:txBody>
          <a:bodyPr>
            <a:spAutoFit/>
          </a:bodyPr>
          <a:lstStyle/>
          <a:p>
            <a:pPr>
              <a:buFont typeface="Arial" charset="0"/>
              <a:buChar char="•"/>
            </a:pPr>
            <a:r>
              <a:rPr lang="tr-TR" sz="1600">
                <a:latin typeface="Calibri" pitchFamily="34" charset="0"/>
              </a:rPr>
              <a:t>  6</a:t>
            </a:r>
            <a:r>
              <a:rPr lang="tr-TR" sz="1600" b="1">
                <a:latin typeface="Calibri" pitchFamily="34" charset="0"/>
              </a:rPr>
              <a:t> adet </a:t>
            </a:r>
            <a:r>
              <a:rPr lang="tr-TR" sz="1600">
                <a:latin typeface="Calibri" pitchFamily="34" charset="0"/>
              </a:rPr>
              <a:t>6</a:t>
            </a:r>
            <a:r>
              <a:rPr lang="tr-TR" sz="1600" b="1">
                <a:latin typeface="Calibri" pitchFamily="34" charset="0"/>
              </a:rPr>
              <a:t> tonluk, </a:t>
            </a:r>
            <a:r>
              <a:rPr lang="tr-TR" sz="1600">
                <a:latin typeface="Calibri" pitchFamily="34" charset="0"/>
              </a:rPr>
              <a:t>1 </a:t>
            </a:r>
            <a:r>
              <a:rPr lang="tr-TR" sz="1600" b="1">
                <a:latin typeface="Calibri" pitchFamily="34" charset="0"/>
              </a:rPr>
              <a:t>adet </a:t>
            </a:r>
            <a:r>
              <a:rPr lang="tr-TR" sz="1600">
                <a:latin typeface="Calibri" pitchFamily="34" charset="0"/>
              </a:rPr>
              <a:t>9</a:t>
            </a:r>
            <a:r>
              <a:rPr lang="tr-TR" sz="1600" b="1">
                <a:latin typeface="Calibri" pitchFamily="34" charset="0"/>
              </a:rPr>
              <a:t> tonluk ve </a:t>
            </a:r>
            <a:r>
              <a:rPr lang="tr-TR" sz="1600">
                <a:latin typeface="Calibri" pitchFamily="34" charset="0"/>
              </a:rPr>
              <a:t>20</a:t>
            </a:r>
            <a:r>
              <a:rPr lang="tr-TR" sz="1600" i="1">
                <a:latin typeface="Calibri" pitchFamily="34" charset="0"/>
              </a:rPr>
              <a:t>–</a:t>
            </a:r>
            <a:r>
              <a:rPr lang="tr-TR" sz="1600">
                <a:latin typeface="Calibri" pitchFamily="34" charset="0"/>
              </a:rPr>
              <a:t>(6+1)= 13 </a:t>
            </a:r>
            <a:r>
              <a:rPr lang="tr-TR" sz="1600" b="1">
                <a:latin typeface="Calibri" pitchFamily="34" charset="0"/>
              </a:rPr>
              <a:t>adet </a:t>
            </a:r>
            <a:r>
              <a:rPr lang="tr-TR" sz="1600">
                <a:latin typeface="Calibri" pitchFamily="34" charset="0"/>
              </a:rPr>
              <a:t>15 </a:t>
            </a:r>
            <a:r>
              <a:rPr lang="tr-TR" sz="1600" b="1">
                <a:latin typeface="Calibri" pitchFamily="34" charset="0"/>
              </a:rPr>
              <a:t>tonluk kamyon.</a:t>
            </a:r>
            <a:endParaRPr lang="tr-TR" sz="1600" b="1">
              <a:solidFill>
                <a:srgbClr val="0000FF"/>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54289"/>
                                        </p:tgtEl>
                                        <p:attrNameLst>
                                          <p:attrName>style.visibility</p:attrName>
                                        </p:attrNameLst>
                                      </p:cBhvr>
                                      <p:to>
                                        <p:strVal val="visible"/>
                                      </p:to>
                                    </p:set>
                                    <p:animEffect transition="in" filter="wipe(left)">
                                      <p:cBhvr>
                                        <p:cTn id="7" dur="500"/>
                                        <p:tgtEl>
                                          <p:spTgt spid="5428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lt">
                                    <p:tmPct val="10000"/>
                                  </p:iterate>
                                  <p:childTnLst>
                                    <p:set>
                                      <p:cBhvr>
                                        <p:cTn id="11" dur="1" fill="hold">
                                          <p:stCondLst>
                                            <p:cond delay="0"/>
                                          </p:stCondLst>
                                        </p:cTn>
                                        <p:tgtEl>
                                          <p:spTgt spid="54276"/>
                                        </p:tgtEl>
                                        <p:attrNameLst>
                                          <p:attrName>style.visibility</p:attrName>
                                        </p:attrNameLst>
                                      </p:cBhvr>
                                      <p:to>
                                        <p:strVal val="visible"/>
                                      </p:to>
                                    </p:set>
                                    <p:animEffect transition="in" filter="wipe(left)">
                                      <p:cBhvr>
                                        <p:cTn id="12" dur="500"/>
                                        <p:tgtEl>
                                          <p:spTgt spid="5427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iterate type="wd">
                                    <p:tmPct val="100000"/>
                                  </p:iterate>
                                  <p:childTnLst>
                                    <p:set>
                                      <p:cBhvr>
                                        <p:cTn id="16" dur="1" fill="hold">
                                          <p:stCondLst>
                                            <p:cond delay="0"/>
                                          </p:stCondLst>
                                        </p:cTn>
                                        <p:tgtEl>
                                          <p:spTgt spid="54288"/>
                                        </p:tgtEl>
                                        <p:attrNameLst>
                                          <p:attrName>style.visibility</p:attrName>
                                        </p:attrNameLst>
                                      </p:cBhvr>
                                      <p:to>
                                        <p:strVal val="visible"/>
                                      </p:to>
                                    </p:set>
                                    <p:animEffect transition="in" filter="strips(upRight)">
                                      <p:cBhvr>
                                        <p:cTn id="17" dur="300"/>
                                        <p:tgtEl>
                                          <p:spTgt spid="5428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lt">
                                    <p:tmPct val="10000"/>
                                  </p:iterate>
                                  <p:childTnLst>
                                    <p:set>
                                      <p:cBhvr>
                                        <p:cTn id="21" dur="1" fill="hold">
                                          <p:stCondLst>
                                            <p:cond delay="0"/>
                                          </p:stCondLst>
                                        </p:cTn>
                                        <p:tgtEl>
                                          <p:spTgt spid="54294"/>
                                        </p:tgtEl>
                                        <p:attrNameLst>
                                          <p:attrName>style.visibility</p:attrName>
                                        </p:attrNameLst>
                                      </p:cBhvr>
                                      <p:to>
                                        <p:strVal val="visible"/>
                                      </p:to>
                                    </p:set>
                                    <p:animEffect transition="in" filter="wipe(left)">
                                      <p:cBhvr>
                                        <p:cTn id="22" dur="500"/>
                                        <p:tgtEl>
                                          <p:spTgt spid="5429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iterate type="wd">
                                    <p:tmPct val="100000"/>
                                  </p:iterate>
                                  <p:childTnLst>
                                    <p:set>
                                      <p:cBhvr>
                                        <p:cTn id="26" dur="1" fill="hold">
                                          <p:stCondLst>
                                            <p:cond delay="0"/>
                                          </p:stCondLst>
                                        </p:cTn>
                                        <p:tgtEl>
                                          <p:spTgt spid="27"/>
                                        </p:tgtEl>
                                        <p:attrNameLst>
                                          <p:attrName>style.visibility</p:attrName>
                                        </p:attrNameLst>
                                      </p:cBhvr>
                                      <p:to>
                                        <p:strVal val="visible"/>
                                      </p:to>
                                    </p:set>
                                    <p:animEffect transition="in" filter="strips(upRight)">
                                      <p:cBhvr>
                                        <p:cTn id="27" dur="3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iterate type="wd">
                                    <p:tmPct val="100000"/>
                                  </p:iterate>
                                  <p:childTnLst>
                                    <p:set>
                                      <p:cBhvr>
                                        <p:cTn id="31" dur="1" fill="hold">
                                          <p:stCondLst>
                                            <p:cond delay="0"/>
                                          </p:stCondLst>
                                        </p:cTn>
                                        <p:tgtEl>
                                          <p:spTgt spid="54297"/>
                                        </p:tgtEl>
                                        <p:attrNameLst>
                                          <p:attrName>style.visibility</p:attrName>
                                        </p:attrNameLst>
                                      </p:cBhvr>
                                      <p:to>
                                        <p:strVal val="visible"/>
                                      </p:to>
                                    </p:set>
                                    <p:animEffect transition="in" filter="strips(upRight)">
                                      <p:cBhvr>
                                        <p:cTn id="32" dur="300"/>
                                        <p:tgtEl>
                                          <p:spTgt spid="5429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iterate type="wd">
                                    <p:tmPct val="100000"/>
                                  </p:iterate>
                                  <p:childTnLst>
                                    <p:set>
                                      <p:cBhvr>
                                        <p:cTn id="36" dur="1" fill="hold">
                                          <p:stCondLst>
                                            <p:cond delay="0"/>
                                          </p:stCondLst>
                                        </p:cTn>
                                        <p:tgtEl>
                                          <p:spTgt spid="28"/>
                                        </p:tgtEl>
                                        <p:attrNameLst>
                                          <p:attrName>style.visibility</p:attrName>
                                        </p:attrNameLst>
                                      </p:cBhvr>
                                      <p:to>
                                        <p:strVal val="visible"/>
                                      </p:to>
                                    </p:set>
                                    <p:animEffect transition="in" filter="strips(upRight)">
                                      <p:cBhvr>
                                        <p:cTn id="37" dur="3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iterate type="wd">
                                    <p:tmPct val="100000"/>
                                  </p:iterate>
                                  <p:childTnLst>
                                    <p:set>
                                      <p:cBhvr>
                                        <p:cTn id="41" dur="1" fill="hold">
                                          <p:stCondLst>
                                            <p:cond delay="0"/>
                                          </p:stCondLst>
                                        </p:cTn>
                                        <p:tgtEl>
                                          <p:spTgt spid="16"/>
                                        </p:tgtEl>
                                        <p:attrNameLst>
                                          <p:attrName>style.visibility</p:attrName>
                                        </p:attrNameLst>
                                      </p:cBhvr>
                                      <p:to>
                                        <p:strVal val="visible"/>
                                      </p:to>
                                    </p:set>
                                    <p:animEffect transition="in" filter="strips(upRight)">
                                      <p:cBhvr>
                                        <p:cTn id="42" dur="3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3" fill="hold" grpId="0" nodeType="clickEffect">
                                  <p:stCondLst>
                                    <p:cond delay="0"/>
                                  </p:stCondLst>
                                  <p:iterate type="wd">
                                    <p:tmPct val="100000"/>
                                  </p:iterate>
                                  <p:childTnLst>
                                    <p:set>
                                      <p:cBhvr>
                                        <p:cTn id="46" dur="1" fill="hold">
                                          <p:stCondLst>
                                            <p:cond delay="0"/>
                                          </p:stCondLst>
                                        </p:cTn>
                                        <p:tgtEl>
                                          <p:spTgt spid="29"/>
                                        </p:tgtEl>
                                        <p:attrNameLst>
                                          <p:attrName>style.visibility</p:attrName>
                                        </p:attrNameLst>
                                      </p:cBhvr>
                                      <p:to>
                                        <p:strVal val="visible"/>
                                      </p:to>
                                    </p:set>
                                    <p:animEffect transition="in" filter="strips(upRight)">
                                      <p:cBhvr>
                                        <p:cTn id="47" dur="3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3" fill="hold" grpId="0" nodeType="clickEffect">
                                  <p:stCondLst>
                                    <p:cond delay="0"/>
                                  </p:stCondLst>
                                  <p:iterate type="wd">
                                    <p:tmPct val="100000"/>
                                  </p:iterate>
                                  <p:childTnLst>
                                    <p:set>
                                      <p:cBhvr>
                                        <p:cTn id="51" dur="1" fill="hold">
                                          <p:stCondLst>
                                            <p:cond delay="0"/>
                                          </p:stCondLst>
                                        </p:cTn>
                                        <p:tgtEl>
                                          <p:spTgt spid="30"/>
                                        </p:tgtEl>
                                        <p:attrNameLst>
                                          <p:attrName>style.visibility</p:attrName>
                                        </p:attrNameLst>
                                      </p:cBhvr>
                                      <p:to>
                                        <p:strVal val="visible"/>
                                      </p:to>
                                    </p:set>
                                    <p:animEffect transition="in" filter="strips(upRight)">
                                      <p:cBhvr>
                                        <p:cTn id="52" dur="3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3" fill="hold" grpId="0" nodeType="clickEffect">
                                  <p:stCondLst>
                                    <p:cond delay="0"/>
                                  </p:stCondLst>
                                  <p:iterate type="wd">
                                    <p:tmPct val="100000"/>
                                  </p:iterate>
                                  <p:childTnLst>
                                    <p:set>
                                      <p:cBhvr>
                                        <p:cTn id="56" dur="1" fill="hold">
                                          <p:stCondLst>
                                            <p:cond delay="0"/>
                                          </p:stCondLst>
                                        </p:cTn>
                                        <p:tgtEl>
                                          <p:spTgt spid="31"/>
                                        </p:tgtEl>
                                        <p:attrNameLst>
                                          <p:attrName>style.visibility</p:attrName>
                                        </p:attrNameLst>
                                      </p:cBhvr>
                                      <p:to>
                                        <p:strVal val="visible"/>
                                      </p:to>
                                    </p:set>
                                    <p:animEffect transition="in" filter="strips(upRight)">
                                      <p:cBhvr>
                                        <p:cTn id="57" dur="3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3" fill="hold" grpId="0" nodeType="clickEffect">
                                  <p:stCondLst>
                                    <p:cond delay="0"/>
                                  </p:stCondLst>
                                  <p:iterate type="wd">
                                    <p:tmPct val="100000"/>
                                  </p:iterate>
                                  <p:childTnLst>
                                    <p:set>
                                      <p:cBhvr>
                                        <p:cTn id="61" dur="1" fill="hold">
                                          <p:stCondLst>
                                            <p:cond delay="0"/>
                                          </p:stCondLst>
                                        </p:cTn>
                                        <p:tgtEl>
                                          <p:spTgt spid="32"/>
                                        </p:tgtEl>
                                        <p:attrNameLst>
                                          <p:attrName>style.visibility</p:attrName>
                                        </p:attrNameLst>
                                      </p:cBhvr>
                                      <p:to>
                                        <p:strVal val="visible"/>
                                      </p:to>
                                    </p:set>
                                    <p:animEffect transition="in" filter="strips(upRight)">
                                      <p:cBhvr>
                                        <p:cTn id="62" dur="300"/>
                                        <p:tgtEl>
                                          <p:spTgt spid="32"/>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3" fill="hold" grpId="0" nodeType="clickEffect">
                                  <p:stCondLst>
                                    <p:cond delay="0"/>
                                  </p:stCondLst>
                                  <p:iterate type="wd">
                                    <p:tmPct val="100000"/>
                                  </p:iterate>
                                  <p:childTnLst>
                                    <p:set>
                                      <p:cBhvr>
                                        <p:cTn id="66" dur="1" fill="hold">
                                          <p:stCondLst>
                                            <p:cond delay="0"/>
                                          </p:stCondLst>
                                        </p:cTn>
                                        <p:tgtEl>
                                          <p:spTgt spid="33"/>
                                        </p:tgtEl>
                                        <p:attrNameLst>
                                          <p:attrName>style.visibility</p:attrName>
                                        </p:attrNameLst>
                                      </p:cBhvr>
                                      <p:to>
                                        <p:strVal val="visible"/>
                                      </p:to>
                                    </p:set>
                                    <p:animEffect transition="in" filter="strips(upRight)">
                                      <p:cBhvr>
                                        <p:cTn id="67" dur="300"/>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3" fill="hold" grpId="0" nodeType="clickEffect">
                                  <p:stCondLst>
                                    <p:cond delay="0"/>
                                  </p:stCondLst>
                                  <p:iterate type="wd">
                                    <p:tmPct val="100000"/>
                                  </p:iterate>
                                  <p:childTnLst>
                                    <p:set>
                                      <p:cBhvr>
                                        <p:cTn id="71" dur="1" fill="hold">
                                          <p:stCondLst>
                                            <p:cond delay="0"/>
                                          </p:stCondLst>
                                        </p:cTn>
                                        <p:tgtEl>
                                          <p:spTgt spid="34"/>
                                        </p:tgtEl>
                                        <p:attrNameLst>
                                          <p:attrName>style.visibility</p:attrName>
                                        </p:attrNameLst>
                                      </p:cBhvr>
                                      <p:to>
                                        <p:strVal val="visible"/>
                                      </p:to>
                                    </p:set>
                                    <p:animEffect transition="in" filter="strips(upRight)">
                                      <p:cBhvr>
                                        <p:cTn id="72" dur="3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lt">
                                    <p:tmPct val="10000"/>
                                  </p:iterate>
                                  <p:childTnLst>
                                    <p:set>
                                      <p:cBhvr>
                                        <p:cTn id="76" dur="1" fill="hold">
                                          <p:stCondLst>
                                            <p:cond delay="0"/>
                                          </p:stCondLst>
                                        </p:cTn>
                                        <p:tgtEl>
                                          <p:spTgt spid="35"/>
                                        </p:tgtEl>
                                        <p:attrNameLst>
                                          <p:attrName>style.visibility</p:attrName>
                                        </p:attrNameLst>
                                      </p:cBhvr>
                                      <p:to>
                                        <p:strVal val="visible"/>
                                      </p:to>
                                    </p:set>
                                    <p:animEffect transition="in" filter="wipe(left)">
                                      <p:cBhvr>
                                        <p:cTn id="77" dur="500"/>
                                        <p:tgtEl>
                                          <p:spTgt spid="35"/>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3" fill="hold" grpId="0" nodeType="clickEffect">
                                  <p:stCondLst>
                                    <p:cond delay="0"/>
                                  </p:stCondLst>
                                  <p:iterate type="wd">
                                    <p:tmPct val="100000"/>
                                  </p:iterate>
                                  <p:childTnLst>
                                    <p:set>
                                      <p:cBhvr>
                                        <p:cTn id="81" dur="1" fill="hold">
                                          <p:stCondLst>
                                            <p:cond delay="0"/>
                                          </p:stCondLst>
                                        </p:cTn>
                                        <p:tgtEl>
                                          <p:spTgt spid="17"/>
                                        </p:tgtEl>
                                        <p:attrNameLst>
                                          <p:attrName>style.visibility</p:attrName>
                                        </p:attrNameLst>
                                      </p:cBhvr>
                                      <p:to>
                                        <p:strVal val="visible"/>
                                      </p:to>
                                    </p:set>
                                    <p:animEffect transition="in" filter="strips(upRight)">
                                      <p:cBhvr>
                                        <p:cTn id="82" dur="3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3" fill="hold" grpId="0" nodeType="clickEffect">
                                  <p:stCondLst>
                                    <p:cond delay="0"/>
                                  </p:stCondLst>
                                  <p:iterate type="wd">
                                    <p:tmPct val="100000"/>
                                  </p:iterate>
                                  <p:childTnLst>
                                    <p:set>
                                      <p:cBhvr>
                                        <p:cTn id="86" dur="1" fill="hold">
                                          <p:stCondLst>
                                            <p:cond delay="0"/>
                                          </p:stCondLst>
                                        </p:cTn>
                                        <p:tgtEl>
                                          <p:spTgt spid="18"/>
                                        </p:tgtEl>
                                        <p:attrNameLst>
                                          <p:attrName>style.visibility</p:attrName>
                                        </p:attrNameLst>
                                      </p:cBhvr>
                                      <p:to>
                                        <p:strVal val="visible"/>
                                      </p:to>
                                    </p:set>
                                    <p:animEffect transition="in" filter="strips(upRight)">
                                      <p:cBhvr>
                                        <p:cTn id="87" dur="3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3" fill="hold" grpId="0" nodeType="clickEffect">
                                  <p:stCondLst>
                                    <p:cond delay="0"/>
                                  </p:stCondLst>
                                  <p:iterate type="wd">
                                    <p:tmPct val="100000"/>
                                  </p:iterate>
                                  <p:childTnLst>
                                    <p:set>
                                      <p:cBhvr>
                                        <p:cTn id="91" dur="1" fill="hold">
                                          <p:stCondLst>
                                            <p:cond delay="0"/>
                                          </p:stCondLst>
                                        </p:cTn>
                                        <p:tgtEl>
                                          <p:spTgt spid="19"/>
                                        </p:tgtEl>
                                        <p:attrNameLst>
                                          <p:attrName>style.visibility</p:attrName>
                                        </p:attrNameLst>
                                      </p:cBhvr>
                                      <p:to>
                                        <p:strVal val="visible"/>
                                      </p:to>
                                    </p:set>
                                    <p:animEffect transition="in" filter="strips(upRight)">
                                      <p:cBhvr>
                                        <p:cTn id="92" dur="3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3" fill="hold" grpId="0" nodeType="clickEffect">
                                  <p:stCondLst>
                                    <p:cond delay="0"/>
                                  </p:stCondLst>
                                  <p:iterate type="wd">
                                    <p:tmPct val="100000"/>
                                  </p:iterate>
                                  <p:childTnLst>
                                    <p:set>
                                      <p:cBhvr>
                                        <p:cTn id="96" dur="1" fill="hold">
                                          <p:stCondLst>
                                            <p:cond delay="0"/>
                                          </p:stCondLst>
                                        </p:cTn>
                                        <p:tgtEl>
                                          <p:spTgt spid="20"/>
                                        </p:tgtEl>
                                        <p:attrNameLst>
                                          <p:attrName>style.visibility</p:attrName>
                                        </p:attrNameLst>
                                      </p:cBhvr>
                                      <p:to>
                                        <p:strVal val="visible"/>
                                      </p:to>
                                    </p:set>
                                    <p:animEffect transition="in" filter="strips(upRight)">
                                      <p:cBhvr>
                                        <p:cTn id="97" dur="300"/>
                                        <p:tgtEl>
                                          <p:spTgt spid="20"/>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3" fill="hold" grpId="0" nodeType="clickEffect">
                                  <p:stCondLst>
                                    <p:cond delay="0"/>
                                  </p:stCondLst>
                                  <p:iterate type="wd">
                                    <p:tmPct val="100000"/>
                                  </p:iterate>
                                  <p:childTnLst>
                                    <p:set>
                                      <p:cBhvr>
                                        <p:cTn id="101" dur="1" fill="hold">
                                          <p:stCondLst>
                                            <p:cond delay="0"/>
                                          </p:stCondLst>
                                        </p:cTn>
                                        <p:tgtEl>
                                          <p:spTgt spid="21"/>
                                        </p:tgtEl>
                                        <p:attrNameLst>
                                          <p:attrName>style.visibility</p:attrName>
                                        </p:attrNameLst>
                                      </p:cBhvr>
                                      <p:to>
                                        <p:strVal val="visible"/>
                                      </p:to>
                                    </p:set>
                                    <p:animEffect transition="in" filter="strips(upRight)">
                                      <p:cBhvr>
                                        <p:cTn id="102" dur="300"/>
                                        <p:tgtEl>
                                          <p:spTgt spid="21"/>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3" fill="hold" grpId="0" nodeType="clickEffect">
                                  <p:stCondLst>
                                    <p:cond delay="0"/>
                                  </p:stCondLst>
                                  <p:iterate type="wd">
                                    <p:tmPct val="100000"/>
                                  </p:iterate>
                                  <p:childTnLst>
                                    <p:set>
                                      <p:cBhvr>
                                        <p:cTn id="106" dur="1" fill="hold">
                                          <p:stCondLst>
                                            <p:cond delay="0"/>
                                          </p:stCondLst>
                                        </p:cTn>
                                        <p:tgtEl>
                                          <p:spTgt spid="22"/>
                                        </p:tgtEl>
                                        <p:attrNameLst>
                                          <p:attrName>style.visibility</p:attrName>
                                        </p:attrNameLst>
                                      </p:cBhvr>
                                      <p:to>
                                        <p:strVal val="visible"/>
                                      </p:to>
                                    </p:set>
                                    <p:animEffect transition="in" filter="strips(upRight)">
                                      <p:cBhvr>
                                        <p:cTn id="107" dur="3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utoUpdateAnimBg="0"/>
      <p:bldP spid="54288" grpId="0" autoUpdateAnimBg="0"/>
      <p:bldP spid="54289" grpId="0" autoUpdateAnimBg="0"/>
      <p:bldP spid="54294" grpId="0"/>
      <p:bldP spid="54297" grpId="0" autoUpdateAnimBg="0"/>
      <p:bldP spid="27" grpId="0"/>
      <p:bldP spid="28" grpId="0" autoUpdateAnimBg="0"/>
      <p:bldP spid="29" grpId="0" autoUpdateAnimBg="0"/>
      <p:bldP spid="30" grpId="0" autoUpdateAnimBg="0"/>
      <p:bldP spid="31" grpId="0" autoUpdateAnimBg="0"/>
      <p:bldP spid="32" grpId="0" autoUpdateAnimBg="0"/>
      <p:bldP spid="33" grpId="0" autoUpdateAnimBg="0"/>
      <p:bldP spid="34" grpId="0" autoUpdateAnimBg="0"/>
      <p:bldP spid="35" grpId="0" autoUpdateAnimBg="0"/>
      <p:bldP spid="16" grpId="0" autoUpdateAnimBg="0"/>
      <p:bldP spid="17" grpId="0" autoUpdateAnimBg="0"/>
      <p:bldP spid="18" grpId="0" autoUpdateAnimBg="0"/>
      <p:bldP spid="19" grpId="0" autoUpdateAnimBg="0"/>
      <p:bldP spid="20" grpId="0" autoUpdateAnimBg="0"/>
      <p:bldP spid="21" grpId="0" autoUpdateAnimBg="0"/>
      <p:bldP spid="2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73050" y="165100"/>
            <a:ext cx="7391400" cy="366713"/>
          </a:xfrm>
          <a:prstGeom prst="rect">
            <a:avLst/>
          </a:prstGeom>
          <a:noFill/>
          <a:ln w="9525">
            <a:noFill/>
            <a:miter lim="800000"/>
            <a:headEnd/>
            <a:tailEnd/>
          </a:ln>
        </p:spPr>
        <p:txBody>
          <a:bodyPr>
            <a:spAutoFit/>
          </a:bodyPr>
          <a:lstStyle/>
          <a:p>
            <a:pPr algn="just">
              <a:spcBef>
                <a:spcPct val="50000"/>
              </a:spcBef>
            </a:pPr>
            <a:r>
              <a:rPr lang="tr-TR" sz="1800" b="1">
                <a:latin typeface="Calibri" pitchFamily="34" charset="0"/>
              </a:rPr>
              <a:t>Sayılar. </a:t>
            </a:r>
            <a:r>
              <a:rPr lang="tr-TR" sz="1800" b="1">
                <a:solidFill>
                  <a:srgbClr val="0000FF"/>
                </a:solidFill>
                <a:latin typeface="Calibri" pitchFamily="34" charset="0"/>
              </a:rPr>
              <a:t>Matematiğin temel kavramlarından biri de  </a:t>
            </a:r>
            <a:r>
              <a:rPr lang="tr-TR" sz="1800" b="1">
                <a:solidFill>
                  <a:srgbClr val="FF0000"/>
                </a:solidFill>
                <a:latin typeface="Calibri" pitchFamily="34" charset="0"/>
              </a:rPr>
              <a:t>sayı  </a:t>
            </a:r>
            <a:r>
              <a:rPr lang="tr-TR" sz="1800" b="1">
                <a:solidFill>
                  <a:srgbClr val="0000FF"/>
                </a:solidFill>
                <a:latin typeface="Calibri" pitchFamily="34" charset="0"/>
              </a:rPr>
              <a:t>kavramıdır. </a:t>
            </a:r>
          </a:p>
        </p:txBody>
      </p:sp>
      <p:sp>
        <p:nvSpPr>
          <p:cNvPr id="3075" name="Text Box 3"/>
          <p:cNvSpPr txBox="1">
            <a:spLocks noChangeArrowheads="1"/>
          </p:cNvSpPr>
          <p:nvPr/>
        </p:nvSpPr>
        <p:spPr bwMode="auto">
          <a:xfrm>
            <a:off x="250825" y="685800"/>
            <a:ext cx="8569325" cy="641350"/>
          </a:xfrm>
          <a:prstGeom prst="rect">
            <a:avLst/>
          </a:prstGeom>
          <a:noFill/>
          <a:ln w="9525">
            <a:noFill/>
            <a:miter lim="800000"/>
            <a:headEnd/>
            <a:tailEnd/>
          </a:ln>
        </p:spPr>
        <p:txBody>
          <a:bodyPr>
            <a:spAutoFit/>
          </a:bodyPr>
          <a:lstStyle/>
          <a:p>
            <a:pPr algn="just">
              <a:spcBef>
                <a:spcPct val="50000"/>
              </a:spcBef>
            </a:pPr>
            <a:r>
              <a:rPr lang="tr-TR" sz="1800" b="1">
                <a:solidFill>
                  <a:srgbClr val="9900FF"/>
                </a:solidFill>
                <a:latin typeface="Calibri" pitchFamily="34" charset="0"/>
              </a:rPr>
              <a:t>Bu dersi alan öğrencilerin sayı kavramına yabancı olmadıklarını, sayılarla ilgili temel özellikleri bildiğini kabul ediyoruz. </a:t>
            </a:r>
          </a:p>
        </p:txBody>
      </p:sp>
      <p:sp>
        <p:nvSpPr>
          <p:cNvPr id="3076" name="Text Box 4"/>
          <p:cNvSpPr txBox="1">
            <a:spLocks noChangeArrowheads="1"/>
          </p:cNvSpPr>
          <p:nvPr/>
        </p:nvSpPr>
        <p:spPr bwMode="auto">
          <a:xfrm>
            <a:off x="260350" y="1484313"/>
            <a:ext cx="8496300" cy="641350"/>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Şimdi, ders içinde kullanacağımız gösterimleri tanıtacağız ve bu vesileyle sayılarla ilgili temel özelliklerden bazılarını hatırlayacağız.</a:t>
            </a:r>
          </a:p>
        </p:txBody>
      </p:sp>
      <p:sp>
        <p:nvSpPr>
          <p:cNvPr id="3077" name="Text Box 5"/>
          <p:cNvSpPr txBox="1">
            <a:spLocks noChangeArrowheads="1"/>
          </p:cNvSpPr>
          <p:nvPr/>
        </p:nvSpPr>
        <p:spPr bwMode="auto">
          <a:xfrm>
            <a:off x="649288" y="5032375"/>
            <a:ext cx="7378700" cy="369888"/>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ℝ</a:t>
            </a:r>
            <a:r>
              <a:rPr lang="tr-TR" sz="1800" b="1">
                <a:solidFill>
                  <a:srgbClr val="0000FF"/>
                </a:solidFill>
                <a:latin typeface="Calibri" pitchFamily="34" charset="0"/>
              </a:rPr>
              <a:t> : reel sayılar kümesi:     </a:t>
            </a:r>
            <a:r>
              <a:rPr lang="tr-TR" sz="1800">
                <a:solidFill>
                  <a:srgbClr val="0000FF"/>
                </a:solidFill>
                <a:latin typeface="Calibri" pitchFamily="34" charset="0"/>
              </a:rPr>
              <a:t>rasyonel ve irrasyonel sayılardan oluşur.</a:t>
            </a:r>
            <a:endParaRPr lang="tr-TR" sz="1800" b="1">
              <a:solidFill>
                <a:srgbClr val="0000FF"/>
              </a:solidFill>
              <a:latin typeface="Calibri" pitchFamily="34" charset="0"/>
            </a:endParaRPr>
          </a:p>
        </p:txBody>
      </p:sp>
      <p:sp>
        <p:nvSpPr>
          <p:cNvPr id="3078" name="Text Box 6"/>
          <p:cNvSpPr txBox="1">
            <a:spLocks noChangeArrowheads="1"/>
          </p:cNvSpPr>
          <p:nvPr/>
        </p:nvSpPr>
        <p:spPr bwMode="auto">
          <a:xfrm>
            <a:off x="684213" y="2708275"/>
            <a:ext cx="3457575" cy="369888"/>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ℕ </a:t>
            </a:r>
            <a:r>
              <a:rPr lang="tr-TR" sz="1800" b="1">
                <a:solidFill>
                  <a:srgbClr val="0000FF"/>
                </a:solidFill>
                <a:latin typeface="Calibri" pitchFamily="34" charset="0"/>
              </a:rPr>
              <a:t>: doğal  sayılar kümesi:</a:t>
            </a:r>
          </a:p>
        </p:txBody>
      </p:sp>
      <p:sp>
        <p:nvSpPr>
          <p:cNvPr id="3079" name="Text Box 7"/>
          <p:cNvSpPr txBox="1">
            <a:spLocks noChangeArrowheads="1"/>
          </p:cNvSpPr>
          <p:nvPr/>
        </p:nvSpPr>
        <p:spPr bwMode="auto">
          <a:xfrm>
            <a:off x="674688" y="3429000"/>
            <a:ext cx="3090862" cy="369888"/>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ℤ </a:t>
            </a:r>
            <a:r>
              <a:rPr lang="tr-TR" sz="1800" b="1">
                <a:solidFill>
                  <a:srgbClr val="0000FF"/>
                </a:solidFill>
                <a:latin typeface="Calibri" pitchFamily="34" charset="0"/>
              </a:rPr>
              <a:t> : tam sayılar kümesi:</a:t>
            </a:r>
          </a:p>
        </p:txBody>
      </p:sp>
      <p:sp>
        <p:nvSpPr>
          <p:cNvPr id="3080" name="Text Box 8"/>
          <p:cNvSpPr txBox="1">
            <a:spLocks noChangeArrowheads="1"/>
          </p:cNvSpPr>
          <p:nvPr/>
        </p:nvSpPr>
        <p:spPr bwMode="auto">
          <a:xfrm>
            <a:off x="623888" y="4221163"/>
            <a:ext cx="3862387" cy="369887"/>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ℚ</a:t>
            </a:r>
            <a:r>
              <a:rPr lang="tr-TR" sz="1800" b="1">
                <a:solidFill>
                  <a:srgbClr val="0000FF"/>
                </a:solidFill>
                <a:latin typeface="Calibri" pitchFamily="34" charset="0"/>
              </a:rPr>
              <a:t> : rasyonel  sayılar kümesi:     </a:t>
            </a:r>
          </a:p>
        </p:txBody>
      </p:sp>
      <p:graphicFrame>
        <p:nvGraphicFramePr>
          <p:cNvPr id="3081" name="Object 9"/>
          <p:cNvGraphicFramePr>
            <a:graphicFrameLocks noChangeAspect="1"/>
          </p:cNvGraphicFramePr>
          <p:nvPr/>
        </p:nvGraphicFramePr>
        <p:xfrm>
          <a:off x="3787775" y="4216400"/>
          <a:ext cx="2393950" cy="474663"/>
        </p:xfrm>
        <a:graphic>
          <a:graphicData uri="http://schemas.openxmlformats.org/presentationml/2006/ole">
            <mc:AlternateContent xmlns:mc="http://schemas.openxmlformats.org/markup-compatibility/2006">
              <mc:Choice xmlns:v="urn:schemas-microsoft-com:vml" Requires="v">
                <p:oleObj spid="_x0000_s1034" name="Denklem" r:id="rId3" imgW="1981080" imgH="393480" progId="Equation.3">
                  <p:embed/>
                </p:oleObj>
              </mc:Choice>
              <mc:Fallback>
                <p:oleObj name="Denklem" r:id="rId3" imgW="1981080" imgH="39348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7775" y="4216400"/>
                        <a:ext cx="2393950"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5" name="Text Box 13"/>
          <p:cNvSpPr txBox="1">
            <a:spLocks noChangeArrowheads="1"/>
          </p:cNvSpPr>
          <p:nvPr/>
        </p:nvSpPr>
        <p:spPr bwMode="auto">
          <a:xfrm>
            <a:off x="642938" y="5737225"/>
            <a:ext cx="4256087" cy="369888"/>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ℝ</a:t>
            </a:r>
            <a:r>
              <a:rPr lang="tr-TR" sz="1800" b="1">
                <a:solidFill>
                  <a:srgbClr val="0000FF"/>
                </a:solidFill>
                <a:latin typeface="Calibri" pitchFamily="34" charset="0"/>
              </a:rPr>
              <a:t> \</a:t>
            </a:r>
            <a:r>
              <a:rPr lang="tr-TR" sz="1800">
                <a:solidFill>
                  <a:srgbClr val="0000FF"/>
                </a:solidFill>
                <a:latin typeface="Calibri" pitchFamily="34" charset="0"/>
              </a:rPr>
              <a:t> ℚ</a:t>
            </a:r>
            <a:r>
              <a:rPr lang="tr-TR" sz="1800" b="1">
                <a:solidFill>
                  <a:srgbClr val="0000FF"/>
                </a:solidFill>
                <a:latin typeface="Calibri" pitchFamily="34" charset="0"/>
              </a:rPr>
              <a:t>: irrasyonel  sayılar kümesi:     </a:t>
            </a:r>
          </a:p>
        </p:txBody>
      </p:sp>
      <p:graphicFrame>
        <p:nvGraphicFramePr>
          <p:cNvPr id="3086" name="Object 14"/>
          <p:cNvGraphicFramePr>
            <a:graphicFrameLocks noChangeAspect="1"/>
          </p:cNvGraphicFramePr>
          <p:nvPr/>
        </p:nvGraphicFramePr>
        <p:xfrm>
          <a:off x="4048125" y="5751513"/>
          <a:ext cx="1866900" cy="347662"/>
        </p:xfrm>
        <a:graphic>
          <a:graphicData uri="http://schemas.openxmlformats.org/presentationml/2006/ole">
            <mc:AlternateContent xmlns:mc="http://schemas.openxmlformats.org/markup-compatibility/2006">
              <mc:Choice xmlns:v="urn:schemas-microsoft-com:vml" Requires="v">
                <p:oleObj spid="_x0000_s1035" name="Denklem" r:id="rId5" imgW="1358640" imgH="253800" progId="Equation.3">
                  <p:embed/>
                </p:oleObj>
              </mc:Choice>
              <mc:Fallback>
                <p:oleObj name="Denklem" r:id="rId5" imgW="1358640" imgH="253800"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8125" y="5751513"/>
                        <a:ext cx="1866900" cy="347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8" name="Text Box 16"/>
          <p:cNvSpPr txBox="1">
            <a:spLocks noChangeArrowheads="1"/>
          </p:cNvSpPr>
          <p:nvPr/>
        </p:nvSpPr>
        <p:spPr bwMode="auto">
          <a:xfrm>
            <a:off x="3419475" y="2674938"/>
            <a:ext cx="2663825" cy="366712"/>
          </a:xfrm>
          <a:prstGeom prst="rect">
            <a:avLst/>
          </a:prstGeom>
          <a:noFill/>
          <a:ln w="9525">
            <a:noFill/>
            <a:miter lim="800000"/>
            <a:headEnd/>
            <a:tailEnd/>
          </a:ln>
        </p:spPr>
        <p:txBody>
          <a:bodyPr>
            <a:spAutoFit/>
          </a:bodyPr>
          <a:lstStyle/>
          <a:p>
            <a:pPr>
              <a:spcBef>
                <a:spcPct val="50000"/>
              </a:spcBef>
            </a:pPr>
            <a:r>
              <a:rPr lang="tr-TR" sz="1800">
                <a:solidFill>
                  <a:schemeClr val="accent2"/>
                </a:solidFill>
                <a:latin typeface="Calibri" pitchFamily="34" charset="0"/>
              </a:rPr>
              <a:t>1 , 2 , 3 , . . .     </a:t>
            </a:r>
            <a:endParaRPr lang="tr-TR" sz="1800" b="1">
              <a:solidFill>
                <a:schemeClr val="accent2"/>
              </a:solidFill>
              <a:latin typeface="Calibri" pitchFamily="34" charset="0"/>
            </a:endParaRPr>
          </a:p>
        </p:txBody>
      </p:sp>
      <p:sp>
        <p:nvSpPr>
          <p:cNvPr id="3089" name="Text Box 17"/>
          <p:cNvSpPr txBox="1">
            <a:spLocks noChangeArrowheads="1"/>
          </p:cNvSpPr>
          <p:nvPr/>
        </p:nvSpPr>
        <p:spPr bwMode="auto">
          <a:xfrm>
            <a:off x="3132138" y="3395663"/>
            <a:ext cx="4752975" cy="366712"/>
          </a:xfrm>
          <a:prstGeom prst="rect">
            <a:avLst/>
          </a:prstGeom>
          <a:noFill/>
          <a:ln w="9525">
            <a:noFill/>
            <a:miter lim="800000"/>
            <a:headEnd/>
            <a:tailEnd/>
          </a:ln>
        </p:spPr>
        <p:txBody>
          <a:bodyPr>
            <a:spAutoFit/>
          </a:bodyPr>
          <a:lstStyle/>
          <a:p>
            <a:pPr>
              <a:spcBef>
                <a:spcPct val="50000"/>
              </a:spcBef>
            </a:pPr>
            <a:r>
              <a:rPr lang="tr-TR" sz="1800">
                <a:solidFill>
                  <a:schemeClr val="accent2"/>
                </a:solidFill>
                <a:latin typeface="Calibri" pitchFamily="34" charset="0"/>
              </a:rPr>
              <a:t>. . . ,  -3 , -2 , -1 , 0 , 1 , 2 , 3 , . . .     </a:t>
            </a:r>
            <a:endParaRPr lang="tr-TR" sz="1800" b="1">
              <a:solidFill>
                <a:schemeClr val="accent2"/>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3074"/>
                                        </p:tgtEl>
                                        <p:attrNameLst>
                                          <p:attrName>style.visibility</p:attrName>
                                        </p:attrNameLst>
                                      </p:cBhvr>
                                      <p:to>
                                        <p:strVal val="visible"/>
                                      </p:to>
                                    </p:set>
                                    <p:animEffect transition="in" filter="wipe(left)">
                                      <p:cBhvr>
                                        <p:cTn id="7" dur="3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0"/>
                                  </p:iterate>
                                  <p:childTnLst>
                                    <p:set>
                                      <p:cBhvr>
                                        <p:cTn id="11" dur="1" fill="hold">
                                          <p:stCondLst>
                                            <p:cond delay="0"/>
                                          </p:stCondLst>
                                        </p:cTn>
                                        <p:tgtEl>
                                          <p:spTgt spid="3075"/>
                                        </p:tgtEl>
                                        <p:attrNameLst>
                                          <p:attrName>style.visibility</p:attrName>
                                        </p:attrNameLst>
                                      </p:cBhvr>
                                      <p:to>
                                        <p:strVal val="visible"/>
                                      </p:to>
                                    </p:set>
                                    <p:animEffect transition="in" filter="wipe(left)">
                                      <p:cBhvr>
                                        <p:cTn id="12" dur="3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0"/>
                                  </p:iterate>
                                  <p:childTnLst>
                                    <p:set>
                                      <p:cBhvr>
                                        <p:cTn id="16" dur="1" fill="hold">
                                          <p:stCondLst>
                                            <p:cond delay="0"/>
                                          </p:stCondLst>
                                        </p:cTn>
                                        <p:tgtEl>
                                          <p:spTgt spid="3076"/>
                                        </p:tgtEl>
                                        <p:attrNameLst>
                                          <p:attrName>style.visibility</p:attrName>
                                        </p:attrNameLst>
                                      </p:cBhvr>
                                      <p:to>
                                        <p:strVal val="visible"/>
                                      </p:to>
                                    </p:set>
                                    <p:animEffect transition="in" filter="wipe(left)">
                                      <p:cBhvr>
                                        <p:cTn id="17" dur="300"/>
                                        <p:tgtEl>
                                          <p:spTgt spid="307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8"/>
                                        </p:tgtEl>
                                        <p:attrNameLst>
                                          <p:attrName>style.visibility</p:attrName>
                                        </p:attrNameLst>
                                      </p:cBhvr>
                                      <p:to>
                                        <p:strVal val="visible"/>
                                      </p:to>
                                    </p:set>
                                    <p:animEffect transition="in" filter="wipe(left)">
                                      <p:cBhvr>
                                        <p:cTn id="22" dur="500"/>
                                        <p:tgtEl>
                                          <p:spTgt spid="307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88"/>
                                        </p:tgtEl>
                                        <p:attrNameLst>
                                          <p:attrName>style.visibility</p:attrName>
                                        </p:attrNameLst>
                                      </p:cBhvr>
                                      <p:to>
                                        <p:strVal val="visible"/>
                                      </p:to>
                                    </p:set>
                                    <p:animEffect transition="in" filter="wipe(left)">
                                      <p:cBhvr>
                                        <p:cTn id="27" dur="500"/>
                                        <p:tgtEl>
                                          <p:spTgt spid="308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9"/>
                                        </p:tgtEl>
                                        <p:attrNameLst>
                                          <p:attrName>style.visibility</p:attrName>
                                        </p:attrNameLst>
                                      </p:cBhvr>
                                      <p:to>
                                        <p:strVal val="visible"/>
                                      </p:to>
                                    </p:set>
                                    <p:animEffect transition="in" filter="wipe(left)">
                                      <p:cBhvr>
                                        <p:cTn id="32" dur="500"/>
                                        <p:tgtEl>
                                          <p:spTgt spid="307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89"/>
                                        </p:tgtEl>
                                        <p:attrNameLst>
                                          <p:attrName>style.visibility</p:attrName>
                                        </p:attrNameLst>
                                      </p:cBhvr>
                                      <p:to>
                                        <p:strVal val="visible"/>
                                      </p:to>
                                    </p:set>
                                    <p:animEffect transition="in" filter="wipe(left)">
                                      <p:cBhvr>
                                        <p:cTn id="37" dur="500"/>
                                        <p:tgtEl>
                                          <p:spTgt spid="308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080"/>
                                        </p:tgtEl>
                                        <p:attrNameLst>
                                          <p:attrName>style.visibility</p:attrName>
                                        </p:attrNameLst>
                                      </p:cBhvr>
                                      <p:to>
                                        <p:strVal val="visible"/>
                                      </p:to>
                                    </p:set>
                                    <p:animEffect transition="in" filter="wipe(left)">
                                      <p:cBhvr>
                                        <p:cTn id="42" dur="500"/>
                                        <p:tgtEl>
                                          <p:spTgt spid="308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081"/>
                                        </p:tgtEl>
                                        <p:attrNameLst>
                                          <p:attrName>style.visibility</p:attrName>
                                        </p:attrNameLst>
                                      </p:cBhvr>
                                      <p:to>
                                        <p:strVal val="visible"/>
                                      </p:to>
                                    </p:set>
                                    <p:animEffect transition="in" filter="wipe(left)">
                                      <p:cBhvr>
                                        <p:cTn id="47" dur="500"/>
                                        <p:tgtEl>
                                          <p:spTgt spid="308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077"/>
                                        </p:tgtEl>
                                        <p:attrNameLst>
                                          <p:attrName>style.visibility</p:attrName>
                                        </p:attrNameLst>
                                      </p:cBhvr>
                                      <p:to>
                                        <p:strVal val="visible"/>
                                      </p:to>
                                    </p:set>
                                    <p:animEffect transition="in" filter="wipe(left)">
                                      <p:cBhvr>
                                        <p:cTn id="52" dur="500"/>
                                        <p:tgtEl>
                                          <p:spTgt spid="307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085"/>
                                        </p:tgtEl>
                                        <p:attrNameLst>
                                          <p:attrName>style.visibility</p:attrName>
                                        </p:attrNameLst>
                                      </p:cBhvr>
                                      <p:to>
                                        <p:strVal val="visible"/>
                                      </p:to>
                                    </p:set>
                                    <p:animEffect transition="in" filter="wipe(left)">
                                      <p:cBhvr>
                                        <p:cTn id="57" dur="500"/>
                                        <p:tgtEl>
                                          <p:spTgt spid="308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086"/>
                                        </p:tgtEl>
                                        <p:attrNameLst>
                                          <p:attrName>style.visibility</p:attrName>
                                        </p:attrNameLst>
                                      </p:cBhvr>
                                      <p:to>
                                        <p:strVal val="visible"/>
                                      </p:to>
                                    </p:set>
                                    <p:animEffect transition="in" filter="wipe(left)">
                                      <p:cBhvr>
                                        <p:cTn id="62" dur="500"/>
                                        <p:tgtEl>
                                          <p:spTgt spid="3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P spid="3076" grpId="0" autoUpdateAnimBg="0"/>
      <p:bldP spid="3077" grpId="0" autoUpdateAnimBg="0"/>
      <p:bldP spid="3078" grpId="0" autoUpdateAnimBg="0"/>
      <p:bldP spid="3079" grpId="0" autoUpdateAnimBg="0"/>
      <p:bldP spid="3080" grpId="0"/>
      <p:bldP spid="3085" grpId="0"/>
      <p:bldP spid="3088" grpId="0" autoUpdateAnimBg="0"/>
      <p:bldP spid="308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98856" y="1853504"/>
            <a:ext cx="8964613" cy="915988"/>
          </a:xfrm>
          <a:prstGeom prst="rect">
            <a:avLst/>
          </a:prstGeom>
          <a:noFill/>
          <a:ln w="9525">
            <a:noFill/>
            <a:miter lim="800000"/>
            <a:headEnd/>
            <a:tailEnd/>
          </a:ln>
        </p:spPr>
        <p:txBody>
          <a:bodyPr>
            <a:spAutoFit/>
          </a:bodyPr>
          <a:lstStyle/>
          <a:p>
            <a:pPr algn="just">
              <a:spcBef>
                <a:spcPct val="50000"/>
              </a:spcBef>
            </a:pPr>
            <a:r>
              <a:rPr lang="tr-TR" sz="1800" b="1" dirty="0">
                <a:latin typeface="Calibri" pitchFamily="34" charset="0"/>
              </a:rPr>
              <a:t>Reel Sayılarda</a:t>
            </a:r>
            <a:r>
              <a:rPr lang="tr-TR" sz="1800" b="1" dirty="0">
                <a:solidFill>
                  <a:srgbClr val="0000FF"/>
                </a:solidFill>
                <a:latin typeface="Calibri" pitchFamily="34" charset="0"/>
              </a:rPr>
              <a:t> </a:t>
            </a:r>
            <a:r>
              <a:rPr lang="tr-TR" sz="1800" b="1" dirty="0">
                <a:solidFill>
                  <a:srgbClr val="FF0000"/>
                </a:solidFill>
                <a:latin typeface="Calibri" pitchFamily="34" charset="0"/>
              </a:rPr>
              <a:t>Sıralama </a:t>
            </a:r>
            <a:r>
              <a:rPr lang="tr-TR" sz="1800" b="1" dirty="0">
                <a:latin typeface="Calibri" pitchFamily="34" charset="0"/>
              </a:rPr>
              <a:t>Bağıntısı :</a:t>
            </a:r>
            <a:r>
              <a:rPr lang="tr-TR" sz="1800" b="1" dirty="0">
                <a:solidFill>
                  <a:srgbClr val="0000FF"/>
                </a:solidFill>
                <a:latin typeface="Calibri" pitchFamily="34" charset="0"/>
              </a:rPr>
              <a:t> </a:t>
            </a:r>
            <a:r>
              <a:rPr lang="tr-TR" sz="1800" dirty="0">
                <a:solidFill>
                  <a:srgbClr val="FF0000"/>
                </a:solidFill>
                <a:latin typeface="Calibri" pitchFamily="34" charset="0"/>
              </a:rPr>
              <a:t>&lt;</a:t>
            </a:r>
            <a:r>
              <a:rPr lang="tr-TR" sz="1800" dirty="0">
                <a:solidFill>
                  <a:srgbClr val="0000FF"/>
                </a:solidFill>
                <a:latin typeface="Calibri" pitchFamily="34" charset="0"/>
              </a:rPr>
              <a:t> </a:t>
            </a:r>
            <a:r>
              <a:rPr lang="tr-TR" sz="1800" b="1" dirty="0">
                <a:solidFill>
                  <a:srgbClr val="0000FF"/>
                </a:solidFill>
                <a:latin typeface="Calibri" pitchFamily="34" charset="0"/>
              </a:rPr>
              <a:t>.   Herhangi  bir  reel  sayının ya </a:t>
            </a:r>
            <a:r>
              <a:rPr lang="tr-TR" sz="1800" b="1" dirty="0">
                <a:solidFill>
                  <a:srgbClr val="FF0000"/>
                </a:solidFill>
                <a:latin typeface="Calibri" pitchFamily="34" charset="0"/>
              </a:rPr>
              <a:t>pozitif  </a:t>
            </a:r>
            <a:r>
              <a:rPr lang="tr-TR" sz="1800" b="1" dirty="0">
                <a:solidFill>
                  <a:srgbClr val="0000FF"/>
                </a:solidFill>
                <a:latin typeface="Calibri" pitchFamily="34" charset="0"/>
              </a:rPr>
              <a:t>ya</a:t>
            </a:r>
            <a:r>
              <a:rPr lang="tr-TR" sz="1800" b="1" dirty="0">
                <a:solidFill>
                  <a:schemeClr val="accent2"/>
                </a:solidFill>
                <a:latin typeface="Calibri" pitchFamily="34" charset="0"/>
              </a:rPr>
              <a:t> </a:t>
            </a:r>
            <a:r>
              <a:rPr lang="tr-TR" sz="1800" b="1" dirty="0">
                <a:solidFill>
                  <a:srgbClr val="FF0000"/>
                </a:solidFill>
                <a:latin typeface="Calibri" pitchFamily="34" charset="0"/>
              </a:rPr>
              <a:t>negatif </a:t>
            </a:r>
            <a:r>
              <a:rPr lang="tr-TR" sz="1800" b="1" dirty="0">
                <a:solidFill>
                  <a:schemeClr val="accent2"/>
                </a:solidFill>
                <a:latin typeface="Calibri" pitchFamily="34" charset="0"/>
              </a:rPr>
              <a:t> </a:t>
            </a:r>
            <a:r>
              <a:rPr lang="tr-TR" sz="1800" b="1" dirty="0">
                <a:solidFill>
                  <a:srgbClr val="0000FF"/>
                </a:solidFill>
                <a:latin typeface="Calibri" pitchFamily="34" charset="0"/>
              </a:rPr>
              <a:t>ya da</a:t>
            </a:r>
            <a:r>
              <a:rPr lang="tr-TR" sz="1800" b="1" dirty="0">
                <a:solidFill>
                  <a:schemeClr val="accent2"/>
                </a:solidFill>
                <a:latin typeface="Calibri" pitchFamily="34" charset="0"/>
              </a:rPr>
              <a:t> </a:t>
            </a:r>
            <a:r>
              <a:rPr lang="tr-TR" sz="1800" b="1" dirty="0">
                <a:solidFill>
                  <a:srgbClr val="FF0000"/>
                </a:solidFill>
                <a:latin typeface="Calibri" pitchFamily="34" charset="0"/>
              </a:rPr>
              <a:t>sıfır </a:t>
            </a:r>
            <a:r>
              <a:rPr lang="tr-TR" sz="1800" b="1" dirty="0">
                <a:solidFill>
                  <a:srgbClr val="0000FF"/>
                </a:solidFill>
                <a:latin typeface="Calibri" pitchFamily="34" charset="0"/>
              </a:rPr>
              <a:t>olduğunu biliyoruz. İki reel sayı,</a:t>
            </a:r>
            <a:r>
              <a:rPr lang="tr-TR" sz="1800" b="1" dirty="0">
                <a:latin typeface="Calibri" pitchFamily="34" charset="0"/>
              </a:rPr>
              <a:t>  </a:t>
            </a:r>
            <a:r>
              <a:rPr lang="tr-TR" sz="1800" i="1" dirty="0">
                <a:solidFill>
                  <a:srgbClr val="FF0000"/>
                </a:solidFill>
                <a:latin typeface="Calibri" pitchFamily="34" charset="0"/>
              </a:rPr>
              <a:t>x</a:t>
            </a:r>
            <a:r>
              <a:rPr lang="tr-TR" sz="1800" b="1" dirty="0">
                <a:latin typeface="Calibri" pitchFamily="34" charset="0"/>
              </a:rPr>
              <a:t>  </a:t>
            </a:r>
            <a:r>
              <a:rPr lang="tr-TR" sz="1800" b="1" dirty="0">
                <a:solidFill>
                  <a:srgbClr val="0000FF"/>
                </a:solidFill>
                <a:latin typeface="Calibri" pitchFamily="34" charset="0"/>
              </a:rPr>
              <a:t>ve </a:t>
            </a:r>
            <a:r>
              <a:rPr lang="tr-TR" sz="1800" b="1" dirty="0">
                <a:latin typeface="Calibri" pitchFamily="34" charset="0"/>
              </a:rPr>
              <a:t> </a:t>
            </a:r>
            <a:r>
              <a:rPr lang="tr-TR" sz="1800" i="1" dirty="0">
                <a:solidFill>
                  <a:srgbClr val="FF0000"/>
                </a:solidFill>
                <a:latin typeface="Calibri" pitchFamily="34" charset="0"/>
              </a:rPr>
              <a:t>y</a:t>
            </a:r>
            <a:r>
              <a:rPr lang="tr-TR" sz="1800" i="1" dirty="0">
                <a:latin typeface="Calibri" pitchFamily="34" charset="0"/>
              </a:rPr>
              <a:t> </a:t>
            </a:r>
            <a:r>
              <a:rPr lang="tr-TR" sz="1800" b="1" i="1" dirty="0">
                <a:latin typeface="Calibri" pitchFamily="34" charset="0"/>
              </a:rPr>
              <a:t> </a:t>
            </a:r>
            <a:r>
              <a:rPr lang="tr-TR" sz="1800" b="1" dirty="0">
                <a:solidFill>
                  <a:srgbClr val="0000FF"/>
                </a:solidFill>
                <a:latin typeface="Calibri" pitchFamily="34" charset="0"/>
              </a:rPr>
              <a:t>verildiğinde, eğer</a:t>
            </a:r>
            <a:r>
              <a:rPr lang="tr-TR" sz="1800" b="1" dirty="0">
                <a:latin typeface="Calibri" pitchFamily="34" charset="0"/>
              </a:rPr>
              <a:t> </a:t>
            </a:r>
            <a:r>
              <a:rPr lang="tr-TR" sz="1800" dirty="0">
                <a:solidFill>
                  <a:srgbClr val="FF0000"/>
                </a:solidFill>
                <a:latin typeface="Calibri" pitchFamily="34" charset="0"/>
              </a:rPr>
              <a:t>(</a:t>
            </a:r>
            <a:r>
              <a:rPr lang="tr-TR" sz="1800" i="1" dirty="0">
                <a:solidFill>
                  <a:srgbClr val="FF0000"/>
                </a:solidFill>
                <a:latin typeface="Calibri" pitchFamily="34" charset="0"/>
              </a:rPr>
              <a:t>y – x</a:t>
            </a:r>
            <a:r>
              <a:rPr lang="tr-TR" sz="1800" dirty="0">
                <a:solidFill>
                  <a:srgbClr val="FF0000"/>
                </a:solidFill>
                <a:latin typeface="Calibri" pitchFamily="34" charset="0"/>
              </a:rPr>
              <a:t>)</a:t>
            </a:r>
            <a:r>
              <a:rPr lang="tr-TR" sz="1800" dirty="0">
                <a:latin typeface="Calibri" pitchFamily="34" charset="0"/>
              </a:rPr>
              <a:t>  </a:t>
            </a:r>
            <a:r>
              <a:rPr lang="tr-TR" sz="1800" b="1" dirty="0">
                <a:solidFill>
                  <a:srgbClr val="0000FF"/>
                </a:solidFill>
                <a:latin typeface="Calibri" pitchFamily="34" charset="0"/>
              </a:rPr>
              <a:t>pozitif ise</a:t>
            </a:r>
            <a:r>
              <a:rPr lang="tr-TR" sz="1800" b="1" dirty="0">
                <a:latin typeface="Calibri" pitchFamily="34" charset="0"/>
              </a:rPr>
              <a:t>,  </a:t>
            </a:r>
            <a:r>
              <a:rPr lang="tr-TR" sz="1800" i="1" dirty="0">
                <a:solidFill>
                  <a:srgbClr val="FF0000"/>
                </a:solidFill>
                <a:latin typeface="Calibri" pitchFamily="34" charset="0"/>
              </a:rPr>
              <a:t>x</a:t>
            </a:r>
            <a:r>
              <a:rPr lang="tr-TR" sz="1800" b="1" dirty="0">
                <a:latin typeface="Calibri" pitchFamily="34" charset="0"/>
              </a:rPr>
              <a:t>  </a:t>
            </a:r>
            <a:r>
              <a:rPr lang="tr-TR" sz="1800" b="1" dirty="0">
                <a:solidFill>
                  <a:srgbClr val="0000FF"/>
                </a:solidFill>
                <a:latin typeface="Calibri" pitchFamily="34" charset="0"/>
              </a:rPr>
              <a:t>sayısı </a:t>
            </a:r>
            <a:r>
              <a:rPr lang="tr-TR" sz="1800" b="1" dirty="0">
                <a:latin typeface="Calibri" pitchFamily="34" charset="0"/>
              </a:rPr>
              <a:t> </a:t>
            </a:r>
            <a:r>
              <a:rPr lang="tr-TR" sz="1800" i="1" dirty="0">
                <a:solidFill>
                  <a:srgbClr val="FF0000"/>
                </a:solidFill>
                <a:latin typeface="Calibri" pitchFamily="34" charset="0"/>
              </a:rPr>
              <a:t>y</a:t>
            </a:r>
            <a:r>
              <a:rPr lang="tr-TR" sz="1800" b="1" i="1" dirty="0">
                <a:solidFill>
                  <a:srgbClr val="FF0000"/>
                </a:solidFill>
                <a:latin typeface="Calibri" pitchFamily="34" charset="0"/>
              </a:rPr>
              <a:t> </a:t>
            </a:r>
            <a:r>
              <a:rPr lang="tr-TR" sz="1800" b="1" dirty="0">
                <a:latin typeface="Calibri" pitchFamily="34" charset="0"/>
              </a:rPr>
              <a:t> </a:t>
            </a:r>
            <a:r>
              <a:rPr lang="tr-TR" sz="1800" b="1" dirty="0">
                <a:solidFill>
                  <a:srgbClr val="0000FF"/>
                </a:solidFill>
                <a:latin typeface="Calibri" pitchFamily="34" charset="0"/>
              </a:rPr>
              <a:t>den  </a:t>
            </a:r>
            <a:r>
              <a:rPr lang="tr-TR" sz="1800" b="1" dirty="0">
                <a:solidFill>
                  <a:srgbClr val="FF0000"/>
                </a:solidFill>
                <a:latin typeface="Calibri" pitchFamily="34" charset="0"/>
              </a:rPr>
              <a:t>küçük</a:t>
            </a:r>
            <a:r>
              <a:rPr lang="tr-TR" sz="1800" b="1" dirty="0">
                <a:solidFill>
                  <a:srgbClr val="0000FF"/>
                </a:solidFill>
                <a:latin typeface="Calibri" pitchFamily="34" charset="0"/>
              </a:rPr>
              <a:t>tür</a:t>
            </a:r>
            <a:r>
              <a:rPr lang="tr-TR" sz="1800" b="1" dirty="0">
                <a:solidFill>
                  <a:schemeClr val="accent2"/>
                </a:solidFill>
                <a:latin typeface="Calibri" pitchFamily="34" charset="0"/>
              </a:rPr>
              <a:t> </a:t>
            </a:r>
            <a:r>
              <a:rPr lang="tr-TR" sz="1800" b="1" dirty="0">
                <a:solidFill>
                  <a:srgbClr val="0000FF"/>
                </a:solidFill>
                <a:latin typeface="Calibri" pitchFamily="34" charset="0"/>
              </a:rPr>
              <a:t>denir  ve</a:t>
            </a:r>
            <a:r>
              <a:rPr lang="tr-TR" sz="1800" b="1" dirty="0">
                <a:latin typeface="Calibri" pitchFamily="34" charset="0"/>
              </a:rPr>
              <a:t>  </a:t>
            </a:r>
            <a:r>
              <a:rPr lang="tr-TR" sz="1800" dirty="0">
                <a:latin typeface="Calibri" pitchFamily="34" charset="0"/>
              </a:rPr>
              <a:t>  </a:t>
            </a:r>
            <a:r>
              <a:rPr lang="tr-TR" sz="1800" i="1" dirty="0">
                <a:solidFill>
                  <a:srgbClr val="FF0000"/>
                </a:solidFill>
                <a:latin typeface="Calibri" pitchFamily="34" charset="0"/>
              </a:rPr>
              <a:t>x</a:t>
            </a:r>
            <a:r>
              <a:rPr lang="tr-TR" sz="1800" dirty="0">
                <a:solidFill>
                  <a:srgbClr val="FF0000"/>
                </a:solidFill>
                <a:latin typeface="Calibri" pitchFamily="34" charset="0"/>
              </a:rPr>
              <a:t> &lt; </a:t>
            </a:r>
            <a:r>
              <a:rPr lang="tr-TR" sz="1800" i="1" dirty="0">
                <a:solidFill>
                  <a:srgbClr val="FF0000"/>
                </a:solidFill>
                <a:latin typeface="Calibri" pitchFamily="34" charset="0"/>
              </a:rPr>
              <a:t>y</a:t>
            </a:r>
            <a:r>
              <a:rPr lang="tr-TR" sz="1800" dirty="0">
                <a:latin typeface="Calibri" pitchFamily="34" charset="0"/>
              </a:rPr>
              <a:t>  </a:t>
            </a:r>
            <a:r>
              <a:rPr lang="tr-TR" sz="1800" b="1" dirty="0">
                <a:solidFill>
                  <a:srgbClr val="0000FF"/>
                </a:solidFill>
                <a:latin typeface="Calibri" pitchFamily="34" charset="0"/>
              </a:rPr>
              <a:t>yazılır.</a:t>
            </a:r>
            <a:endParaRPr lang="tr-TR" sz="1800" b="1" i="1" dirty="0">
              <a:solidFill>
                <a:srgbClr val="0000FF"/>
              </a:solidFill>
              <a:latin typeface="Calibri" pitchFamily="34" charset="0"/>
            </a:endParaRPr>
          </a:p>
        </p:txBody>
      </p:sp>
      <p:sp>
        <p:nvSpPr>
          <p:cNvPr id="4100" name="Text Box 4"/>
          <p:cNvSpPr txBox="1">
            <a:spLocks noChangeArrowheads="1"/>
          </p:cNvSpPr>
          <p:nvPr/>
        </p:nvSpPr>
        <p:spPr bwMode="auto">
          <a:xfrm>
            <a:off x="533400" y="3349949"/>
            <a:ext cx="5105400" cy="366713"/>
          </a:xfrm>
          <a:prstGeom prst="rect">
            <a:avLst/>
          </a:prstGeom>
          <a:noFill/>
          <a:ln w="9525">
            <a:noFill/>
            <a:miter lim="800000"/>
            <a:headEnd/>
            <a:tailEnd/>
          </a:ln>
        </p:spPr>
        <p:txBody>
          <a:bodyPr>
            <a:spAutoFit/>
          </a:bodyPr>
          <a:lstStyle/>
          <a:p>
            <a:pPr>
              <a:spcBef>
                <a:spcPct val="50000"/>
              </a:spcBef>
              <a:buFontTx/>
              <a:buChar char="•"/>
            </a:pPr>
            <a:r>
              <a:rPr lang="tr-TR" sz="1800" b="1" i="1" dirty="0">
                <a:solidFill>
                  <a:schemeClr val="accent2"/>
                </a:solidFill>
                <a:latin typeface="Calibri" pitchFamily="34" charset="0"/>
                <a:sym typeface="Symbol" pitchFamily="18" charset="2"/>
              </a:rPr>
              <a:t> </a:t>
            </a:r>
            <a:r>
              <a:rPr lang="tr-TR" sz="1800" i="1" dirty="0">
                <a:solidFill>
                  <a:schemeClr val="accent2"/>
                </a:solidFill>
                <a:latin typeface="Calibri" pitchFamily="34" charset="0"/>
                <a:sym typeface="Symbol" pitchFamily="18" charset="2"/>
              </a:rPr>
              <a:t>x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y  </a:t>
            </a:r>
            <a:r>
              <a:rPr lang="tr-TR" sz="1800" dirty="0">
                <a:solidFill>
                  <a:schemeClr val="accent2"/>
                </a:solidFill>
                <a:latin typeface="Calibri" pitchFamily="34" charset="0"/>
                <a:sym typeface="Symbol" pitchFamily="18" charset="2"/>
              </a:rPr>
              <a:t>ve  </a:t>
            </a:r>
            <a:r>
              <a:rPr lang="tr-TR" sz="1800" i="1" dirty="0">
                <a:solidFill>
                  <a:schemeClr val="accent2"/>
                </a:solidFill>
                <a:latin typeface="Calibri" pitchFamily="34" charset="0"/>
                <a:sym typeface="Symbol" pitchFamily="18" charset="2"/>
              </a:rPr>
              <a:t>y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z</a:t>
            </a:r>
            <a:r>
              <a:rPr lang="tr-TR" sz="1800" b="1" i="1" dirty="0">
                <a:solidFill>
                  <a:schemeClr val="accent2"/>
                </a:solidFill>
                <a:latin typeface="Calibri" pitchFamily="34" charset="0"/>
                <a:sym typeface="Symbol" pitchFamily="18" charset="2"/>
              </a:rPr>
              <a:t>  </a:t>
            </a:r>
            <a:r>
              <a:rPr lang="tr-TR" sz="1800" b="1" dirty="0">
                <a:solidFill>
                  <a:schemeClr val="accent2"/>
                </a:solidFill>
                <a:latin typeface="Calibri" pitchFamily="34" charset="0"/>
                <a:sym typeface="Symbol" pitchFamily="18" charset="2"/>
              </a:rPr>
              <a:t>ise,  </a:t>
            </a:r>
            <a:r>
              <a:rPr lang="tr-TR" sz="1800" i="1" dirty="0">
                <a:solidFill>
                  <a:schemeClr val="accent2"/>
                </a:solidFill>
                <a:latin typeface="Calibri" pitchFamily="34" charset="0"/>
                <a:sym typeface="Symbol" pitchFamily="18" charset="2"/>
              </a:rPr>
              <a:t>x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z  </a:t>
            </a:r>
            <a:r>
              <a:rPr lang="tr-TR" sz="1800" b="1" dirty="0">
                <a:solidFill>
                  <a:schemeClr val="accent2"/>
                </a:solidFill>
                <a:latin typeface="Calibri" pitchFamily="34" charset="0"/>
                <a:sym typeface="Symbol" pitchFamily="18" charset="2"/>
              </a:rPr>
              <a:t>dir.  </a:t>
            </a:r>
            <a:r>
              <a:rPr lang="tr-TR" sz="1800" b="1" i="1" dirty="0">
                <a:solidFill>
                  <a:schemeClr val="accent2"/>
                </a:solidFill>
                <a:latin typeface="Calibri" pitchFamily="34" charset="0"/>
              </a:rPr>
              <a:t>                                         </a:t>
            </a:r>
          </a:p>
        </p:txBody>
      </p:sp>
      <p:sp>
        <p:nvSpPr>
          <p:cNvPr id="4101" name="Text Box 5"/>
          <p:cNvSpPr txBox="1">
            <a:spLocks noChangeArrowheads="1"/>
          </p:cNvSpPr>
          <p:nvPr/>
        </p:nvSpPr>
        <p:spPr bwMode="auto">
          <a:xfrm>
            <a:off x="533400" y="3857949"/>
            <a:ext cx="6126163" cy="366713"/>
          </a:xfrm>
          <a:prstGeom prst="rect">
            <a:avLst/>
          </a:prstGeom>
          <a:noFill/>
          <a:ln w="9525">
            <a:noFill/>
            <a:miter lim="800000"/>
            <a:headEnd/>
            <a:tailEnd/>
          </a:ln>
        </p:spPr>
        <p:txBody>
          <a:bodyPr>
            <a:spAutoFit/>
          </a:bodyPr>
          <a:lstStyle/>
          <a:p>
            <a:pPr>
              <a:spcBef>
                <a:spcPct val="50000"/>
              </a:spcBef>
              <a:buFontTx/>
              <a:buChar char="•"/>
            </a:pPr>
            <a:r>
              <a:rPr lang="tr-TR" sz="1800" b="1" i="1" dirty="0">
                <a:solidFill>
                  <a:schemeClr val="accent2"/>
                </a:solidFill>
                <a:latin typeface="Calibri" pitchFamily="34" charset="0"/>
                <a:sym typeface="Symbol" pitchFamily="18" charset="2"/>
              </a:rPr>
              <a:t> </a:t>
            </a:r>
            <a:r>
              <a:rPr lang="tr-TR" sz="1800" i="1" dirty="0">
                <a:solidFill>
                  <a:schemeClr val="accent2"/>
                </a:solidFill>
                <a:latin typeface="Calibri" pitchFamily="34" charset="0"/>
                <a:sym typeface="Symbol" pitchFamily="18" charset="2"/>
              </a:rPr>
              <a:t>x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y  ,  x </a:t>
            </a:r>
            <a:r>
              <a:rPr lang="tr-TR" sz="1800" dirty="0">
                <a:solidFill>
                  <a:schemeClr val="accent2"/>
                </a:solidFill>
                <a:latin typeface="Calibri" pitchFamily="34" charset="0"/>
                <a:sym typeface="Symbol" pitchFamily="18" charset="2"/>
              </a:rPr>
              <a:t>=</a:t>
            </a:r>
            <a:r>
              <a:rPr lang="tr-TR" sz="1800" i="1" dirty="0">
                <a:solidFill>
                  <a:schemeClr val="accent2"/>
                </a:solidFill>
                <a:latin typeface="Calibri" pitchFamily="34" charset="0"/>
                <a:sym typeface="Symbol" pitchFamily="18" charset="2"/>
              </a:rPr>
              <a:t> y </a:t>
            </a:r>
            <a:r>
              <a:rPr lang="tr-TR" sz="1800" b="1" i="1" dirty="0">
                <a:solidFill>
                  <a:schemeClr val="accent2"/>
                </a:solidFill>
                <a:latin typeface="Calibri" pitchFamily="34" charset="0"/>
                <a:sym typeface="Symbol" pitchFamily="18" charset="2"/>
              </a:rPr>
              <a:t> </a:t>
            </a:r>
            <a:r>
              <a:rPr lang="tr-TR" sz="1800" b="1" dirty="0">
                <a:solidFill>
                  <a:schemeClr val="accent2"/>
                </a:solidFill>
                <a:latin typeface="Calibri" pitchFamily="34" charset="0"/>
                <a:sym typeface="Symbol" pitchFamily="18" charset="2"/>
              </a:rPr>
              <a:t>ve  </a:t>
            </a:r>
            <a:r>
              <a:rPr lang="tr-TR" sz="1800" i="1" dirty="0">
                <a:solidFill>
                  <a:schemeClr val="accent2"/>
                </a:solidFill>
                <a:latin typeface="Calibri" pitchFamily="34" charset="0"/>
                <a:sym typeface="Symbol" pitchFamily="18" charset="2"/>
              </a:rPr>
              <a:t>y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x  </a:t>
            </a:r>
            <a:r>
              <a:rPr lang="tr-TR" sz="1800" b="1" dirty="0">
                <a:solidFill>
                  <a:schemeClr val="accent2"/>
                </a:solidFill>
                <a:latin typeface="Calibri" pitchFamily="34" charset="0"/>
                <a:sym typeface="Symbol" pitchFamily="18" charset="2"/>
              </a:rPr>
              <a:t>ten bir ve yalnız biri geçerlidir.  </a:t>
            </a:r>
            <a:r>
              <a:rPr lang="tr-TR" sz="1800" b="1" i="1" dirty="0">
                <a:solidFill>
                  <a:schemeClr val="accent2"/>
                </a:solidFill>
                <a:latin typeface="Calibri" pitchFamily="34" charset="0"/>
              </a:rPr>
              <a:t> </a:t>
            </a:r>
          </a:p>
        </p:txBody>
      </p:sp>
      <p:sp>
        <p:nvSpPr>
          <p:cNvPr id="4102" name="Text Box 6"/>
          <p:cNvSpPr txBox="1">
            <a:spLocks noChangeArrowheads="1"/>
          </p:cNvSpPr>
          <p:nvPr/>
        </p:nvSpPr>
        <p:spPr bwMode="auto">
          <a:xfrm>
            <a:off x="533400" y="4378649"/>
            <a:ext cx="5191125" cy="366713"/>
          </a:xfrm>
          <a:prstGeom prst="rect">
            <a:avLst/>
          </a:prstGeom>
          <a:noFill/>
          <a:ln w="9525">
            <a:noFill/>
            <a:miter lim="800000"/>
            <a:headEnd/>
            <a:tailEnd/>
          </a:ln>
        </p:spPr>
        <p:txBody>
          <a:bodyPr>
            <a:spAutoFit/>
          </a:bodyPr>
          <a:lstStyle/>
          <a:p>
            <a:pPr>
              <a:spcBef>
                <a:spcPct val="50000"/>
              </a:spcBef>
              <a:buFontTx/>
              <a:buChar char="•"/>
            </a:pPr>
            <a:r>
              <a:rPr lang="tr-TR" sz="1800" b="1" i="1" dirty="0">
                <a:solidFill>
                  <a:schemeClr val="accent2"/>
                </a:solidFill>
                <a:latin typeface="Calibri" pitchFamily="34" charset="0"/>
                <a:sym typeface="Symbol" pitchFamily="18" charset="2"/>
              </a:rPr>
              <a:t> </a:t>
            </a:r>
            <a:r>
              <a:rPr lang="tr-TR" sz="1800" i="1" dirty="0">
                <a:solidFill>
                  <a:schemeClr val="accent2"/>
                </a:solidFill>
                <a:latin typeface="Calibri" pitchFamily="34" charset="0"/>
                <a:sym typeface="Symbol" pitchFamily="18" charset="2"/>
              </a:rPr>
              <a:t>x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y  </a:t>
            </a:r>
            <a:r>
              <a:rPr lang="tr-TR" sz="1800" b="1" dirty="0">
                <a:solidFill>
                  <a:schemeClr val="accent2"/>
                </a:solidFill>
                <a:latin typeface="Calibri" pitchFamily="34" charset="0"/>
                <a:sym typeface="Symbol" pitchFamily="18" charset="2"/>
              </a:rPr>
              <a:t>ise,   </a:t>
            </a:r>
            <a:r>
              <a:rPr lang="tr-TR" sz="1800" i="1" dirty="0">
                <a:solidFill>
                  <a:schemeClr val="accent2"/>
                </a:solidFill>
                <a:latin typeface="Calibri" pitchFamily="34" charset="0"/>
                <a:sym typeface="Symbol" pitchFamily="18" charset="2"/>
              </a:rPr>
              <a:t>x </a:t>
            </a:r>
            <a:r>
              <a:rPr lang="tr-TR" sz="1800" dirty="0">
                <a:solidFill>
                  <a:schemeClr val="accent2"/>
                </a:solidFill>
                <a:latin typeface="Calibri" pitchFamily="34" charset="0"/>
                <a:sym typeface="Symbol" pitchFamily="18" charset="2"/>
              </a:rPr>
              <a:t>+</a:t>
            </a:r>
            <a:r>
              <a:rPr lang="tr-TR" sz="1800" i="1" dirty="0">
                <a:solidFill>
                  <a:schemeClr val="accent2"/>
                </a:solidFill>
                <a:latin typeface="Calibri" pitchFamily="34" charset="0"/>
                <a:sym typeface="Symbol" pitchFamily="18" charset="2"/>
              </a:rPr>
              <a:t> z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y </a:t>
            </a:r>
            <a:r>
              <a:rPr lang="tr-TR" sz="1800" dirty="0">
                <a:solidFill>
                  <a:schemeClr val="accent2"/>
                </a:solidFill>
                <a:latin typeface="Calibri" pitchFamily="34" charset="0"/>
                <a:sym typeface="Symbol" pitchFamily="18" charset="2"/>
              </a:rPr>
              <a:t>+</a:t>
            </a:r>
            <a:r>
              <a:rPr lang="tr-TR" sz="1800" i="1" dirty="0">
                <a:solidFill>
                  <a:schemeClr val="accent2"/>
                </a:solidFill>
                <a:latin typeface="Calibri" pitchFamily="34" charset="0"/>
                <a:sym typeface="Symbol" pitchFamily="18" charset="2"/>
              </a:rPr>
              <a:t> z   </a:t>
            </a:r>
            <a:r>
              <a:rPr lang="tr-TR" sz="1800" b="1" dirty="0">
                <a:solidFill>
                  <a:schemeClr val="accent2"/>
                </a:solidFill>
                <a:latin typeface="Calibri" pitchFamily="34" charset="0"/>
                <a:sym typeface="Symbol" pitchFamily="18" charset="2"/>
              </a:rPr>
              <a:t>dir.  </a:t>
            </a:r>
            <a:r>
              <a:rPr lang="tr-TR" sz="1800" b="1" i="1" dirty="0">
                <a:solidFill>
                  <a:schemeClr val="accent2"/>
                </a:solidFill>
                <a:latin typeface="Calibri" pitchFamily="34" charset="0"/>
              </a:rPr>
              <a:t> </a:t>
            </a:r>
          </a:p>
        </p:txBody>
      </p:sp>
      <p:sp>
        <p:nvSpPr>
          <p:cNvPr id="4103" name="Text Box 7"/>
          <p:cNvSpPr txBox="1">
            <a:spLocks noChangeArrowheads="1"/>
          </p:cNvSpPr>
          <p:nvPr/>
        </p:nvSpPr>
        <p:spPr bwMode="auto">
          <a:xfrm>
            <a:off x="533400" y="4861249"/>
            <a:ext cx="4254500" cy="366713"/>
          </a:xfrm>
          <a:prstGeom prst="rect">
            <a:avLst/>
          </a:prstGeom>
          <a:noFill/>
          <a:ln w="9525">
            <a:noFill/>
            <a:miter lim="800000"/>
            <a:headEnd/>
            <a:tailEnd/>
          </a:ln>
        </p:spPr>
        <p:txBody>
          <a:bodyPr>
            <a:spAutoFit/>
          </a:bodyPr>
          <a:lstStyle/>
          <a:p>
            <a:pPr>
              <a:spcBef>
                <a:spcPct val="50000"/>
              </a:spcBef>
              <a:buFontTx/>
              <a:buChar char="•"/>
            </a:pPr>
            <a:r>
              <a:rPr lang="tr-TR" sz="1800" b="1" i="1" dirty="0">
                <a:solidFill>
                  <a:schemeClr val="accent2"/>
                </a:solidFill>
                <a:latin typeface="Calibri" pitchFamily="34" charset="0"/>
                <a:sym typeface="Symbol" pitchFamily="18" charset="2"/>
              </a:rPr>
              <a:t> </a:t>
            </a:r>
            <a:r>
              <a:rPr lang="tr-TR" sz="1800" i="1" dirty="0">
                <a:solidFill>
                  <a:schemeClr val="accent2"/>
                </a:solidFill>
                <a:latin typeface="Calibri" pitchFamily="34" charset="0"/>
                <a:sym typeface="Symbol" pitchFamily="18" charset="2"/>
              </a:rPr>
              <a:t>x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y  </a:t>
            </a:r>
            <a:r>
              <a:rPr lang="tr-TR" sz="1800" b="1" dirty="0">
                <a:solidFill>
                  <a:schemeClr val="accent2"/>
                </a:solidFill>
                <a:latin typeface="Calibri" pitchFamily="34" charset="0"/>
                <a:sym typeface="Symbol" pitchFamily="18" charset="2"/>
              </a:rPr>
              <a:t>ve</a:t>
            </a:r>
            <a:r>
              <a:rPr lang="tr-TR" sz="1800" b="1" i="1" dirty="0">
                <a:solidFill>
                  <a:schemeClr val="accent2"/>
                </a:solidFill>
                <a:latin typeface="Calibri" pitchFamily="34" charset="0"/>
                <a:sym typeface="Symbol" pitchFamily="18" charset="2"/>
              </a:rPr>
              <a:t>  </a:t>
            </a:r>
            <a:r>
              <a:rPr lang="tr-TR" sz="1800" dirty="0">
                <a:solidFill>
                  <a:schemeClr val="accent2"/>
                </a:solidFill>
                <a:latin typeface="Calibri" pitchFamily="34" charset="0"/>
                <a:sym typeface="Symbol" pitchFamily="18" charset="2"/>
              </a:rPr>
              <a:t>0 &lt;</a:t>
            </a:r>
            <a:r>
              <a:rPr lang="tr-TR" sz="1800" i="1" dirty="0">
                <a:solidFill>
                  <a:schemeClr val="accent2"/>
                </a:solidFill>
                <a:latin typeface="Calibri" pitchFamily="34" charset="0"/>
                <a:sym typeface="Symbol" pitchFamily="18" charset="2"/>
              </a:rPr>
              <a:t> z  </a:t>
            </a:r>
            <a:r>
              <a:rPr lang="tr-TR" sz="1800" b="1" dirty="0">
                <a:solidFill>
                  <a:schemeClr val="accent2"/>
                </a:solidFill>
                <a:latin typeface="Calibri" pitchFamily="34" charset="0"/>
                <a:sym typeface="Symbol" pitchFamily="18" charset="2"/>
              </a:rPr>
              <a:t>ise,   </a:t>
            </a:r>
            <a:r>
              <a:rPr lang="tr-TR" sz="1800" i="1" dirty="0">
                <a:solidFill>
                  <a:schemeClr val="accent2"/>
                </a:solidFill>
                <a:latin typeface="Calibri" pitchFamily="34" charset="0"/>
                <a:sym typeface="Symbol" pitchFamily="18" charset="2"/>
              </a:rPr>
              <a:t>x  z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y  z   </a:t>
            </a:r>
            <a:r>
              <a:rPr lang="tr-TR" sz="1800" b="1" dirty="0">
                <a:solidFill>
                  <a:schemeClr val="accent2"/>
                </a:solidFill>
                <a:latin typeface="Calibri" pitchFamily="34" charset="0"/>
                <a:sym typeface="Symbol" pitchFamily="18" charset="2"/>
              </a:rPr>
              <a:t>dir. </a:t>
            </a:r>
          </a:p>
        </p:txBody>
      </p:sp>
      <p:sp>
        <p:nvSpPr>
          <p:cNvPr id="4104" name="Text Box 8"/>
          <p:cNvSpPr txBox="1">
            <a:spLocks noChangeArrowheads="1"/>
          </p:cNvSpPr>
          <p:nvPr/>
        </p:nvSpPr>
        <p:spPr bwMode="auto">
          <a:xfrm>
            <a:off x="4881563" y="4989837"/>
            <a:ext cx="4262437" cy="646112"/>
          </a:xfrm>
          <a:prstGeom prst="rect">
            <a:avLst/>
          </a:prstGeom>
          <a:solidFill>
            <a:srgbClr val="FFFF99"/>
          </a:solidFill>
          <a:ln w="9525">
            <a:solidFill>
              <a:srgbClr val="FF66FF"/>
            </a:solidFill>
            <a:miter lim="800000"/>
            <a:headEnd/>
            <a:tailEnd/>
          </a:ln>
        </p:spPr>
        <p:txBody>
          <a:bodyPr>
            <a:spAutoFit/>
          </a:bodyPr>
          <a:lstStyle/>
          <a:p>
            <a:pPr>
              <a:spcBef>
                <a:spcPct val="50000"/>
              </a:spcBef>
            </a:pPr>
            <a:r>
              <a:rPr lang="tr-TR" sz="1800" b="1" i="1" dirty="0">
                <a:latin typeface="Calibri" pitchFamily="34" charset="0"/>
              </a:rPr>
              <a:t>#  </a:t>
            </a:r>
            <a:r>
              <a:rPr lang="tr-TR" sz="1800" b="1" dirty="0">
                <a:solidFill>
                  <a:srgbClr val="0000FF"/>
                </a:solidFill>
                <a:latin typeface="Calibri" pitchFamily="34" charset="0"/>
              </a:rPr>
              <a:t>Bazen</a:t>
            </a:r>
            <a:r>
              <a:rPr lang="tr-TR" sz="1800" b="1" i="1" dirty="0">
                <a:latin typeface="Calibri" pitchFamily="34" charset="0"/>
              </a:rPr>
              <a:t>  </a:t>
            </a:r>
            <a:r>
              <a:rPr lang="tr-TR" sz="1800" i="1" dirty="0">
                <a:solidFill>
                  <a:srgbClr val="FF0000"/>
                </a:solidFill>
                <a:latin typeface="Calibri" pitchFamily="34" charset="0"/>
              </a:rPr>
              <a:t>x &lt; y   </a:t>
            </a:r>
            <a:r>
              <a:rPr lang="tr-TR" sz="1800" b="1" dirty="0">
                <a:solidFill>
                  <a:srgbClr val="0000FF"/>
                </a:solidFill>
                <a:latin typeface="Calibri" pitchFamily="34" charset="0"/>
              </a:rPr>
              <a:t>yerine</a:t>
            </a:r>
            <a:r>
              <a:rPr lang="tr-TR" sz="1800" b="1" i="1" dirty="0">
                <a:latin typeface="Calibri" pitchFamily="34" charset="0"/>
              </a:rPr>
              <a:t>  </a:t>
            </a:r>
            <a:r>
              <a:rPr lang="tr-TR" sz="1800" i="1" dirty="0">
                <a:solidFill>
                  <a:srgbClr val="FF0000"/>
                </a:solidFill>
                <a:latin typeface="Calibri" pitchFamily="34" charset="0"/>
              </a:rPr>
              <a:t>y </a:t>
            </a:r>
            <a:r>
              <a:rPr lang="tr-TR" sz="1800" dirty="0">
                <a:solidFill>
                  <a:srgbClr val="FF0000"/>
                </a:solidFill>
                <a:latin typeface="Calibri" pitchFamily="34" charset="0"/>
              </a:rPr>
              <a:t>&gt;</a:t>
            </a:r>
            <a:r>
              <a:rPr lang="tr-TR" sz="1800" i="1" dirty="0">
                <a:solidFill>
                  <a:srgbClr val="FF0000"/>
                </a:solidFill>
                <a:latin typeface="Calibri" pitchFamily="34" charset="0"/>
              </a:rPr>
              <a:t> x  </a:t>
            </a:r>
            <a:r>
              <a:rPr lang="tr-TR" sz="1800" b="1" dirty="0">
                <a:solidFill>
                  <a:srgbClr val="0000FF"/>
                </a:solidFill>
                <a:latin typeface="Calibri" pitchFamily="34" charset="0"/>
              </a:rPr>
              <a:t>de yazılır ve</a:t>
            </a:r>
            <a:r>
              <a:rPr lang="tr-TR" sz="1800" b="1" dirty="0">
                <a:latin typeface="Calibri" pitchFamily="34" charset="0"/>
              </a:rPr>
              <a:t>  </a:t>
            </a:r>
            <a:r>
              <a:rPr lang="tr-TR" sz="1800" i="1" dirty="0">
                <a:solidFill>
                  <a:srgbClr val="FF0000"/>
                </a:solidFill>
                <a:latin typeface="Calibri" pitchFamily="34" charset="0"/>
              </a:rPr>
              <a:t>y</a:t>
            </a:r>
            <a:r>
              <a:rPr lang="tr-TR" sz="1800" b="1" dirty="0">
                <a:latin typeface="Calibri" pitchFamily="34" charset="0"/>
              </a:rPr>
              <a:t>  </a:t>
            </a:r>
            <a:r>
              <a:rPr lang="tr-TR" sz="1800" b="1" dirty="0">
                <a:solidFill>
                  <a:srgbClr val="0000FF"/>
                </a:solidFill>
                <a:latin typeface="Calibri" pitchFamily="34" charset="0"/>
              </a:rPr>
              <a:t>sayısı  </a:t>
            </a:r>
            <a:r>
              <a:rPr lang="tr-TR" sz="1800" i="1" dirty="0">
                <a:solidFill>
                  <a:srgbClr val="FF0000"/>
                </a:solidFill>
                <a:latin typeface="Calibri" pitchFamily="34" charset="0"/>
              </a:rPr>
              <a:t>x</a:t>
            </a:r>
            <a:r>
              <a:rPr lang="tr-TR" sz="1800" b="1" dirty="0">
                <a:latin typeface="Calibri" pitchFamily="34" charset="0"/>
              </a:rPr>
              <a:t>  </a:t>
            </a:r>
            <a:r>
              <a:rPr lang="tr-TR" sz="1800" b="1" dirty="0">
                <a:solidFill>
                  <a:srgbClr val="0000FF"/>
                </a:solidFill>
                <a:latin typeface="Calibri" pitchFamily="34" charset="0"/>
              </a:rPr>
              <a:t>den</a:t>
            </a:r>
            <a:r>
              <a:rPr lang="tr-TR" sz="1800" b="1" dirty="0">
                <a:latin typeface="Calibri" pitchFamily="34" charset="0"/>
              </a:rPr>
              <a:t> </a:t>
            </a:r>
            <a:r>
              <a:rPr lang="tr-TR" sz="1800" b="1" dirty="0">
                <a:solidFill>
                  <a:srgbClr val="FF0000"/>
                </a:solidFill>
                <a:latin typeface="Calibri" pitchFamily="34" charset="0"/>
              </a:rPr>
              <a:t>büyük</a:t>
            </a:r>
            <a:r>
              <a:rPr lang="tr-TR" sz="1800" b="1" dirty="0">
                <a:solidFill>
                  <a:srgbClr val="0000FF"/>
                </a:solidFill>
                <a:latin typeface="Calibri" pitchFamily="34" charset="0"/>
              </a:rPr>
              <a:t>tür</a:t>
            </a:r>
            <a:r>
              <a:rPr lang="tr-TR" sz="1800" b="1" dirty="0">
                <a:latin typeface="Calibri" pitchFamily="34" charset="0"/>
              </a:rPr>
              <a:t> </a:t>
            </a:r>
            <a:r>
              <a:rPr lang="tr-TR" sz="1800" b="1" dirty="0">
                <a:solidFill>
                  <a:srgbClr val="0000FF"/>
                </a:solidFill>
                <a:latin typeface="Calibri" pitchFamily="34" charset="0"/>
              </a:rPr>
              <a:t>denir.</a:t>
            </a:r>
          </a:p>
        </p:txBody>
      </p:sp>
      <p:sp>
        <p:nvSpPr>
          <p:cNvPr id="4106" name="Text Box 10"/>
          <p:cNvSpPr txBox="1">
            <a:spLocks noChangeArrowheads="1"/>
          </p:cNvSpPr>
          <p:nvPr/>
        </p:nvSpPr>
        <p:spPr bwMode="auto">
          <a:xfrm>
            <a:off x="381000" y="5991246"/>
            <a:ext cx="8382000" cy="366712"/>
          </a:xfrm>
          <a:prstGeom prst="rect">
            <a:avLst/>
          </a:prstGeom>
          <a:noFill/>
          <a:ln w="9525">
            <a:noFill/>
            <a:miter lim="800000"/>
            <a:headEnd/>
            <a:tailEnd/>
          </a:ln>
        </p:spPr>
        <p:txBody>
          <a:bodyPr>
            <a:spAutoFit/>
          </a:bodyPr>
          <a:lstStyle/>
          <a:p>
            <a:pPr>
              <a:spcBef>
                <a:spcPct val="50000"/>
              </a:spcBef>
            </a:pPr>
            <a:r>
              <a:rPr lang="tr-TR" sz="1800" b="1" i="1" dirty="0">
                <a:latin typeface="Calibri" pitchFamily="34" charset="0"/>
              </a:rPr>
              <a:t>#  </a:t>
            </a:r>
            <a:r>
              <a:rPr lang="tr-TR" sz="1800" i="1" dirty="0">
                <a:solidFill>
                  <a:srgbClr val="FF0000"/>
                </a:solidFill>
                <a:latin typeface="Calibri" pitchFamily="34" charset="0"/>
              </a:rPr>
              <a:t>x </a:t>
            </a:r>
            <a:r>
              <a:rPr lang="tr-TR" sz="1800" dirty="0">
                <a:solidFill>
                  <a:srgbClr val="FF0000"/>
                </a:solidFill>
                <a:latin typeface="Calibri" pitchFamily="34" charset="0"/>
              </a:rPr>
              <a:t>&lt;</a:t>
            </a:r>
            <a:r>
              <a:rPr lang="tr-TR" sz="1800" i="1" dirty="0">
                <a:solidFill>
                  <a:srgbClr val="FF0000"/>
                </a:solidFill>
                <a:latin typeface="Calibri" pitchFamily="34" charset="0"/>
              </a:rPr>
              <a:t> y   </a:t>
            </a:r>
            <a:r>
              <a:rPr lang="tr-TR" sz="1800" b="1" dirty="0">
                <a:solidFill>
                  <a:srgbClr val="0000FF"/>
                </a:solidFill>
                <a:latin typeface="Calibri" pitchFamily="34" charset="0"/>
              </a:rPr>
              <a:t>veya </a:t>
            </a:r>
            <a:r>
              <a:rPr lang="tr-TR" sz="1800" b="1" i="1" dirty="0">
                <a:solidFill>
                  <a:srgbClr val="0000FF"/>
                </a:solidFill>
                <a:latin typeface="Calibri" pitchFamily="34" charset="0"/>
              </a:rPr>
              <a:t> </a:t>
            </a:r>
            <a:r>
              <a:rPr lang="tr-TR" sz="1800" i="1" dirty="0">
                <a:solidFill>
                  <a:srgbClr val="FF0000"/>
                </a:solidFill>
                <a:latin typeface="Calibri" pitchFamily="34" charset="0"/>
              </a:rPr>
              <a:t>x </a:t>
            </a:r>
            <a:r>
              <a:rPr lang="tr-TR" sz="1800" dirty="0">
                <a:solidFill>
                  <a:srgbClr val="FF0000"/>
                </a:solidFill>
                <a:latin typeface="Calibri" pitchFamily="34" charset="0"/>
              </a:rPr>
              <a:t>=</a:t>
            </a:r>
            <a:r>
              <a:rPr lang="tr-TR" sz="1800" i="1" dirty="0">
                <a:solidFill>
                  <a:srgbClr val="FF0000"/>
                </a:solidFill>
                <a:latin typeface="Calibri" pitchFamily="34" charset="0"/>
              </a:rPr>
              <a:t> y  </a:t>
            </a:r>
            <a:r>
              <a:rPr lang="tr-TR" sz="1800" b="1" dirty="0">
                <a:solidFill>
                  <a:srgbClr val="0000FF"/>
                </a:solidFill>
                <a:latin typeface="Calibri" pitchFamily="34" charset="0"/>
              </a:rPr>
              <a:t>ise,</a:t>
            </a:r>
            <a:r>
              <a:rPr lang="tr-TR" sz="1800" b="1" dirty="0">
                <a:latin typeface="Calibri" pitchFamily="34" charset="0"/>
              </a:rPr>
              <a:t> </a:t>
            </a:r>
            <a:r>
              <a:rPr lang="tr-TR" sz="1800" b="1" i="1" dirty="0">
                <a:latin typeface="Calibri" pitchFamily="34" charset="0"/>
              </a:rPr>
              <a:t>  </a:t>
            </a:r>
            <a:r>
              <a:rPr lang="tr-TR" sz="1800" i="1" dirty="0">
                <a:solidFill>
                  <a:srgbClr val="FF0000"/>
                </a:solidFill>
                <a:latin typeface="Calibri" pitchFamily="34" charset="0"/>
              </a:rPr>
              <a:t>x </a:t>
            </a:r>
            <a:r>
              <a:rPr lang="tr-TR" sz="1800" dirty="0">
                <a:solidFill>
                  <a:srgbClr val="FF0000"/>
                </a:solidFill>
                <a:latin typeface="Calibri" pitchFamily="34" charset="0"/>
                <a:sym typeface="Symbol" pitchFamily="18" charset="2"/>
              </a:rPr>
              <a:t></a:t>
            </a:r>
            <a:r>
              <a:rPr lang="tr-TR" sz="1800" i="1" dirty="0">
                <a:solidFill>
                  <a:srgbClr val="FF0000"/>
                </a:solidFill>
                <a:latin typeface="Calibri" pitchFamily="34" charset="0"/>
                <a:sym typeface="Symbol" pitchFamily="18" charset="2"/>
              </a:rPr>
              <a:t> y</a:t>
            </a:r>
            <a:r>
              <a:rPr lang="tr-TR" sz="1800" i="1" dirty="0">
                <a:solidFill>
                  <a:srgbClr val="FF0000"/>
                </a:solidFill>
                <a:latin typeface="Calibri" pitchFamily="34" charset="0"/>
              </a:rPr>
              <a:t>   </a:t>
            </a:r>
            <a:r>
              <a:rPr lang="tr-TR" sz="1800" b="1" dirty="0">
                <a:solidFill>
                  <a:srgbClr val="0000FF"/>
                </a:solidFill>
                <a:latin typeface="Calibri" pitchFamily="34" charset="0"/>
              </a:rPr>
              <a:t>(</a:t>
            </a:r>
            <a:r>
              <a:rPr lang="tr-TR" sz="1800" b="1" i="1" dirty="0">
                <a:solidFill>
                  <a:srgbClr val="0000FF"/>
                </a:solidFill>
                <a:latin typeface="Calibri" pitchFamily="34" charset="0"/>
              </a:rPr>
              <a:t> </a:t>
            </a:r>
            <a:r>
              <a:rPr lang="tr-TR" sz="1800" b="1" dirty="0">
                <a:solidFill>
                  <a:srgbClr val="0000FF"/>
                </a:solidFill>
                <a:latin typeface="Calibri" pitchFamily="34" charset="0"/>
              </a:rPr>
              <a:t>veya</a:t>
            </a:r>
            <a:r>
              <a:rPr lang="tr-TR" sz="1800" b="1" dirty="0">
                <a:latin typeface="Calibri" pitchFamily="34" charset="0"/>
              </a:rPr>
              <a:t>  </a:t>
            </a:r>
            <a:r>
              <a:rPr lang="tr-TR" sz="1800" i="1" dirty="0">
                <a:solidFill>
                  <a:srgbClr val="FF0000"/>
                </a:solidFill>
                <a:latin typeface="Calibri" pitchFamily="34" charset="0"/>
              </a:rPr>
              <a:t>y </a:t>
            </a:r>
            <a:r>
              <a:rPr lang="tr-TR" sz="1800" dirty="0">
                <a:solidFill>
                  <a:srgbClr val="FF0000"/>
                </a:solidFill>
                <a:latin typeface="Calibri" pitchFamily="34" charset="0"/>
                <a:sym typeface="Symbol" pitchFamily="18" charset="2"/>
              </a:rPr>
              <a:t> </a:t>
            </a:r>
            <a:r>
              <a:rPr lang="tr-TR" sz="1800" i="1" dirty="0">
                <a:solidFill>
                  <a:srgbClr val="FF0000"/>
                </a:solidFill>
                <a:latin typeface="Calibri" pitchFamily="34" charset="0"/>
                <a:sym typeface="Symbol" pitchFamily="18" charset="2"/>
              </a:rPr>
              <a:t>x </a:t>
            </a:r>
            <a:r>
              <a:rPr lang="tr-TR" sz="1800" b="1" dirty="0">
                <a:solidFill>
                  <a:srgbClr val="0000FF"/>
                </a:solidFill>
                <a:latin typeface="Calibri" pitchFamily="34" charset="0"/>
                <a:sym typeface="Symbol" pitchFamily="18" charset="2"/>
              </a:rPr>
              <a:t>)  </a:t>
            </a:r>
            <a:r>
              <a:rPr lang="tr-TR" sz="1800" b="1" dirty="0">
                <a:solidFill>
                  <a:srgbClr val="0000FF"/>
                </a:solidFill>
                <a:latin typeface="Calibri" pitchFamily="34" charset="0"/>
              </a:rPr>
              <a:t>yazılır.</a:t>
            </a:r>
          </a:p>
        </p:txBody>
      </p:sp>
      <p:sp>
        <p:nvSpPr>
          <p:cNvPr id="4108" name="Text Box 12"/>
          <p:cNvSpPr txBox="1">
            <a:spLocks noChangeArrowheads="1"/>
          </p:cNvSpPr>
          <p:nvPr/>
        </p:nvSpPr>
        <p:spPr bwMode="auto">
          <a:xfrm>
            <a:off x="125883" y="2867349"/>
            <a:ext cx="4572000" cy="369888"/>
          </a:xfrm>
          <a:prstGeom prst="rect">
            <a:avLst/>
          </a:prstGeom>
          <a:noFill/>
          <a:ln w="9525">
            <a:noFill/>
            <a:miter lim="800000"/>
            <a:headEnd/>
            <a:tailEnd/>
          </a:ln>
        </p:spPr>
        <p:txBody>
          <a:bodyPr>
            <a:spAutoFit/>
          </a:bodyPr>
          <a:lstStyle/>
          <a:p>
            <a:pPr>
              <a:spcBef>
                <a:spcPct val="50000"/>
              </a:spcBef>
            </a:pPr>
            <a:r>
              <a:rPr lang="tr-TR" sz="1800" i="1" dirty="0">
                <a:solidFill>
                  <a:srgbClr val="0000FF"/>
                </a:solidFill>
                <a:latin typeface="Calibri" pitchFamily="34" charset="0"/>
              </a:rPr>
              <a:t>x , y , z </a:t>
            </a:r>
            <a:r>
              <a:rPr lang="tr-TR" sz="1800" b="1" dirty="0">
                <a:solidFill>
                  <a:srgbClr val="0000FF"/>
                </a:solidFill>
                <a:latin typeface="Calibri" pitchFamily="34" charset="0"/>
                <a:sym typeface="Symbol" pitchFamily="18" charset="2"/>
              </a:rPr>
              <a:t></a:t>
            </a:r>
            <a:r>
              <a:rPr lang="tr-TR" sz="1800" b="1" i="1" dirty="0">
                <a:solidFill>
                  <a:srgbClr val="0000FF"/>
                </a:solidFill>
                <a:latin typeface="Calibri" pitchFamily="34" charset="0"/>
                <a:sym typeface="Symbol" pitchFamily="18" charset="2"/>
              </a:rPr>
              <a:t> </a:t>
            </a:r>
            <a:r>
              <a:rPr lang="tr-TR" sz="1800" dirty="0">
                <a:solidFill>
                  <a:srgbClr val="0000FF"/>
                </a:solidFill>
                <a:latin typeface="Calibri" pitchFamily="34" charset="0"/>
              </a:rPr>
              <a:t>ℝ</a:t>
            </a:r>
            <a:r>
              <a:rPr lang="tr-TR" sz="1800" b="1" dirty="0">
                <a:solidFill>
                  <a:srgbClr val="0000FF"/>
                </a:solidFill>
                <a:latin typeface="Calibri" pitchFamily="34" charset="0"/>
                <a:sym typeface="Symbol" pitchFamily="18" charset="2"/>
              </a:rPr>
              <a:t> için  </a:t>
            </a:r>
            <a:r>
              <a:rPr lang="tr-TR" sz="1800" b="1" i="1" dirty="0">
                <a:solidFill>
                  <a:srgbClr val="0000FF"/>
                </a:solidFill>
                <a:latin typeface="Calibri" pitchFamily="34" charset="0"/>
              </a:rPr>
              <a:t> </a:t>
            </a:r>
            <a:endParaRPr lang="tr-TR" sz="1800" dirty="0">
              <a:solidFill>
                <a:srgbClr val="0000FF"/>
              </a:solidFill>
              <a:latin typeface="Calibri" pitchFamily="34" charset="0"/>
            </a:endParaRPr>
          </a:p>
        </p:txBody>
      </p:sp>
      <p:sp>
        <p:nvSpPr>
          <p:cNvPr id="22539" name="Text Box 11"/>
          <p:cNvSpPr txBox="1">
            <a:spLocks noChangeArrowheads="1"/>
          </p:cNvSpPr>
          <p:nvPr/>
        </p:nvSpPr>
        <p:spPr bwMode="auto">
          <a:xfrm>
            <a:off x="755650" y="5308924"/>
            <a:ext cx="4614863" cy="366713"/>
          </a:xfrm>
          <a:prstGeom prst="rect">
            <a:avLst/>
          </a:prstGeom>
          <a:noFill/>
          <a:ln w="9525">
            <a:noFill/>
            <a:miter lim="800000"/>
            <a:headEnd/>
            <a:tailEnd/>
          </a:ln>
        </p:spPr>
        <p:txBody>
          <a:bodyPr>
            <a:spAutoFit/>
          </a:bodyPr>
          <a:lstStyle/>
          <a:p>
            <a:pPr>
              <a:spcBef>
                <a:spcPct val="50000"/>
              </a:spcBef>
            </a:pPr>
            <a:r>
              <a:rPr lang="tr-TR" sz="1800" b="1" i="1" dirty="0">
                <a:solidFill>
                  <a:schemeClr val="accent2"/>
                </a:solidFill>
                <a:latin typeface="Calibri" pitchFamily="34" charset="0"/>
              </a:rPr>
              <a:t> </a:t>
            </a:r>
            <a:r>
              <a:rPr lang="tr-TR" sz="1800" b="1" dirty="0">
                <a:solidFill>
                  <a:schemeClr val="accent2"/>
                </a:solidFill>
                <a:latin typeface="Calibri" pitchFamily="34" charset="0"/>
              </a:rPr>
              <a:t>(</a:t>
            </a:r>
            <a:r>
              <a:rPr lang="tr-TR" sz="1800" i="1" dirty="0">
                <a:solidFill>
                  <a:schemeClr val="accent2"/>
                </a:solidFill>
                <a:latin typeface="Calibri" pitchFamily="34" charset="0"/>
                <a:sym typeface="Symbol" pitchFamily="18" charset="2"/>
              </a:rPr>
              <a:t>x </a:t>
            </a:r>
            <a:r>
              <a:rPr lang="tr-TR" sz="1800" dirty="0">
                <a:solidFill>
                  <a:schemeClr val="accent2"/>
                </a:solidFill>
                <a:latin typeface="Calibri" pitchFamily="34" charset="0"/>
                <a:sym typeface="Symbol" pitchFamily="18" charset="2"/>
              </a:rPr>
              <a:t>&lt;</a:t>
            </a:r>
            <a:r>
              <a:rPr lang="tr-TR" sz="1800" i="1" dirty="0">
                <a:solidFill>
                  <a:schemeClr val="accent2"/>
                </a:solidFill>
                <a:latin typeface="Calibri" pitchFamily="34" charset="0"/>
                <a:sym typeface="Symbol" pitchFamily="18" charset="2"/>
              </a:rPr>
              <a:t> y  </a:t>
            </a:r>
            <a:r>
              <a:rPr lang="tr-TR" sz="1800" dirty="0">
                <a:solidFill>
                  <a:schemeClr val="accent2"/>
                </a:solidFill>
                <a:latin typeface="Calibri" pitchFamily="34" charset="0"/>
                <a:sym typeface="Symbol" pitchFamily="18" charset="2"/>
              </a:rPr>
              <a:t>ve</a:t>
            </a:r>
            <a:r>
              <a:rPr lang="tr-TR" sz="1800" i="1" dirty="0">
                <a:solidFill>
                  <a:schemeClr val="accent2"/>
                </a:solidFill>
                <a:latin typeface="Calibri" pitchFamily="34" charset="0"/>
                <a:sym typeface="Symbol" pitchFamily="18" charset="2"/>
              </a:rPr>
              <a:t>  </a:t>
            </a:r>
            <a:r>
              <a:rPr lang="tr-TR" sz="1800" dirty="0">
                <a:solidFill>
                  <a:schemeClr val="accent2"/>
                </a:solidFill>
                <a:latin typeface="Calibri" pitchFamily="34" charset="0"/>
                <a:sym typeface="Symbol" pitchFamily="18" charset="2"/>
              </a:rPr>
              <a:t>0</a:t>
            </a:r>
            <a:r>
              <a:rPr lang="tr-TR" sz="1800" i="1" dirty="0">
                <a:solidFill>
                  <a:schemeClr val="accent2"/>
                </a:solidFill>
                <a:latin typeface="Calibri" pitchFamily="34" charset="0"/>
                <a:sym typeface="Symbol" pitchFamily="18" charset="2"/>
              </a:rPr>
              <a:t> </a:t>
            </a:r>
            <a:r>
              <a:rPr lang="tr-TR" sz="1800" dirty="0">
                <a:solidFill>
                  <a:schemeClr val="accent2"/>
                </a:solidFill>
                <a:latin typeface="Calibri" pitchFamily="34" charset="0"/>
                <a:sym typeface="Symbol" pitchFamily="18" charset="2"/>
              </a:rPr>
              <a:t>&gt;</a:t>
            </a:r>
            <a:r>
              <a:rPr lang="tr-TR" sz="1800" i="1" dirty="0">
                <a:solidFill>
                  <a:schemeClr val="accent2"/>
                </a:solidFill>
                <a:latin typeface="Calibri" pitchFamily="34" charset="0"/>
                <a:sym typeface="Symbol" pitchFamily="18" charset="2"/>
              </a:rPr>
              <a:t> z  </a:t>
            </a:r>
            <a:r>
              <a:rPr lang="tr-TR" sz="1800" b="1" dirty="0">
                <a:solidFill>
                  <a:schemeClr val="accent2"/>
                </a:solidFill>
                <a:latin typeface="Calibri" pitchFamily="34" charset="0"/>
                <a:sym typeface="Symbol" pitchFamily="18" charset="2"/>
              </a:rPr>
              <a:t>ise,   </a:t>
            </a:r>
            <a:r>
              <a:rPr lang="tr-TR" sz="1800" i="1" dirty="0">
                <a:solidFill>
                  <a:schemeClr val="accent2"/>
                </a:solidFill>
                <a:latin typeface="Calibri" pitchFamily="34" charset="0"/>
                <a:sym typeface="Symbol" pitchFamily="18" charset="2"/>
              </a:rPr>
              <a:t>x  z </a:t>
            </a:r>
            <a:r>
              <a:rPr lang="tr-TR" sz="1800" dirty="0">
                <a:solidFill>
                  <a:schemeClr val="accent2"/>
                </a:solidFill>
                <a:latin typeface="Calibri" pitchFamily="34" charset="0"/>
                <a:sym typeface="Symbol" pitchFamily="18" charset="2"/>
              </a:rPr>
              <a:t>&gt;</a:t>
            </a:r>
            <a:r>
              <a:rPr lang="tr-TR" sz="1800" i="1" dirty="0">
                <a:solidFill>
                  <a:schemeClr val="accent2"/>
                </a:solidFill>
                <a:latin typeface="Calibri" pitchFamily="34" charset="0"/>
                <a:sym typeface="Symbol" pitchFamily="18" charset="2"/>
              </a:rPr>
              <a:t> y  z   </a:t>
            </a:r>
            <a:r>
              <a:rPr lang="tr-TR" sz="1800" b="1" dirty="0">
                <a:solidFill>
                  <a:schemeClr val="accent2"/>
                </a:solidFill>
                <a:latin typeface="Calibri" pitchFamily="34" charset="0"/>
                <a:sym typeface="Symbol" pitchFamily="18" charset="2"/>
              </a:rPr>
              <a:t>dir. )</a:t>
            </a:r>
          </a:p>
        </p:txBody>
      </p:sp>
      <p:sp>
        <p:nvSpPr>
          <p:cNvPr id="11" name="Text Box 4"/>
          <p:cNvSpPr txBox="1">
            <a:spLocks noChangeArrowheads="1"/>
          </p:cNvSpPr>
          <p:nvPr/>
        </p:nvSpPr>
        <p:spPr bwMode="auto">
          <a:xfrm>
            <a:off x="109538" y="93663"/>
            <a:ext cx="8496300" cy="1477328"/>
          </a:xfrm>
          <a:prstGeom prst="rect">
            <a:avLst/>
          </a:prstGeom>
          <a:noFill/>
          <a:ln w="9525">
            <a:noFill/>
            <a:miter lim="800000"/>
            <a:headEnd/>
            <a:tailEnd/>
          </a:ln>
        </p:spPr>
        <p:txBody>
          <a:bodyPr>
            <a:spAutoFit/>
          </a:bodyPr>
          <a:lstStyle/>
          <a:p>
            <a:pPr algn="just">
              <a:spcBef>
                <a:spcPct val="50000"/>
              </a:spcBef>
            </a:pPr>
            <a:r>
              <a:rPr lang="tr-TR" sz="1800" b="1" dirty="0">
                <a:solidFill>
                  <a:srgbClr val="0000FF"/>
                </a:solidFill>
                <a:latin typeface="Calibri" pitchFamily="34" charset="0"/>
              </a:rPr>
              <a:t>Bu dersi alan öğrencilerin reel sayıların dört işlemi (toplama, çıkarma, çarpma ve bölme) hakkında yeterince bilgi sahibi olduğunu kabul ediyoruz.  Ayrıca, herhangi bir reel sayının ya </a:t>
            </a:r>
            <a:r>
              <a:rPr lang="tr-TR" sz="1800" b="1" i="1" dirty="0">
                <a:solidFill>
                  <a:srgbClr val="0000FF"/>
                </a:solidFill>
                <a:latin typeface="Calibri" pitchFamily="34" charset="0"/>
              </a:rPr>
              <a:t>pozitif</a:t>
            </a:r>
            <a:r>
              <a:rPr lang="tr-TR" sz="1800" b="1" dirty="0">
                <a:solidFill>
                  <a:srgbClr val="0000FF"/>
                </a:solidFill>
                <a:latin typeface="Calibri" pitchFamily="34" charset="0"/>
              </a:rPr>
              <a:t>, ya </a:t>
            </a:r>
            <a:r>
              <a:rPr lang="tr-TR" sz="1800" b="1" i="1" dirty="0">
                <a:solidFill>
                  <a:srgbClr val="0000FF"/>
                </a:solidFill>
                <a:latin typeface="Calibri" pitchFamily="34" charset="0"/>
              </a:rPr>
              <a:t>negatif</a:t>
            </a:r>
            <a:r>
              <a:rPr lang="tr-TR" sz="1800" b="1" dirty="0">
                <a:solidFill>
                  <a:srgbClr val="0000FF"/>
                </a:solidFill>
                <a:latin typeface="Calibri" pitchFamily="34" charset="0"/>
              </a:rPr>
              <a:t>, ya da </a:t>
            </a:r>
            <a:r>
              <a:rPr lang="tr-TR" sz="1800" b="1" i="1" dirty="0">
                <a:solidFill>
                  <a:srgbClr val="0000FF"/>
                </a:solidFill>
                <a:latin typeface="Calibri" pitchFamily="34" charset="0"/>
              </a:rPr>
              <a:t>sıfır </a:t>
            </a:r>
            <a:r>
              <a:rPr lang="tr-TR" sz="1800" b="1" dirty="0">
                <a:solidFill>
                  <a:srgbClr val="0000FF"/>
                </a:solidFill>
                <a:latin typeface="Calibri" pitchFamily="34" charset="0"/>
              </a:rPr>
              <a:t>olduğunun bilindiğini kabul ediyoruz. Bununla beraber, reel sayıların </a:t>
            </a:r>
            <a:r>
              <a:rPr lang="tr-TR" sz="1800" b="1" dirty="0" smtClean="0">
                <a:solidFill>
                  <a:srgbClr val="0000FF"/>
                </a:solidFill>
                <a:latin typeface="Calibri" pitchFamily="34" charset="0"/>
              </a:rPr>
              <a:t>sıralanışı ve kökleri </a:t>
            </a:r>
            <a:r>
              <a:rPr lang="tr-TR" sz="1800" b="1" dirty="0">
                <a:solidFill>
                  <a:srgbClr val="0000FF"/>
                </a:solidFill>
                <a:latin typeface="Calibri" pitchFamily="34" charset="0"/>
              </a:rPr>
              <a:t>ile ilgili olarak birkaç hususu belirtmekte yarar görüyoruz.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11"/>
                                        </p:tgtEl>
                                        <p:attrNameLst>
                                          <p:attrName>style.visibility</p:attrName>
                                        </p:attrNameLst>
                                      </p:cBhvr>
                                      <p:to>
                                        <p:strVal val="visible"/>
                                      </p:to>
                                    </p:set>
                                    <p:animEffect transition="in" filter="wipe(left)">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iterate type="wd">
                                    <p:tmPct val="100000"/>
                                  </p:iterate>
                                  <p:childTnLst>
                                    <p:set>
                                      <p:cBhvr>
                                        <p:cTn id="11" dur="1" fill="hold">
                                          <p:stCondLst>
                                            <p:cond delay="0"/>
                                          </p:stCondLst>
                                        </p:cTn>
                                        <p:tgtEl>
                                          <p:spTgt spid="4098"/>
                                        </p:tgtEl>
                                        <p:attrNameLst>
                                          <p:attrName>style.visibility</p:attrName>
                                        </p:attrNameLst>
                                      </p:cBhvr>
                                      <p:to>
                                        <p:strVal val="visible"/>
                                      </p:to>
                                    </p:set>
                                    <p:animEffect transition="in" filter="strips(upRight)">
                                      <p:cBhvr>
                                        <p:cTn id="12" dur="3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4108"/>
                                        </p:tgtEl>
                                        <p:attrNameLst>
                                          <p:attrName>style.visibility</p:attrName>
                                        </p:attrNameLst>
                                      </p:cBhvr>
                                      <p:to>
                                        <p:strVal val="visible"/>
                                      </p:to>
                                    </p:set>
                                    <p:animEffect transition="in" filter="strips(upRight)">
                                      <p:cBhvr>
                                        <p:cTn id="17" dur="500"/>
                                        <p:tgtEl>
                                          <p:spTgt spid="410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4100"/>
                                        </p:tgtEl>
                                        <p:attrNameLst>
                                          <p:attrName>style.visibility</p:attrName>
                                        </p:attrNameLst>
                                      </p:cBhvr>
                                      <p:to>
                                        <p:strVal val="visible"/>
                                      </p:to>
                                    </p:set>
                                    <p:animEffect transition="in" filter="strips(upRight)">
                                      <p:cBhvr>
                                        <p:cTn id="22" dur="500"/>
                                        <p:tgtEl>
                                          <p:spTgt spid="410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4101"/>
                                        </p:tgtEl>
                                        <p:attrNameLst>
                                          <p:attrName>style.visibility</p:attrName>
                                        </p:attrNameLst>
                                      </p:cBhvr>
                                      <p:to>
                                        <p:strVal val="visible"/>
                                      </p:to>
                                    </p:set>
                                    <p:animEffect transition="in" filter="strips(upRight)">
                                      <p:cBhvr>
                                        <p:cTn id="27" dur="500"/>
                                        <p:tgtEl>
                                          <p:spTgt spid="4101"/>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4102"/>
                                        </p:tgtEl>
                                        <p:attrNameLst>
                                          <p:attrName>style.visibility</p:attrName>
                                        </p:attrNameLst>
                                      </p:cBhvr>
                                      <p:to>
                                        <p:strVal val="visible"/>
                                      </p:to>
                                    </p:set>
                                    <p:animEffect transition="in" filter="strips(upRight)">
                                      <p:cBhvr>
                                        <p:cTn id="32" dur="500"/>
                                        <p:tgtEl>
                                          <p:spTgt spid="4102"/>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4103"/>
                                        </p:tgtEl>
                                        <p:attrNameLst>
                                          <p:attrName>style.visibility</p:attrName>
                                        </p:attrNameLst>
                                      </p:cBhvr>
                                      <p:to>
                                        <p:strVal val="visible"/>
                                      </p:to>
                                    </p:set>
                                    <p:animEffect transition="in" filter="strips(upRight)">
                                      <p:cBhvr>
                                        <p:cTn id="37" dur="500"/>
                                        <p:tgtEl>
                                          <p:spTgt spid="4103"/>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22539"/>
                                        </p:tgtEl>
                                        <p:attrNameLst>
                                          <p:attrName>style.visibility</p:attrName>
                                        </p:attrNameLst>
                                      </p:cBhvr>
                                      <p:to>
                                        <p:strVal val="visible"/>
                                      </p:to>
                                    </p:set>
                                    <p:animEffect transition="in" filter="strips(upRight)">
                                      <p:cBhvr>
                                        <p:cTn id="42" dur="500"/>
                                        <p:tgtEl>
                                          <p:spTgt spid="22539"/>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3" fill="hold" grpId="0" nodeType="clickEffect">
                                  <p:stCondLst>
                                    <p:cond delay="0"/>
                                  </p:stCondLst>
                                  <p:childTnLst>
                                    <p:set>
                                      <p:cBhvr>
                                        <p:cTn id="46" dur="1" fill="hold">
                                          <p:stCondLst>
                                            <p:cond delay="0"/>
                                          </p:stCondLst>
                                        </p:cTn>
                                        <p:tgtEl>
                                          <p:spTgt spid="4104"/>
                                        </p:tgtEl>
                                        <p:attrNameLst>
                                          <p:attrName>style.visibility</p:attrName>
                                        </p:attrNameLst>
                                      </p:cBhvr>
                                      <p:to>
                                        <p:strVal val="visible"/>
                                      </p:to>
                                    </p:set>
                                    <p:animEffect transition="in" filter="strips(upRight)">
                                      <p:cBhvr>
                                        <p:cTn id="47" dur="500"/>
                                        <p:tgtEl>
                                          <p:spTgt spid="4104"/>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3" fill="hold" grpId="0" nodeType="clickEffect">
                                  <p:stCondLst>
                                    <p:cond delay="0"/>
                                  </p:stCondLst>
                                  <p:childTnLst>
                                    <p:set>
                                      <p:cBhvr>
                                        <p:cTn id="51" dur="1" fill="hold">
                                          <p:stCondLst>
                                            <p:cond delay="0"/>
                                          </p:stCondLst>
                                        </p:cTn>
                                        <p:tgtEl>
                                          <p:spTgt spid="4106"/>
                                        </p:tgtEl>
                                        <p:attrNameLst>
                                          <p:attrName>style.visibility</p:attrName>
                                        </p:attrNameLst>
                                      </p:cBhvr>
                                      <p:to>
                                        <p:strVal val="visible"/>
                                      </p:to>
                                    </p:set>
                                    <p:animEffect transition="in" filter="strips(upRight)">
                                      <p:cBhvr>
                                        <p:cTn id="52" dur="500"/>
                                        <p:tgtEl>
                                          <p:spTgt spid="4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0" grpId="0" autoUpdateAnimBg="0"/>
      <p:bldP spid="4101" grpId="0" autoUpdateAnimBg="0"/>
      <p:bldP spid="4102" grpId="0" autoUpdateAnimBg="0"/>
      <p:bldP spid="4103" grpId="0" autoUpdateAnimBg="0"/>
      <p:bldP spid="4104" grpId="0" animBg="1" autoUpdateAnimBg="0"/>
      <p:bldP spid="4106" grpId="0" autoUpdateAnimBg="0"/>
      <p:bldP spid="4108" grpId="0" autoUpdateAnimBg="0"/>
      <p:bldP spid="22539" grpId="0" autoUpdateAnimBg="0"/>
      <p:bldP spid="1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09538" y="755672"/>
            <a:ext cx="8496300" cy="2032000"/>
          </a:xfrm>
          <a:prstGeom prst="rect">
            <a:avLst/>
          </a:prstGeom>
          <a:noFill/>
          <a:ln w="9525">
            <a:noFill/>
            <a:miter lim="800000"/>
            <a:headEnd/>
            <a:tailEnd/>
          </a:ln>
        </p:spPr>
        <p:txBody>
          <a:bodyPr>
            <a:spAutoFit/>
          </a:bodyPr>
          <a:lstStyle/>
          <a:p>
            <a:pPr algn="just">
              <a:spcBef>
                <a:spcPct val="50000"/>
              </a:spcBef>
            </a:pPr>
            <a:r>
              <a:rPr lang="tr-TR" sz="1800" i="1" dirty="0">
                <a:solidFill>
                  <a:srgbClr val="0000FF"/>
                </a:solidFill>
                <a:latin typeface="Calibri" pitchFamily="34" charset="0"/>
              </a:rPr>
              <a:t>m </a:t>
            </a:r>
            <a:r>
              <a:rPr lang="tr-TR" sz="1800" dirty="0">
                <a:solidFill>
                  <a:srgbClr val="0000FF"/>
                </a:solidFill>
                <a:latin typeface="Calibri" pitchFamily="34" charset="0"/>
              </a:rPr>
              <a:t>ϵ ℕ </a:t>
            </a:r>
            <a:r>
              <a:rPr lang="tr-TR" sz="1800" b="1" dirty="0">
                <a:solidFill>
                  <a:srgbClr val="0000FF"/>
                </a:solidFill>
                <a:latin typeface="Calibri" pitchFamily="34" charset="0"/>
              </a:rPr>
              <a:t>bir tek (çift olmayan) sayı ve </a:t>
            </a:r>
            <a:r>
              <a:rPr lang="tr-TR" sz="1800" i="1" dirty="0">
                <a:solidFill>
                  <a:srgbClr val="0000FF"/>
                </a:solidFill>
                <a:latin typeface="Calibri" pitchFamily="34" charset="0"/>
              </a:rPr>
              <a:t>x </a:t>
            </a:r>
            <a:r>
              <a:rPr lang="tr-TR" sz="1800" dirty="0">
                <a:solidFill>
                  <a:srgbClr val="0000FF"/>
                </a:solidFill>
                <a:latin typeface="Calibri" pitchFamily="34" charset="0"/>
              </a:rPr>
              <a:t>ϵ ℝ  </a:t>
            </a:r>
            <a:r>
              <a:rPr lang="tr-TR" sz="1800" b="1" dirty="0">
                <a:solidFill>
                  <a:srgbClr val="0000FF"/>
                </a:solidFill>
                <a:latin typeface="Calibri" pitchFamily="34" charset="0"/>
              </a:rPr>
              <a:t>ise,  </a:t>
            </a:r>
            <a:r>
              <a:rPr lang="tr-TR" sz="1800" i="1" dirty="0">
                <a:solidFill>
                  <a:srgbClr val="0000FF"/>
                </a:solidFill>
                <a:latin typeface="Calibri" pitchFamily="34" charset="0"/>
              </a:rPr>
              <a:t>x</a:t>
            </a:r>
            <a:r>
              <a:rPr lang="tr-TR" sz="1800" b="1" dirty="0">
                <a:solidFill>
                  <a:srgbClr val="0000FF"/>
                </a:solidFill>
                <a:latin typeface="Calibri" pitchFamily="34" charset="0"/>
              </a:rPr>
              <a:t> in </a:t>
            </a:r>
            <a:r>
              <a:rPr lang="tr-TR" sz="1800" i="1" dirty="0" err="1">
                <a:solidFill>
                  <a:srgbClr val="0000FF"/>
                </a:solidFill>
                <a:latin typeface="Calibri" pitchFamily="34" charset="0"/>
              </a:rPr>
              <a:t>m</a:t>
            </a:r>
            <a:r>
              <a:rPr lang="tr-TR" sz="1800" b="1" dirty="0" err="1">
                <a:solidFill>
                  <a:srgbClr val="0000FF"/>
                </a:solidFill>
                <a:latin typeface="Calibri" pitchFamily="34" charset="0"/>
              </a:rPr>
              <a:t>’inci</a:t>
            </a:r>
            <a:r>
              <a:rPr lang="tr-TR" sz="1800" b="1" dirty="0">
                <a:solidFill>
                  <a:srgbClr val="0000FF"/>
                </a:solidFill>
                <a:latin typeface="Calibri" pitchFamily="34" charset="0"/>
              </a:rPr>
              <a:t> mertebeden </a:t>
            </a:r>
            <a:r>
              <a:rPr lang="tr-TR" sz="1800" b="1" i="1" dirty="0">
                <a:solidFill>
                  <a:srgbClr val="0000FF"/>
                </a:solidFill>
                <a:latin typeface="Calibri" pitchFamily="34" charset="0"/>
              </a:rPr>
              <a:t>kök</a:t>
            </a:r>
            <a:r>
              <a:rPr lang="tr-TR" sz="1800" b="1" dirty="0">
                <a:solidFill>
                  <a:srgbClr val="0000FF"/>
                </a:solidFill>
                <a:latin typeface="Calibri" pitchFamily="34" charset="0"/>
              </a:rPr>
              <a:t>ü,  </a:t>
            </a:r>
            <a:r>
              <a:rPr lang="tr-TR" sz="1800" i="1" dirty="0" err="1">
                <a:solidFill>
                  <a:srgbClr val="0000FF"/>
                </a:solidFill>
                <a:latin typeface="Calibri" pitchFamily="34" charset="0"/>
              </a:rPr>
              <a:t>m</a:t>
            </a:r>
            <a:r>
              <a:rPr lang="tr-TR" sz="1800" b="1" dirty="0" err="1">
                <a:solidFill>
                  <a:srgbClr val="0000FF"/>
                </a:solidFill>
                <a:latin typeface="Calibri" pitchFamily="34" charset="0"/>
              </a:rPr>
              <a:t>’inci</a:t>
            </a:r>
            <a:r>
              <a:rPr lang="tr-TR" sz="1800" b="1" dirty="0">
                <a:solidFill>
                  <a:srgbClr val="0000FF"/>
                </a:solidFill>
                <a:latin typeface="Calibri" pitchFamily="34" charset="0"/>
              </a:rPr>
              <a:t> kuvveti </a:t>
            </a:r>
            <a:r>
              <a:rPr lang="tr-TR" sz="1800" i="1" dirty="0">
                <a:solidFill>
                  <a:srgbClr val="0000FF"/>
                </a:solidFill>
                <a:latin typeface="Calibri" pitchFamily="34" charset="0"/>
              </a:rPr>
              <a:t>x</a:t>
            </a:r>
            <a:r>
              <a:rPr lang="tr-TR" sz="1800" b="1" dirty="0">
                <a:solidFill>
                  <a:srgbClr val="0000FF"/>
                </a:solidFill>
                <a:latin typeface="Calibri" pitchFamily="34" charset="0"/>
              </a:rPr>
              <a:t> olan sayıdır. Görüldüğü üzere, </a:t>
            </a:r>
            <a:r>
              <a:rPr lang="tr-TR" sz="1800" i="1" dirty="0">
                <a:solidFill>
                  <a:srgbClr val="0000FF"/>
                </a:solidFill>
                <a:latin typeface="Calibri" pitchFamily="34" charset="0"/>
              </a:rPr>
              <a:t>m </a:t>
            </a:r>
            <a:r>
              <a:rPr lang="tr-TR" sz="1800" dirty="0">
                <a:solidFill>
                  <a:srgbClr val="0000FF"/>
                </a:solidFill>
                <a:latin typeface="Calibri" pitchFamily="34" charset="0"/>
              </a:rPr>
              <a:t>ϵ ℕ  </a:t>
            </a:r>
            <a:r>
              <a:rPr lang="tr-TR" sz="1800" b="1" dirty="0">
                <a:solidFill>
                  <a:srgbClr val="0000FF"/>
                </a:solidFill>
                <a:latin typeface="Calibri" pitchFamily="34" charset="0"/>
              </a:rPr>
              <a:t>tek ise, her reel sayının </a:t>
            </a:r>
            <a:r>
              <a:rPr lang="tr-TR" sz="1800" i="1" dirty="0" err="1">
                <a:solidFill>
                  <a:srgbClr val="0000FF"/>
                </a:solidFill>
                <a:latin typeface="Calibri" pitchFamily="34" charset="0"/>
              </a:rPr>
              <a:t>m</a:t>
            </a:r>
            <a:r>
              <a:rPr lang="tr-TR" sz="1800" b="1" dirty="0" err="1">
                <a:solidFill>
                  <a:srgbClr val="0000FF"/>
                </a:solidFill>
                <a:latin typeface="Calibri" pitchFamily="34" charset="0"/>
              </a:rPr>
              <a:t>’inci</a:t>
            </a:r>
            <a:r>
              <a:rPr lang="tr-TR" sz="1800" b="1" dirty="0">
                <a:solidFill>
                  <a:srgbClr val="0000FF"/>
                </a:solidFill>
                <a:latin typeface="Calibri" pitchFamily="34" charset="0"/>
              </a:rPr>
              <a:t> mertebeden kökü vardır. Eğer </a:t>
            </a:r>
            <a:r>
              <a:rPr lang="tr-TR" sz="1800" i="1" dirty="0">
                <a:solidFill>
                  <a:srgbClr val="0000FF"/>
                </a:solidFill>
                <a:latin typeface="Calibri" pitchFamily="34" charset="0"/>
              </a:rPr>
              <a:t>m </a:t>
            </a:r>
            <a:r>
              <a:rPr lang="tr-TR" sz="1800" dirty="0">
                <a:solidFill>
                  <a:srgbClr val="0000FF"/>
                </a:solidFill>
                <a:latin typeface="Calibri" pitchFamily="34" charset="0"/>
              </a:rPr>
              <a:t>ϵ ℕ</a:t>
            </a:r>
            <a:r>
              <a:rPr lang="tr-TR" sz="1800" b="1" dirty="0">
                <a:solidFill>
                  <a:srgbClr val="0000FF"/>
                </a:solidFill>
                <a:latin typeface="Calibri" pitchFamily="34" charset="0"/>
              </a:rPr>
              <a:t> çift, </a:t>
            </a:r>
            <a:r>
              <a:rPr lang="tr-TR" sz="1800" i="1" dirty="0">
                <a:solidFill>
                  <a:srgbClr val="0000FF"/>
                </a:solidFill>
                <a:latin typeface="Calibri" pitchFamily="34" charset="0"/>
              </a:rPr>
              <a:t>x </a:t>
            </a:r>
            <a:r>
              <a:rPr lang="tr-TR" sz="1800" dirty="0">
                <a:solidFill>
                  <a:srgbClr val="0000FF"/>
                </a:solidFill>
                <a:latin typeface="Calibri" pitchFamily="34" charset="0"/>
              </a:rPr>
              <a:t>ϵ ℝ </a:t>
            </a:r>
            <a:r>
              <a:rPr lang="tr-TR" sz="1800" b="1" dirty="0">
                <a:solidFill>
                  <a:srgbClr val="0000FF"/>
                </a:solidFill>
                <a:latin typeface="Calibri" pitchFamily="34" charset="0"/>
              </a:rPr>
              <a:t>ve </a:t>
            </a:r>
            <a:r>
              <a:rPr lang="tr-TR" sz="1800" i="1" dirty="0">
                <a:solidFill>
                  <a:srgbClr val="0000FF"/>
                </a:solidFill>
                <a:latin typeface="Calibri" pitchFamily="34" charset="0"/>
              </a:rPr>
              <a:t>x</a:t>
            </a:r>
            <a:r>
              <a:rPr lang="tr-TR" sz="1800" b="1" i="1" dirty="0">
                <a:solidFill>
                  <a:srgbClr val="0000FF"/>
                </a:solidFill>
                <a:latin typeface="Calibri" pitchFamily="34" charset="0"/>
              </a:rPr>
              <a:t> </a:t>
            </a:r>
            <a:r>
              <a:rPr lang="tr-TR" sz="1800" b="1" dirty="0">
                <a:solidFill>
                  <a:srgbClr val="0000FF"/>
                </a:solidFill>
                <a:latin typeface="Calibri" pitchFamily="34" charset="0"/>
              </a:rPr>
              <a:t>negatif değilse, </a:t>
            </a:r>
            <a:r>
              <a:rPr lang="tr-TR" sz="1800" i="1" dirty="0">
                <a:solidFill>
                  <a:srgbClr val="0000FF"/>
                </a:solidFill>
                <a:latin typeface="Calibri" pitchFamily="34" charset="0"/>
              </a:rPr>
              <a:t>x</a:t>
            </a:r>
            <a:r>
              <a:rPr lang="tr-TR" sz="1800" b="1" dirty="0">
                <a:solidFill>
                  <a:srgbClr val="0000FF"/>
                </a:solidFill>
                <a:latin typeface="Calibri" pitchFamily="34" charset="0"/>
              </a:rPr>
              <a:t> in </a:t>
            </a:r>
            <a:r>
              <a:rPr lang="tr-TR" sz="1800" i="1" dirty="0" err="1">
                <a:solidFill>
                  <a:srgbClr val="0000FF"/>
                </a:solidFill>
                <a:latin typeface="Calibri" pitchFamily="34" charset="0"/>
              </a:rPr>
              <a:t>m</a:t>
            </a:r>
            <a:r>
              <a:rPr lang="tr-TR" sz="1800" b="1" dirty="0" err="1">
                <a:solidFill>
                  <a:srgbClr val="0000FF"/>
                </a:solidFill>
                <a:latin typeface="Calibri" pitchFamily="34" charset="0"/>
              </a:rPr>
              <a:t>’inci</a:t>
            </a:r>
            <a:r>
              <a:rPr lang="tr-TR" sz="1800" b="1" dirty="0">
                <a:solidFill>
                  <a:srgbClr val="0000FF"/>
                </a:solidFill>
                <a:latin typeface="Calibri" pitchFamily="34" charset="0"/>
              </a:rPr>
              <a:t> mertebeden </a:t>
            </a:r>
            <a:r>
              <a:rPr lang="tr-TR" sz="1800" b="1" i="1" dirty="0">
                <a:solidFill>
                  <a:srgbClr val="0000FF"/>
                </a:solidFill>
                <a:latin typeface="Calibri" pitchFamily="34" charset="0"/>
              </a:rPr>
              <a:t>kök</a:t>
            </a:r>
            <a:r>
              <a:rPr lang="tr-TR" sz="1800" b="1" dirty="0">
                <a:solidFill>
                  <a:srgbClr val="0000FF"/>
                </a:solidFill>
                <a:latin typeface="Calibri" pitchFamily="34" charset="0"/>
              </a:rPr>
              <a:t>ü, negatif olmayan ve </a:t>
            </a:r>
            <a:r>
              <a:rPr lang="tr-TR" sz="1800" i="1" dirty="0" err="1">
                <a:solidFill>
                  <a:srgbClr val="0000FF"/>
                </a:solidFill>
                <a:latin typeface="Calibri" pitchFamily="34" charset="0"/>
              </a:rPr>
              <a:t>m</a:t>
            </a:r>
            <a:r>
              <a:rPr lang="tr-TR" sz="1800" b="1" dirty="0" err="1">
                <a:solidFill>
                  <a:srgbClr val="0000FF"/>
                </a:solidFill>
                <a:latin typeface="Calibri" pitchFamily="34" charset="0"/>
              </a:rPr>
              <a:t>’inci</a:t>
            </a:r>
            <a:r>
              <a:rPr lang="tr-TR" sz="1800" b="1" dirty="0">
                <a:solidFill>
                  <a:srgbClr val="0000FF"/>
                </a:solidFill>
                <a:latin typeface="Calibri" pitchFamily="34" charset="0"/>
              </a:rPr>
              <a:t> kuvveti </a:t>
            </a:r>
            <a:r>
              <a:rPr lang="tr-TR" sz="1800" i="1" dirty="0">
                <a:solidFill>
                  <a:srgbClr val="0000FF"/>
                </a:solidFill>
                <a:latin typeface="Calibri" pitchFamily="34" charset="0"/>
              </a:rPr>
              <a:t>x</a:t>
            </a:r>
            <a:r>
              <a:rPr lang="tr-TR" sz="1800" b="1" dirty="0">
                <a:solidFill>
                  <a:srgbClr val="0000FF"/>
                </a:solidFill>
                <a:latin typeface="Calibri" pitchFamily="34" charset="0"/>
              </a:rPr>
              <a:t> olan sayıdır. Sadece negatif olmayan sayıların çift mertebeden köklerinin tanımlandığına ve onların da köklerinin negatif olmayan sayılar olduğuna dikkat ediniz. Negatif sayıların çift mertebeden kökleri (reel sayı olarak) tanımlı değildir.</a:t>
            </a:r>
          </a:p>
        </p:txBody>
      </p:sp>
      <p:grpSp>
        <p:nvGrpSpPr>
          <p:cNvPr id="21" name="21 Grup"/>
          <p:cNvGrpSpPr>
            <a:grpSpLocks/>
          </p:cNvGrpSpPr>
          <p:nvPr/>
        </p:nvGrpSpPr>
        <p:grpSpPr bwMode="auto">
          <a:xfrm>
            <a:off x="115888" y="5176838"/>
            <a:ext cx="8786812" cy="646112"/>
            <a:chOff x="148612" y="5468618"/>
            <a:chExt cx="8786842" cy="646331"/>
          </a:xfrm>
        </p:grpSpPr>
        <p:sp>
          <p:nvSpPr>
            <p:cNvPr id="22" name="Text Box 4"/>
            <p:cNvSpPr txBox="1">
              <a:spLocks noChangeArrowheads="1"/>
            </p:cNvSpPr>
            <p:nvPr/>
          </p:nvSpPr>
          <p:spPr bwMode="auto">
            <a:xfrm>
              <a:off x="148612" y="5468618"/>
              <a:ext cx="8786842" cy="646331"/>
            </a:xfrm>
            <a:prstGeom prst="rect">
              <a:avLst/>
            </a:prstGeom>
            <a:noFill/>
            <a:ln w="9525">
              <a:noFill/>
              <a:miter lim="800000"/>
              <a:headEnd/>
              <a:tailEnd/>
            </a:ln>
          </p:spPr>
          <p:txBody>
            <a:bodyPr>
              <a:spAutoFit/>
            </a:bodyPr>
            <a:lstStyle/>
            <a:p>
              <a:r>
                <a:rPr lang="tr-TR" sz="1800" b="1" dirty="0">
                  <a:solidFill>
                    <a:srgbClr val="0000FF"/>
                  </a:solidFill>
                  <a:latin typeface="Calibri" pitchFamily="34" charset="0"/>
                </a:rPr>
                <a:t>Bir sayının ikinci mertebeden köküne karekök, üçüncü mertebeden köküne de </a:t>
              </a:r>
              <a:r>
                <a:rPr lang="tr-TR" sz="1800" b="1" dirty="0" err="1">
                  <a:solidFill>
                    <a:srgbClr val="0000FF"/>
                  </a:solidFill>
                  <a:latin typeface="Calibri" pitchFamily="34" charset="0"/>
                </a:rPr>
                <a:t>küpkök</a:t>
              </a:r>
              <a:r>
                <a:rPr lang="tr-TR" sz="1800" b="1" dirty="0">
                  <a:solidFill>
                    <a:srgbClr val="0000FF"/>
                  </a:solidFill>
                  <a:latin typeface="Calibri" pitchFamily="34" charset="0"/>
                </a:rPr>
                <a:t> denir. Karekök gösteriminde bir ayrıcalık vardır: </a:t>
              </a:r>
              <a:r>
                <a:rPr lang="tr-TR" sz="1800" i="1" dirty="0">
                  <a:solidFill>
                    <a:srgbClr val="0000FF"/>
                  </a:solidFill>
                  <a:latin typeface="Calibri" pitchFamily="34" charset="0"/>
                </a:rPr>
                <a:t>x </a:t>
              </a:r>
              <a:r>
                <a:rPr lang="tr-TR" sz="1800" dirty="0">
                  <a:solidFill>
                    <a:srgbClr val="0000FF"/>
                  </a:solidFill>
                  <a:latin typeface="Calibri" pitchFamily="34" charset="0"/>
                </a:rPr>
                <a:t>ϵ ℝ </a:t>
              </a:r>
              <a:r>
                <a:rPr lang="tr-TR" sz="1800" b="1" dirty="0" err="1">
                  <a:solidFill>
                    <a:srgbClr val="0000FF"/>
                  </a:solidFill>
                  <a:latin typeface="Calibri" pitchFamily="34" charset="0"/>
                </a:rPr>
                <a:t>nin</a:t>
              </a:r>
              <a:r>
                <a:rPr lang="tr-TR" sz="1800" b="1" dirty="0">
                  <a:solidFill>
                    <a:srgbClr val="0000FF"/>
                  </a:solidFill>
                  <a:latin typeface="Calibri" pitchFamily="34" charset="0"/>
                </a:rPr>
                <a:t> karekökü        ile gösterilir.</a:t>
              </a:r>
            </a:p>
          </p:txBody>
        </p:sp>
        <p:graphicFrame>
          <p:nvGraphicFramePr>
            <p:cNvPr id="23" name="Object 14"/>
            <p:cNvGraphicFramePr>
              <a:graphicFrameLocks noChangeAspect="1"/>
            </p:cNvGraphicFramePr>
            <p:nvPr/>
          </p:nvGraphicFramePr>
          <p:xfrm>
            <a:off x="6550689" y="5786454"/>
            <a:ext cx="290512" cy="260350"/>
          </p:xfrm>
          <a:graphic>
            <a:graphicData uri="http://schemas.openxmlformats.org/presentationml/2006/ole">
              <mc:AlternateContent xmlns:mc="http://schemas.openxmlformats.org/markup-compatibility/2006">
                <mc:Choice xmlns:v="urn:schemas-microsoft-com:vml" Requires="v">
                  <p:oleObj spid="_x0000_s45086" name="Denklem" r:id="rId3" imgW="241200" imgH="215640" progId="Equation.3">
                    <p:embed/>
                  </p:oleObj>
                </mc:Choice>
                <mc:Fallback>
                  <p:oleObj name="Denklem" r:id="rId3" imgW="241200" imgH="215640"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0689" y="5786454"/>
                          <a:ext cx="290512"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4" name="Text Box 4"/>
          <p:cNvSpPr txBox="1">
            <a:spLocks noChangeArrowheads="1"/>
          </p:cNvSpPr>
          <p:nvPr/>
        </p:nvSpPr>
        <p:spPr bwMode="auto">
          <a:xfrm>
            <a:off x="125413" y="5821363"/>
            <a:ext cx="8496300" cy="369887"/>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Şu örnekleri dikkatle inceleyiniz:</a:t>
            </a:r>
          </a:p>
        </p:txBody>
      </p:sp>
      <p:grpSp>
        <p:nvGrpSpPr>
          <p:cNvPr id="27" name="26 Grup"/>
          <p:cNvGrpSpPr/>
          <p:nvPr/>
        </p:nvGrpSpPr>
        <p:grpSpPr>
          <a:xfrm>
            <a:off x="109538" y="2874092"/>
            <a:ext cx="8496300" cy="723557"/>
            <a:chOff x="109538" y="3516656"/>
            <a:chExt cx="8496300" cy="723557"/>
          </a:xfrm>
        </p:grpSpPr>
        <p:sp>
          <p:nvSpPr>
            <p:cNvPr id="20" name="Text Box 4"/>
            <p:cNvSpPr txBox="1">
              <a:spLocks noChangeArrowheads="1"/>
            </p:cNvSpPr>
            <p:nvPr/>
          </p:nvSpPr>
          <p:spPr bwMode="auto">
            <a:xfrm>
              <a:off x="109538" y="3593244"/>
              <a:ext cx="8496300" cy="646969"/>
            </a:xfrm>
            <a:prstGeom prst="rect">
              <a:avLst/>
            </a:prstGeom>
            <a:noFill/>
            <a:ln w="9525">
              <a:noFill/>
              <a:miter lim="800000"/>
              <a:headEnd/>
              <a:tailEnd/>
            </a:ln>
          </p:spPr>
          <p:txBody>
            <a:bodyPr>
              <a:spAutoFit/>
            </a:bodyPr>
            <a:lstStyle/>
            <a:p>
              <a:r>
                <a:rPr lang="tr-TR" sz="1800" i="1" dirty="0">
                  <a:solidFill>
                    <a:srgbClr val="0000FF"/>
                  </a:solidFill>
                  <a:latin typeface="Calibri" pitchFamily="34" charset="0"/>
                </a:rPr>
                <a:t>x </a:t>
              </a:r>
              <a:r>
                <a:rPr lang="tr-TR" sz="1800" b="1" i="1" dirty="0">
                  <a:solidFill>
                    <a:srgbClr val="0000FF"/>
                  </a:solidFill>
                  <a:latin typeface="Calibri" pitchFamily="34" charset="0"/>
                </a:rPr>
                <a:t> </a:t>
              </a:r>
              <a:r>
                <a:rPr lang="tr-TR" sz="1800" b="1" dirty="0">
                  <a:solidFill>
                    <a:srgbClr val="0000FF"/>
                  </a:solidFill>
                  <a:latin typeface="Calibri" pitchFamily="34" charset="0"/>
                </a:rPr>
                <a:t>reel sayısının </a:t>
              </a:r>
              <a:r>
                <a:rPr lang="tr-TR" sz="1800" i="1" dirty="0" err="1">
                  <a:solidFill>
                    <a:srgbClr val="0000FF"/>
                  </a:solidFill>
                  <a:latin typeface="Calibri" pitchFamily="34" charset="0"/>
                </a:rPr>
                <a:t>m</a:t>
              </a:r>
              <a:r>
                <a:rPr lang="tr-TR" sz="1800" b="1" dirty="0" err="1">
                  <a:solidFill>
                    <a:srgbClr val="0000FF"/>
                  </a:solidFill>
                  <a:latin typeface="Calibri" pitchFamily="34" charset="0"/>
                </a:rPr>
                <a:t>’inci</a:t>
              </a:r>
              <a:r>
                <a:rPr lang="tr-TR" sz="1800" b="1" dirty="0">
                  <a:solidFill>
                    <a:srgbClr val="0000FF"/>
                  </a:solidFill>
                  <a:latin typeface="Calibri" pitchFamily="34" charset="0"/>
                </a:rPr>
                <a:t> mertebeden kökü</a:t>
              </a:r>
              <a:r>
                <a:rPr lang="tr-TR" sz="1800" b="1" dirty="0" smtClean="0">
                  <a:solidFill>
                    <a:srgbClr val="0000FF"/>
                  </a:solidFill>
                  <a:latin typeface="Calibri" pitchFamily="34" charset="0"/>
                </a:rPr>
                <a:t>,        </a:t>
              </a:r>
              <a:r>
                <a:rPr lang="tr-TR" sz="1800" b="1" dirty="0">
                  <a:solidFill>
                    <a:srgbClr val="0000FF"/>
                  </a:solidFill>
                  <a:latin typeface="Calibri" pitchFamily="34" charset="0"/>
                </a:rPr>
                <a:t>veya          ile gösterilir. Böylece,  </a:t>
              </a:r>
              <a:r>
                <a:rPr lang="tr-TR" sz="1800" i="1" dirty="0">
                  <a:solidFill>
                    <a:srgbClr val="0000FF"/>
                  </a:solidFill>
                  <a:latin typeface="Calibri" pitchFamily="34" charset="0"/>
                </a:rPr>
                <a:t>m </a:t>
              </a:r>
              <a:r>
                <a:rPr lang="tr-TR" sz="1800" dirty="0">
                  <a:solidFill>
                    <a:srgbClr val="0000FF"/>
                  </a:solidFill>
                  <a:latin typeface="Calibri" pitchFamily="34" charset="0"/>
                </a:rPr>
                <a:t>ϵ ℕ  </a:t>
              </a:r>
              <a:r>
                <a:rPr lang="tr-TR" sz="1800" b="1" dirty="0">
                  <a:solidFill>
                    <a:srgbClr val="0000FF"/>
                  </a:solidFill>
                  <a:latin typeface="Calibri" pitchFamily="34" charset="0"/>
                </a:rPr>
                <a:t>ve   </a:t>
              </a:r>
              <a:r>
                <a:rPr lang="tr-TR" sz="1800" i="1" dirty="0">
                  <a:solidFill>
                    <a:srgbClr val="0000FF"/>
                  </a:solidFill>
                  <a:latin typeface="Calibri" pitchFamily="34" charset="0"/>
                </a:rPr>
                <a:t>x </a:t>
              </a:r>
              <a:r>
                <a:rPr lang="tr-TR" sz="1800" dirty="0">
                  <a:solidFill>
                    <a:srgbClr val="0000FF"/>
                  </a:solidFill>
                  <a:latin typeface="Calibri" pitchFamily="34" charset="0"/>
                </a:rPr>
                <a:t>ϵ ℝ </a:t>
              </a:r>
              <a:r>
                <a:rPr lang="tr-TR" sz="1800" b="1" dirty="0">
                  <a:solidFill>
                    <a:srgbClr val="0000FF"/>
                  </a:solidFill>
                  <a:latin typeface="Calibri" pitchFamily="34" charset="0"/>
                </a:rPr>
                <a:t>için </a:t>
              </a:r>
            </a:p>
          </p:txBody>
        </p:sp>
        <p:graphicFrame>
          <p:nvGraphicFramePr>
            <p:cNvPr id="45066" name="Object 8"/>
            <p:cNvGraphicFramePr>
              <a:graphicFrameLocks noChangeAspect="1"/>
            </p:cNvGraphicFramePr>
            <p:nvPr/>
          </p:nvGraphicFramePr>
          <p:xfrm>
            <a:off x="4094163" y="3632200"/>
            <a:ext cx="396875" cy="301625"/>
          </p:xfrm>
          <a:graphic>
            <a:graphicData uri="http://schemas.openxmlformats.org/presentationml/2006/ole">
              <mc:AlternateContent xmlns:mc="http://schemas.openxmlformats.org/markup-compatibility/2006">
                <mc:Choice xmlns:v="urn:schemas-microsoft-com:vml" Requires="v">
                  <p:oleObj spid="_x0000_s45087" name="Denklem" r:id="rId5" imgW="317160" imgH="241200" progId="Equation.3">
                    <p:embed/>
                  </p:oleObj>
                </mc:Choice>
                <mc:Fallback>
                  <p:oleObj name="Denklem" r:id="rId5" imgW="317160" imgH="2412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4163" y="3632200"/>
                          <a:ext cx="396875"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7" name="Object 9"/>
            <p:cNvGraphicFramePr>
              <a:graphicFrameLocks noChangeAspect="1"/>
            </p:cNvGraphicFramePr>
            <p:nvPr/>
          </p:nvGraphicFramePr>
          <p:xfrm>
            <a:off x="5018176" y="3516656"/>
            <a:ext cx="366712" cy="412750"/>
          </p:xfrm>
          <a:graphic>
            <a:graphicData uri="http://schemas.openxmlformats.org/presentationml/2006/ole">
              <mc:AlternateContent xmlns:mc="http://schemas.openxmlformats.org/markup-compatibility/2006">
                <mc:Choice xmlns:v="urn:schemas-microsoft-com:vml" Requires="v">
                  <p:oleObj spid="_x0000_s45088" name="Denklem" r:id="rId7" imgW="304560" imgH="342720" progId="Equation.3">
                    <p:embed/>
                  </p:oleObj>
                </mc:Choice>
                <mc:Fallback>
                  <p:oleObj name="Denklem" r:id="rId7" imgW="304560" imgH="34272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8176" y="3516656"/>
                          <a:ext cx="366712"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1" name="30 Grup"/>
          <p:cNvGrpSpPr/>
          <p:nvPr/>
        </p:nvGrpSpPr>
        <p:grpSpPr>
          <a:xfrm>
            <a:off x="1846263" y="3800475"/>
            <a:ext cx="3959225" cy="1098550"/>
            <a:chOff x="1846263" y="3800475"/>
            <a:chExt cx="3959225" cy="1098550"/>
          </a:xfrm>
        </p:grpSpPr>
        <p:graphicFrame>
          <p:nvGraphicFramePr>
            <p:cNvPr id="58375" name="Object 7"/>
            <p:cNvGraphicFramePr>
              <a:graphicFrameLocks noChangeAspect="1"/>
            </p:cNvGraphicFramePr>
            <p:nvPr/>
          </p:nvGraphicFramePr>
          <p:xfrm>
            <a:off x="1846263" y="3800475"/>
            <a:ext cx="3959225" cy="1098550"/>
          </p:xfrm>
          <a:graphic>
            <a:graphicData uri="http://schemas.openxmlformats.org/presentationml/2006/ole">
              <mc:AlternateContent xmlns:mc="http://schemas.openxmlformats.org/markup-compatibility/2006">
                <mc:Choice xmlns:v="urn:schemas-microsoft-com:vml" Requires="v">
                  <p:oleObj spid="_x0000_s45089" name="Denklem" r:id="rId9" imgW="2831760" imgH="787320" progId="Equation.3">
                    <p:embed/>
                  </p:oleObj>
                </mc:Choice>
                <mc:Fallback>
                  <p:oleObj name="Denklem" r:id="rId9" imgW="2831760" imgH="78732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46263" y="3800475"/>
                          <a:ext cx="3959225" cy="109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28 Metin kutusu"/>
            <p:cNvSpPr txBox="1"/>
            <p:nvPr/>
          </p:nvSpPr>
          <p:spPr>
            <a:xfrm>
              <a:off x="2413014" y="4536478"/>
              <a:ext cx="785818" cy="307777"/>
            </a:xfrm>
            <a:prstGeom prst="rect">
              <a:avLst/>
            </a:prstGeom>
            <a:solidFill>
              <a:schemeClr val="bg1"/>
            </a:solidFill>
          </p:spPr>
          <p:txBody>
            <a:bodyPr wrap="square" rtlCol="0">
              <a:spAutoFit/>
            </a:bodyPr>
            <a:lstStyle/>
            <a:p>
              <a:r>
                <a:rPr lang="tr-TR" sz="1400" dirty="0" smtClean="0">
                  <a:solidFill>
                    <a:schemeClr val="accent3"/>
                  </a:solidFill>
                  <a:latin typeface="Calibri" pitchFamily="34" charset="0"/>
                </a:rPr>
                <a:t>tanımsız</a:t>
              </a:r>
              <a:endParaRPr lang="tr-TR" sz="1400" dirty="0">
                <a:solidFill>
                  <a:schemeClr val="accent3"/>
                </a:solidFill>
                <a:latin typeface="Calibri" pitchFamily="34" charset="0"/>
              </a:endParaRPr>
            </a:p>
          </p:txBody>
        </p:sp>
        <p:sp>
          <p:nvSpPr>
            <p:cNvPr id="30" name="29 Metin kutusu"/>
            <p:cNvSpPr txBox="1"/>
            <p:nvPr/>
          </p:nvSpPr>
          <p:spPr>
            <a:xfrm>
              <a:off x="2373239" y="4524121"/>
              <a:ext cx="785818" cy="307777"/>
            </a:xfrm>
            <a:prstGeom prst="rect">
              <a:avLst/>
            </a:prstGeom>
            <a:noFill/>
          </p:spPr>
          <p:txBody>
            <a:bodyPr wrap="square" rtlCol="0">
              <a:spAutoFit/>
            </a:bodyPr>
            <a:lstStyle/>
            <a:p>
              <a:r>
                <a:rPr lang="tr-TR" sz="1400" dirty="0" smtClean="0">
                  <a:solidFill>
                    <a:srgbClr val="0000FF"/>
                  </a:solidFill>
                  <a:latin typeface="Calibri" pitchFamily="34" charset="0"/>
                </a:rPr>
                <a:t>tanımsız</a:t>
              </a:r>
              <a:endParaRPr lang="tr-TR" sz="1400" dirty="0">
                <a:solidFill>
                  <a:srgbClr val="0000FF"/>
                </a:solidFill>
                <a:latin typeface="Calibri" pitchFamily="34" charset="0"/>
              </a:endParaRPr>
            </a:p>
          </p:txBody>
        </p:sp>
      </p:grpSp>
      <p:grpSp>
        <p:nvGrpSpPr>
          <p:cNvPr id="36" name="35 Grup"/>
          <p:cNvGrpSpPr/>
          <p:nvPr/>
        </p:nvGrpSpPr>
        <p:grpSpPr>
          <a:xfrm>
            <a:off x="2071670" y="6286520"/>
            <a:ext cx="4641850" cy="336607"/>
            <a:chOff x="2071670" y="6286520"/>
            <a:chExt cx="4641850" cy="336607"/>
          </a:xfrm>
        </p:grpSpPr>
        <p:graphicFrame>
          <p:nvGraphicFramePr>
            <p:cNvPr id="58385" name="Object 17"/>
            <p:cNvGraphicFramePr>
              <a:graphicFrameLocks noChangeAspect="1"/>
            </p:cNvGraphicFramePr>
            <p:nvPr/>
          </p:nvGraphicFramePr>
          <p:xfrm>
            <a:off x="2071670" y="6286520"/>
            <a:ext cx="4641850" cy="295275"/>
          </p:xfrm>
          <a:graphic>
            <a:graphicData uri="http://schemas.openxmlformats.org/presentationml/2006/ole">
              <mc:AlternateContent xmlns:mc="http://schemas.openxmlformats.org/markup-compatibility/2006">
                <mc:Choice xmlns:v="urn:schemas-microsoft-com:vml" Requires="v">
                  <p:oleObj spid="_x0000_s45090" name="Denklem" r:id="rId11" imgW="3377880" imgH="215640" progId="Equation.3">
                    <p:embed/>
                  </p:oleObj>
                </mc:Choice>
                <mc:Fallback>
                  <p:oleObj name="Denklem" r:id="rId11" imgW="3377880" imgH="215640" progId="Equation.3">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71670" y="6286520"/>
                          <a:ext cx="4641850"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34 Metin kutusu"/>
            <p:cNvSpPr txBox="1"/>
            <p:nvPr/>
          </p:nvSpPr>
          <p:spPr>
            <a:xfrm>
              <a:off x="3722856" y="6315350"/>
              <a:ext cx="857256" cy="307777"/>
            </a:xfrm>
            <a:prstGeom prst="rect">
              <a:avLst/>
            </a:prstGeom>
            <a:noFill/>
          </p:spPr>
          <p:txBody>
            <a:bodyPr wrap="square" rtlCol="0">
              <a:spAutoFit/>
            </a:bodyPr>
            <a:lstStyle/>
            <a:p>
              <a:r>
                <a:rPr lang="tr-TR" sz="1400" dirty="0" smtClean="0">
                  <a:solidFill>
                    <a:srgbClr val="0000FF"/>
                  </a:solidFill>
                  <a:latin typeface="Calibri" pitchFamily="34" charset="0"/>
                </a:rPr>
                <a:t>tanımsız</a:t>
              </a:r>
              <a:endParaRPr lang="tr-TR" sz="1400" dirty="0">
                <a:solidFill>
                  <a:srgbClr val="0000FF"/>
                </a:solidFill>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up)">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20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0"/>
                                  </p:iterate>
                                  <p:childTnLst>
                                    <p:set>
                                      <p:cBhvr>
                                        <p:cTn id="26" dur="1" fill="hold">
                                          <p:stCondLst>
                                            <p:cond delay="0"/>
                                          </p:stCondLst>
                                        </p:cTn>
                                        <p:tgtEl>
                                          <p:spTgt spid="24"/>
                                        </p:tgtEl>
                                        <p:attrNameLst>
                                          <p:attrName>style.visibility</p:attrName>
                                        </p:attrNameLst>
                                      </p:cBhvr>
                                      <p:to>
                                        <p:strVal val="visible"/>
                                      </p:to>
                                    </p:set>
                                    <p:animEffect transition="in" filter="wipe(left)">
                                      <p:cBhvr>
                                        <p:cTn id="27" dur="3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left)">
                                      <p:cBhvr>
                                        <p:cTn id="3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026"/>
          <p:cNvSpPr txBox="1">
            <a:spLocks noChangeArrowheads="1"/>
          </p:cNvSpPr>
          <p:nvPr/>
        </p:nvSpPr>
        <p:spPr bwMode="auto">
          <a:xfrm>
            <a:off x="25400" y="0"/>
            <a:ext cx="9144000" cy="369888"/>
          </a:xfrm>
          <a:prstGeom prst="rect">
            <a:avLst/>
          </a:prstGeom>
          <a:noFill/>
          <a:ln w="9525">
            <a:noFill/>
            <a:miter lim="800000"/>
            <a:headEnd/>
            <a:tailEnd/>
          </a:ln>
        </p:spPr>
        <p:txBody>
          <a:bodyPr>
            <a:spAutoFit/>
          </a:bodyPr>
          <a:lstStyle/>
          <a:p>
            <a:pPr>
              <a:spcBef>
                <a:spcPct val="50000"/>
              </a:spcBef>
            </a:pPr>
            <a:r>
              <a:rPr lang="tr-TR" sz="1800" b="1">
                <a:latin typeface="Calibri" pitchFamily="34" charset="0"/>
              </a:rPr>
              <a:t>Mutlak Değer.    </a:t>
            </a:r>
            <a:r>
              <a:rPr lang="tr-TR" sz="1800" b="1" i="1">
                <a:solidFill>
                  <a:srgbClr val="0000FF"/>
                </a:solidFill>
                <a:latin typeface="Calibri" pitchFamily="34" charset="0"/>
              </a:rPr>
              <a:t>x </a:t>
            </a:r>
            <a:r>
              <a:rPr lang="tr-TR" sz="1800" b="1">
                <a:solidFill>
                  <a:srgbClr val="0000FF"/>
                </a:solidFill>
                <a:latin typeface="Calibri" pitchFamily="34" charset="0"/>
                <a:sym typeface="Symbol" pitchFamily="18" charset="2"/>
              </a:rPr>
              <a:t></a:t>
            </a:r>
            <a:r>
              <a:rPr lang="tr-TR" sz="1800" b="1" i="1">
                <a:solidFill>
                  <a:srgbClr val="0000FF"/>
                </a:solidFill>
                <a:latin typeface="Calibri" pitchFamily="34" charset="0"/>
                <a:sym typeface="Symbol" pitchFamily="18" charset="2"/>
              </a:rPr>
              <a:t> </a:t>
            </a:r>
            <a:r>
              <a:rPr lang="tr-TR" sz="1800">
                <a:solidFill>
                  <a:srgbClr val="0000FF"/>
                </a:solidFill>
                <a:latin typeface="Calibri" pitchFamily="34" charset="0"/>
              </a:rPr>
              <a:t>ℝ  </a:t>
            </a:r>
            <a:r>
              <a:rPr lang="tr-TR" sz="1800" b="1">
                <a:solidFill>
                  <a:srgbClr val="0000FF"/>
                </a:solidFill>
                <a:latin typeface="Calibri" pitchFamily="34" charset="0"/>
                <a:sym typeface="Symbol" pitchFamily="18" charset="2"/>
              </a:rPr>
              <a:t>nin  mutlak değeri </a:t>
            </a:r>
            <a:r>
              <a:rPr lang="tr-TR" sz="1800" b="1" i="1">
                <a:solidFill>
                  <a:srgbClr val="0000FF"/>
                </a:solidFill>
                <a:latin typeface="Calibri" pitchFamily="34" charset="0"/>
              </a:rPr>
              <a:t> </a:t>
            </a:r>
          </a:p>
        </p:txBody>
      </p:sp>
      <p:sp>
        <p:nvSpPr>
          <p:cNvPr id="25603" name="Text Box 1027"/>
          <p:cNvSpPr txBox="1">
            <a:spLocks noChangeArrowheads="1"/>
          </p:cNvSpPr>
          <p:nvPr/>
        </p:nvSpPr>
        <p:spPr bwMode="auto">
          <a:xfrm>
            <a:off x="0" y="1444625"/>
            <a:ext cx="2268538" cy="366713"/>
          </a:xfrm>
          <a:prstGeom prst="rect">
            <a:avLst/>
          </a:prstGeom>
          <a:noFill/>
          <a:ln w="9525">
            <a:noFill/>
            <a:miter lim="800000"/>
            <a:headEnd/>
            <a:tailEnd/>
          </a:ln>
        </p:spPr>
        <p:txBody>
          <a:bodyPr>
            <a:spAutoFit/>
          </a:bodyPr>
          <a:lstStyle/>
          <a:p>
            <a:pPr>
              <a:spcBef>
                <a:spcPct val="50000"/>
              </a:spcBef>
            </a:pPr>
            <a:r>
              <a:rPr lang="tr-TR" sz="1800" b="1">
                <a:solidFill>
                  <a:srgbClr val="0000FF"/>
                </a:solidFill>
                <a:latin typeface="Calibri" pitchFamily="34" charset="0"/>
                <a:sym typeface="Symbol" pitchFamily="18" charset="2"/>
              </a:rPr>
              <a:t> olarak tanımlanır.</a:t>
            </a:r>
          </a:p>
        </p:txBody>
      </p:sp>
      <p:graphicFrame>
        <p:nvGraphicFramePr>
          <p:cNvPr id="25604" name="Object 1028"/>
          <p:cNvGraphicFramePr>
            <a:graphicFrameLocks noChangeAspect="1"/>
          </p:cNvGraphicFramePr>
          <p:nvPr/>
        </p:nvGraphicFramePr>
        <p:xfrm>
          <a:off x="2746375" y="626737"/>
          <a:ext cx="1840661" cy="674673"/>
        </p:xfrm>
        <a:graphic>
          <a:graphicData uri="http://schemas.openxmlformats.org/presentationml/2006/ole">
            <mc:AlternateContent xmlns:mc="http://schemas.openxmlformats.org/markup-compatibility/2006">
              <mc:Choice xmlns:v="urn:schemas-microsoft-com:vml" Requires="v">
                <p:oleObj spid="_x0000_s3146" name="Denklem" r:id="rId3" imgW="1155600" imgH="457200" progId="Equation.3">
                  <p:embed/>
                </p:oleObj>
              </mc:Choice>
              <mc:Fallback>
                <p:oleObj name="Denklem" r:id="rId3" imgW="1155600" imgH="457200" progId="Equation.3">
                  <p:embed/>
                  <p:pic>
                    <p:nvPicPr>
                      <p:cNvPr id="0" name="Object 1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6375" y="626737"/>
                        <a:ext cx="1840661" cy="6746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5" name="Text Box 1029"/>
          <p:cNvSpPr txBox="1">
            <a:spLocks noChangeArrowheads="1"/>
          </p:cNvSpPr>
          <p:nvPr/>
        </p:nvSpPr>
        <p:spPr bwMode="auto">
          <a:xfrm>
            <a:off x="-25400" y="2333625"/>
            <a:ext cx="1306513" cy="366713"/>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sym typeface="Symbol" pitchFamily="18" charset="2"/>
              </a:rPr>
              <a:t> </a:t>
            </a:r>
            <a:r>
              <a:rPr lang="tr-TR" sz="1800" b="1">
                <a:solidFill>
                  <a:srgbClr val="9900FF"/>
                </a:solidFill>
                <a:latin typeface="Calibri" pitchFamily="34" charset="0"/>
                <a:sym typeface="Symbol" pitchFamily="18" charset="2"/>
              </a:rPr>
              <a:t>Örnekler:  </a:t>
            </a:r>
          </a:p>
        </p:txBody>
      </p:sp>
      <p:graphicFrame>
        <p:nvGraphicFramePr>
          <p:cNvPr id="25606" name="Object 1030"/>
          <p:cNvGraphicFramePr>
            <a:graphicFrameLocks noChangeAspect="1"/>
          </p:cNvGraphicFramePr>
          <p:nvPr/>
        </p:nvGraphicFramePr>
        <p:xfrm>
          <a:off x="1212850" y="2360613"/>
          <a:ext cx="388938" cy="319087"/>
        </p:xfrm>
        <a:graphic>
          <a:graphicData uri="http://schemas.openxmlformats.org/presentationml/2006/ole">
            <mc:AlternateContent xmlns:mc="http://schemas.openxmlformats.org/markup-compatibility/2006">
              <mc:Choice xmlns:v="urn:schemas-microsoft-com:vml" Requires="v">
                <p:oleObj spid="_x0000_s3147" name="Denklem" r:id="rId5" imgW="279360" imgH="228600" progId="Equation.3">
                  <p:embed/>
                </p:oleObj>
              </mc:Choice>
              <mc:Fallback>
                <p:oleObj name="Denklem" r:id="rId5" imgW="279360" imgH="228600" progId="Equation.3">
                  <p:embed/>
                  <p:pic>
                    <p:nvPicPr>
                      <p:cNvPr id="0" name="Object 10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2850" y="2360613"/>
                        <a:ext cx="388938" cy="319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7" name="Text Box 1031"/>
          <p:cNvSpPr txBox="1">
            <a:spLocks noChangeArrowheads="1"/>
          </p:cNvSpPr>
          <p:nvPr/>
        </p:nvSpPr>
        <p:spPr bwMode="auto">
          <a:xfrm>
            <a:off x="-19050" y="2895600"/>
            <a:ext cx="1350963" cy="366713"/>
          </a:xfrm>
          <a:prstGeom prst="rect">
            <a:avLst/>
          </a:prstGeom>
          <a:noFill/>
          <a:ln w="9525">
            <a:noFill/>
            <a:miter lim="800000"/>
            <a:headEnd/>
            <a:tailEnd/>
          </a:ln>
        </p:spPr>
        <p:txBody>
          <a:bodyPr>
            <a:spAutoFit/>
          </a:bodyPr>
          <a:lstStyle/>
          <a:p>
            <a:pPr>
              <a:spcBef>
                <a:spcPct val="50000"/>
              </a:spcBef>
            </a:pPr>
            <a:r>
              <a:rPr lang="tr-TR" sz="1800" b="1">
                <a:solidFill>
                  <a:srgbClr val="9900FF"/>
                </a:solidFill>
                <a:latin typeface="Calibri" pitchFamily="34" charset="0"/>
                <a:sym typeface="Symbol" pitchFamily="18" charset="2"/>
              </a:rPr>
              <a:t> Özellikler:  </a:t>
            </a:r>
          </a:p>
        </p:txBody>
      </p:sp>
      <p:graphicFrame>
        <p:nvGraphicFramePr>
          <p:cNvPr id="25608" name="Object 1032"/>
          <p:cNvGraphicFramePr>
            <a:graphicFrameLocks noChangeAspect="1"/>
          </p:cNvGraphicFramePr>
          <p:nvPr/>
        </p:nvGraphicFramePr>
        <p:xfrm>
          <a:off x="1303338" y="3325813"/>
          <a:ext cx="893762" cy="231775"/>
        </p:xfrm>
        <a:graphic>
          <a:graphicData uri="http://schemas.openxmlformats.org/presentationml/2006/ole">
            <mc:AlternateContent xmlns:mc="http://schemas.openxmlformats.org/markup-compatibility/2006">
              <mc:Choice xmlns:v="urn:schemas-microsoft-com:vml" Requires="v">
                <p:oleObj spid="_x0000_s3148" name="Denklem" r:id="rId7" imgW="634680" imgH="164880" progId="Equation.3">
                  <p:embed/>
                </p:oleObj>
              </mc:Choice>
              <mc:Fallback>
                <p:oleObj name="Denklem" r:id="rId7" imgW="634680" imgH="164880" progId="Equation.3">
                  <p:embed/>
                  <p:pic>
                    <p:nvPicPr>
                      <p:cNvPr id="0" name="Object 10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03338" y="3325813"/>
                        <a:ext cx="893762"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9" name="Object 1033"/>
          <p:cNvGraphicFramePr>
            <a:graphicFrameLocks noChangeAspect="1"/>
          </p:cNvGraphicFramePr>
          <p:nvPr/>
        </p:nvGraphicFramePr>
        <p:xfrm>
          <a:off x="3128963" y="3636963"/>
          <a:ext cx="962025" cy="320675"/>
        </p:xfrm>
        <a:graphic>
          <a:graphicData uri="http://schemas.openxmlformats.org/presentationml/2006/ole">
            <mc:AlternateContent xmlns:mc="http://schemas.openxmlformats.org/markup-compatibility/2006">
              <mc:Choice xmlns:v="urn:schemas-microsoft-com:vml" Requires="v">
                <p:oleObj spid="_x0000_s3149" name="Denklem" r:id="rId9" imgW="685800" imgH="228600" progId="Equation.3">
                  <p:embed/>
                </p:oleObj>
              </mc:Choice>
              <mc:Fallback>
                <p:oleObj name="Denklem" r:id="rId9" imgW="685800" imgH="228600" progId="Equation.3">
                  <p:embed/>
                  <p:pic>
                    <p:nvPicPr>
                      <p:cNvPr id="0" name="Object 10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28963" y="3636963"/>
                        <a:ext cx="962025"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10" name="Object 1034"/>
          <p:cNvGraphicFramePr>
            <a:graphicFrameLocks noChangeAspect="1"/>
          </p:cNvGraphicFramePr>
          <p:nvPr/>
        </p:nvGraphicFramePr>
        <p:xfrm>
          <a:off x="3187700" y="4117975"/>
          <a:ext cx="1158875" cy="265113"/>
        </p:xfrm>
        <a:graphic>
          <a:graphicData uri="http://schemas.openxmlformats.org/presentationml/2006/ole">
            <mc:AlternateContent xmlns:mc="http://schemas.openxmlformats.org/markup-compatibility/2006">
              <mc:Choice xmlns:v="urn:schemas-microsoft-com:vml" Requires="v">
                <p:oleObj spid="_x0000_s3150" name="Denklem" r:id="rId11" imgW="990360" imgH="228600" progId="Equation.3">
                  <p:embed/>
                </p:oleObj>
              </mc:Choice>
              <mc:Fallback>
                <p:oleObj name="Denklem" r:id="rId11" imgW="990360" imgH="228600" progId="Equation.3">
                  <p:embed/>
                  <p:pic>
                    <p:nvPicPr>
                      <p:cNvPr id="0" name="Object 103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87700" y="4117975"/>
                        <a:ext cx="1158875" cy="265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11" name="Object 1035"/>
          <p:cNvGraphicFramePr>
            <a:graphicFrameLocks noChangeAspect="1"/>
          </p:cNvGraphicFramePr>
          <p:nvPr/>
        </p:nvGraphicFramePr>
        <p:xfrm>
          <a:off x="3181350" y="4475163"/>
          <a:ext cx="1217613" cy="298450"/>
        </p:xfrm>
        <a:graphic>
          <a:graphicData uri="http://schemas.openxmlformats.org/presentationml/2006/ole">
            <mc:AlternateContent xmlns:mc="http://schemas.openxmlformats.org/markup-compatibility/2006">
              <mc:Choice xmlns:v="urn:schemas-microsoft-com:vml" Requires="v">
                <p:oleObj spid="_x0000_s3151" name="Denklem" r:id="rId13" imgW="1028520" imgH="253800" progId="Equation.3">
                  <p:embed/>
                </p:oleObj>
              </mc:Choice>
              <mc:Fallback>
                <p:oleObj name="Denklem" r:id="rId13" imgW="1028520" imgH="253800" progId="Equation.3">
                  <p:embed/>
                  <p:pic>
                    <p:nvPicPr>
                      <p:cNvPr id="0" name="Object 103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81350" y="4475163"/>
                        <a:ext cx="1217613"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036"/>
          <p:cNvGrpSpPr>
            <a:grpSpLocks/>
          </p:cNvGrpSpPr>
          <p:nvPr/>
        </p:nvGrpSpPr>
        <p:grpSpPr bwMode="auto">
          <a:xfrm>
            <a:off x="4268788" y="4114800"/>
            <a:ext cx="2794000" cy="727075"/>
            <a:chOff x="3888" y="3360"/>
            <a:chExt cx="1760" cy="549"/>
          </a:xfrm>
        </p:grpSpPr>
        <p:graphicFrame>
          <p:nvGraphicFramePr>
            <p:cNvPr id="3091" name="Object 1037"/>
            <p:cNvGraphicFramePr>
              <a:graphicFrameLocks noChangeAspect="1"/>
            </p:cNvGraphicFramePr>
            <p:nvPr/>
          </p:nvGraphicFramePr>
          <p:xfrm>
            <a:off x="3888" y="3360"/>
            <a:ext cx="222" cy="549"/>
          </p:xfrm>
          <a:graphic>
            <a:graphicData uri="http://schemas.openxmlformats.org/presentationml/2006/ole">
              <mc:AlternateContent xmlns:mc="http://schemas.openxmlformats.org/markup-compatibility/2006">
                <mc:Choice xmlns:v="urn:schemas-microsoft-com:vml" Requires="v">
                  <p:oleObj spid="_x0000_s3152" name="Denklem" r:id="rId15" imgW="241200" imgH="596880" progId="Equation.3">
                    <p:embed/>
                  </p:oleObj>
                </mc:Choice>
                <mc:Fallback>
                  <p:oleObj name="Denklem" r:id="rId15" imgW="241200" imgH="596880" progId="Equation.3">
                    <p:embed/>
                    <p:pic>
                      <p:nvPicPr>
                        <p:cNvPr id="0" name="Object 10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88" y="3360"/>
                          <a:ext cx="222" cy="5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02" name="Text Box 1038"/>
            <p:cNvSpPr txBox="1">
              <a:spLocks noChangeArrowheads="1"/>
            </p:cNvSpPr>
            <p:nvPr/>
          </p:nvSpPr>
          <p:spPr bwMode="auto">
            <a:xfrm>
              <a:off x="4016" y="3488"/>
              <a:ext cx="1632" cy="300"/>
            </a:xfrm>
            <a:prstGeom prst="rect">
              <a:avLst/>
            </a:prstGeom>
            <a:noFill/>
            <a:ln w="9525">
              <a:noFill/>
              <a:miter lim="800000"/>
              <a:headEnd/>
              <a:tailEnd/>
            </a:ln>
          </p:spPr>
          <p:txBody>
            <a:bodyPr>
              <a:spAutoFit/>
            </a:bodyPr>
            <a:lstStyle/>
            <a:p>
              <a:pPr>
                <a:spcBef>
                  <a:spcPct val="50000"/>
                </a:spcBef>
              </a:pPr>
              <a:r>
                <a:rPr lang="tr-TR" sz="2000" i="1">
                  <a:solidFill>
                    <a:srgbClr val="9900FF"/>
                  </a:solidFill>
                  <a:latin typeface="Calibri" pitchFamily="34" charset="0"/>
                </a:rPr>
                <a:t>Üçgen Eşitsizlikleri</a:t>
              </a:r>
            </a:p>
          </p:txBody>
        </p:sp>
      </p:grpSp>
      <p:sp>
        <p:nvSpPr>
          <p:cNvPr id="25615" name="Text Box 1039"/>
          <p:cNvSpPr txBox="1">
            <a:spLocks noChangeArrowheads="1"/>
          </p:cNvSpPr>
          <p:nvPr/>
        </p:nvSpPr>
        <p:spPr bwMode="auto">
          <a:xfrm>
            <a:off x="292100" y="5251450"/>
            <a:ext cx="8382000" cy="1200150"/>
          </a:xfrm>
          <a:prstGeom prst="rect">
            <a:avLst/>
          </a:prstGeom>
          <a:noFill/>
          <a:ln w="9525">
            <a:solidFill>
              <a:srgbClr val="FF0000"/>
            </a:solidFill>
            <a:miter lim="800000"/>
            <a:headEnd/>
            <a:tailEnd/>
          </a:ln>
        </p:spPr>
        <p:txBody>
          <a:bodyPr>
            <a:spAutoFit/>
          </a:bodyPr>
          <a:lstStyle/>
          <a:p>
            <a:pPr algn="just">
              <a:spcBef>
                <a:spcPct val="50000"/>
              </a:spcBef>
            </a:pPr>
            <a:r>
              <a:rPr lang="tr-TR" sz="1800" b="1">
                <a:solidFill>
                  <a:srgbClr val="0000FF"/>
                </a:solidFill>
                <a:latin typeface="Calibri" pitchFamily="34" charset="0"/>
              </a:rPr>
              <a:t>Yukarıdaki ifadelerde de görüldüğü gibi, herhangi bir sayıyı veya daha genel olarak bir kümenin herhangi bir elemanını göstermek için  </a:t>
            </a:r>
            <a:r>
              <a:rPr lang="tr-TR" sz="1800" i="1">
                <a:solidFill>
                  <a:srgbClr val="0000FF"/>
                </a:solidFill>
                <a:latin typeface="Calibri" pitchFamily="34" charset="0"/>
              </a:rPr>
              <a:t>x, y, z, ...</a:t>
            </a:r>
            <a:r>
              <a:rPr lang="tr-TR" sz="1800" b="1" i="1">
                <a:solidFill>
                  <a:srgbClr val="0000FF"/>
                </a:solidFill>
                <a:latin typeface="Calibri" pitchFamily="34" charset="0"/>
              </a:rPr>
              <a:t>  </a:t>
            </a:r>
            <a:r>
              <a:rPr lang="tr-TR" sz="1800" b="1">
                <a:solidFill>
                  <a:srgbClr val="0000FF"/>
                </a:solidFill>
                <a:latin typeface="Calibri" pitchFamily="34" charset="0"/>
              </a:rPr>
              <a:t>gibi harfler  veya semboller kullanırız. Bir kümenin herhangi bir elemanını göstermek  için kullanılan harf veya sembole bir </a:t>
            </a:r>
            <a:r>
              <a:rPr lang="tr-TR" sz="1800" b="1">
                <a:solidFill>
                  <a:srgbClr val="FF0000"/>
                </a:solidFill>
                <a:latin typeface="Calibri" pitchFamily="34" charset="0"/>
              </a:rPr>
              <a:t>değişken </a:t>
            </a:r>
            <a:r>
              <a:rPr lang="tr-TR" sz="1800" b="1">
                <a:solidFill>
                  <a:srgbClr val="0000FF"/>
                </a:solidFill>
                <a:latin typeface="Calibri" pitchFamily="34" charset="0"/>
              </a:rPr>
              <a:t>denir.</a:t>
            </a:r>
          </a:p>
        </p:txBody>
      </p:sp>
      <p:graphicFrame>
        <p:nvGraphicFramePr>
          <p:cNvPr id="25616" name="Object 1040"/>
          <p:cNvGraphicFramePr>
            <a:graphicFrameLocks noChangeAspect="1"/>
          </p:cNvGraphicFramePr>
          <p:nvPr/>
        </p:nvGraphicFramePr>
        <p:xfrm>
          <a:off x="1609725" y="2387600"/>
          <a:ext cx="355600" cy="284163"/>
        </p:xfrm>
        <a:graphic>
          <a:graphicData uri="http://schemas.openxmlformats.org/presentationml/2006/ole">
            <mc:AlternateContent xmlns:mc="http://schemas.openxmlformats.org/markup-compatibility/2006">
              <mc:Choice xmlns:v="urn:schemas-microsoft-com:vml" Requires="v">
                <p:oleObj spid="_x0000_s3153" name="Denklem" r:id="rId17" imgW="253800" imgH="203040" progId="Equation.3">
                  <p:embed/>
                </p:oleObj>
              </mc:Choice>
              <mc:Fallback>
                <p:oleObj name="Denklem" r:id="rId17" imgW="253800" imgH="203040" progId="Equation.3">
                  <p:embed/>
                  <p:pic>
                    <p:nvPicPr>
                      <p:cNvPr id="0" name="Object 104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609725" y="2387600"/>
                        <a:ext cx="355600" cy="284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17" name="Object 1041"/>
          <p:cNvGraphicFramePr>
            <a:graphicFrameLocks noChangeAspect="1"/>
          </p:cNvGraphicFramePr>
          <p:nvPr/>
        </p:nvGraphicFramePr>
        <p:xfrm>
          <a:off x="1998663" y="2366963"/>
          <a:ext cx="755650" cy="317500"/>
        </p:xfrm>
        <a:graphic>
          <a:graphicData uri="http://schemas.openxmlformats.org/presentationml/2006/ole">
            <mc:AlternateContent xmlns:mc="http://schemas.openxmlformats.org/markup-compatibility/2006">
              <mc:Choice xmlns:v="urn:schemas-microsoft-com:vml" Requires="v">
                <p:oleObj spid="_x0000_s3154" name="Denklem" r:id="rId19" imgW="545760" imgH="228600" progId="Equation.3">
                  <p:embed/>
                </p:oleObj>
              </mc:Choice>
              <mc:Fallback>
                <p:oleObj name="Denklem" r:id="rId19" imgW="545760" imgH="228600" progId="Equation.3">
                  <p:embed/>
                  <p:pic>
                    <p:nvPicPr>
                      <p:cNvPr id="0" name="Object 104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98663" y="2366963"/>
                        <a:ext cx="75565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18" name="Object 1042"/>
          <p:cNvGraphicFramePr>
            <a:graphicFrameLocks noChangeAspect="1"/>
          </p:cNvGraphicFramePr>
          <p:nvPr/>
        </p:nvGraphicFramePr>
        <p:xfrm>
          <a:off x="2840038" y="2400300"/>
          <a:ext cx="158750" cy="211138"/>
        </p:xfrm>
        <a:graphic>
          <a:graphicData uri="http://schemas.openxmlformats.org/presentationml/2006/ole">
            <mc:AlternateContent xmlns:mc="http://schemas.openxmlformats.org/markup-compatibility/2006">
              <mc:Choice xmlns:v="urn:schemas-microsoft-com:vml" Requires="v">
                <p:oleObj spid="_x0000_s3155" name="Denklem" r:id="rId21" imgW="114120" imgH="152280" progId="Equation.3">
                  <p:embed/>
                </p:oleObj>
              </mc:Choice>
              <mc:Fallback>
                <p:oleObj name="Denklem" r:id="rId21" imgW="114120" imgH="152280" progId="Equation.3">
                  <p:embed/>
                  <p:pic>
                    <p:nvPicPr>
                      <p:cNvPr id="0" name="Object 104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840038" y="2400300"/>
                        <a:ext cx="158750" cy="211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19" name="Object 1043"/>
          <p:cNvGraphicFramePr>
            <a:graphicFrameLocks noChangeAspect="1"/>
          </p:cNvGraphicFramePr>
          <p:nvPr/>
        </p:nvGraphicFramePr>
        <p:xfrm>
          <a:off x="2857488" y="2392155"/>
          <a:ext cx="803275" cy="322263"/>
        </p:xfrm>
        <a:graphic>
          <a:graphicData uri="http://schemas.openxmlformats.org/presentationml/2006/ole">
            <mc:AlternateContent xmlns:mc="http://schemas.openxmlformats.org/markup-compatibility/2006">
              <mc:Choice xmlns:v="urn:schemas-microsoft-com:vml" Requires="v">
                <p:oleObj spid="_x0000_s3156" name="Denklem" r:id="rId23" imgW="571320" imgH="228600" progId="Equation.3">
                  <p:embed/>
                </p:oleObj>
              </mc:Choice>
              <mc:Fallback>
                <p:oleObj name="Denklem" r:id="rId23" imgW="571320" imgH="228600" progId="Equation.3">
                  <p:embed/>
                  <p:pic>
                    <p:nvPicPr>
                      <p:cNvPr id="0" name="Object 104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857488" y="2392155"/>
                        <a:ext cx="803275" cy="322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20" name="Object 1044"/>
          <p:cNvGraphicFramePr>
            <a:graphicFrameLocks noChangeAspect="1"/>
          </p:cNvGraphicFramePr>
          <p:nvPr/>
        </p:nvGraphicFramePr>
        <p:xfrm>
          <a:off x="3843338" y="2205038"/>
          <a:ext cx="889000" cy="603250"/>
        </p:xfrm>
        <a:graphic>
          <a:graphicData uri="http://schemas.openxmlformats.org/presentationml/2006/ole">
            <mc:AlternateContent xmlns:mc="http://schemas.openxmlformats.org/markup-compatibility/2006">
              <mc:Choice xmlns:v="urn:schemas-microsoft-com:vml" Requires="v">
                <p:oleObj spid="_x0000_s3157" name="Denklem" r:id="rId25" imgW="634680" imgH="431640" progId="Equation.3">
                  <p:embed/>
                </p:oleObj>
              </mc:Choice>
              <mc:Fallback>
                <p:oleObj name="Denklem" r:id="rId25" imgW="634680" imgH="431640" progId="Equation.3">
                  <p:embed/>
                  <p:pic>
                    <p:nvPicPr>
                      <p:cNvPr id="0" name="Object 104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843338" y="2205038"/>
                        <a:ext cx="889000"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21" name="Object 1045"/>
          <p:cNvGraphicFramePr>
            <a:graphicFrameLocks noChangeAspect="1"/>
          </p:cNvGraphicFramePr>
          <p:nvPr/>
        </p:nvGraphicFramePr>
        <p:xfrm>
          <a:off x="3684588" y="2428875"/>
          <a:ext cx="176212" cy="230188"/>
        </p:xfrm>
        <a:graphic>
          <a:graphicData uri="http://schemas.openxmlformats.org/presentationml/2006/ole">
            <mc:AlternateContent xmlns:mc="http://schemas.openxmlformats.org/markup-compatibility/2006">
              <mc:Choice xmlns:v="urn:schemas-microsoft-com:vml" Requires="v">
                <p:oleObj spid="_x0000_s3158" name="Denklem" r:id="rId27" imgW="126720" imgH="164880" progId="Equation.3">
                  <p:embed/>
                </p:oleObj>
              </mc:Choice>
              <mc:Fallback>
                <p:oleObj name="Denklem" r:id="rId27" imgW="126720" imgH="164880" progId="Equation.3">
                  <p:embed/>
                  <p:pic>
                    <p:nvPicPr>
                      <p:cNvPr id="0" name="Object 104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684588" y="2428875"/>
                        <a:ext cx="176212" cy="230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22" name="Object 1046"/>
          <p:cNvGraphicFramePr>
            <a:graphicFrameLocks noChangeAspect="1"/>
          </p:cNvGraphicFramePr>
          <p:nvPr/>
        </p:nvGraphicFramePr>
        <p:xfrm>
          <a:off x="4767263" y="2219325"/>
          <a:ext cx="212725" cy="546100"/>
        </p:xfrm>
        <a:graphic>
          <a:graphicData uri="http://schemas.openxmlformats.org/presentationml/2006/ole">
            <mc:AlternateContent xmlns:mc="http://schemas.openxmlformats.org/markup-compatibility/2006">
              <mc:Choice xmlns:v="urn:schemas-microsoft-com:vml" Requires="v">
                <p:oleObj spid="_x0000_s3159" name="Denklem" r:id="rId29" imgW="152280" imgH="393480" progId="Equation.3">
                  <p:embed/>
                </p:oleObj>
              </mc:Choice>
              <mc:Fallback>
                <p:oleObj name="Denklem" r:id="rId29" imgW="152280" imgH="393480" progId="Equation.3">
                  <p:embed/>
                  <p:pic>
                    <p:nvPicPr>
                      <p:cNvPr id="0" name="Object 104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767263" y="2219325"/>
                        <a:ext cx="212725"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3"/>
          <p:cNvGraphicFramePr>
            <a:graphicFrameLocks noChangeAspect="1"/>
          </p:cNvGraphicFramePr>
          <p:nvPr/>
        </p:nvGraphicFramePr>
        <p:xfrm>
          <a:off x="2936875" y="3303588"/>
          <a:ext cx="2228850" cy="322262"/>
        </p:xfrm>
        <a:graphic>
          <a:graphicData uri="http://schemas.openxmlformats.org/presentationml/2006/ole">
            <mc:AlternateContent xmlns:mc="http://schemas.openxmlformats.org/markup-compatibility/2006">
              <mc:Choice xmlns:v="urn:schemas-microsoft-com:vml" Requires="v">
                <p:oleObj spid="_x0000_s3160" name="Denklem" r:id="rId31" imgW="1587240" imgH="228600" progId="Equation.3">
                  <p:embed/>
                </p:oleObj>
              </mc:Choice>
              <mc:Fallback>
                <p:oleObj name="Denklem" r:id="rId31" imgW="1587240" imgH="228600" progId="Equation.3">
                  <p:embed/>
                  <p:pic>
                    <p:nvPicPr>
                      <p:cNvPr id="0" name="Object 2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936875" y="3303588"/>
                        <a:ext cx="2228850"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 Box 1027"/>
          <p:cNvSpPr txBox="1">
            <a:spLocks noChangeArrowheads="1"/>
          </p:cNvSpPr>
          <p:nvPr/>
        </p:nvSpPr>
        <p:spPr bwMode="auto">
          <a:xfrm>
            <a:off x="2159000" y="3238500"/>
            <a:ext cx="938213" cy="368300"/>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ℝ</a:t>
            </a:r>
            <a:r>
              <a:rPr lang="tr-TR" sz="1800" b="1">
                <a:solidFill>
                  <a:srgbClr val="0000FF"/>
                </a:solidFill>
                <a:latin typeface="Calibri" pitchFamily="34" charset="0"/>
                <a:sym typeface="Symbol" pitchFamily="18" charset="2"/>
              </a:rPr>
              <a:t>  için</a:t>
            </a:r>
          </a:p>
        </p:txBody>
      </p:sp>
      <p:graphicFrame>
        <p:nvGraphicFramePr>
          <p:cNvPr id="4" name="Object 24"/>
          <p:cNvGraphicFramePr>
            <a:graphicFrameLocks noChangeAspect="1"/>
          </p:cNvGraphicFramePr>
          <p:nvPr/>
        </p:nvGraphicFramePr>
        <p:xfrm>
          <a:off x="1311275" y="3684588"/>
          <a:ext cx="1089025" cy="266700"/>
        </p:xfrm>
        <a:graphic>
          <a:graphicData uri="http://schemas.openxmlformats.org/presentationml/2006/ole">
            <mc:AlternateContent xmlns:mc="http://schemas.openxmlformats.org/markup-compatibility/2006">
              <mc:Choice xmlns:v="urn:schemas-microsoft-com:vml" Requires="v">
                <p:oleObj spid="_x0000_s3161" name="Denklem" r:id="rId33" imgW="774360" imgH="190440" progId="Equation.3">
                  <p:embed/>
                </p:oleObj>
              </mc:Choice>
              <mc:Fallback>
                <p:oleObj name="Denklem" r:id="rId33" imgW="774360" imgH="190440" progId="Equation.3">
                  <p:embed/>
                  <p:pic>
                    <p:nvPicPr>
                      <p:cNvPr id="0" name="Object 24"/>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311275" y="3684588"/>
                        <a:ext cx="1089025"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Text Box 1027"/>
          <p:cNvSpPr txBox="1">
            <a:spLocks noChangeArrowheads="1"/>
          </p:cNvSpPr>
          <p:nvPr/>
        </p:nvSpPr>
        <p:spPr bwMode="auto">
          <a:xfrm>
            <a:off x="2343150" y="3614738"/>
            <a:ext cx="938213" cy="369887"/>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ℝ</a:t>
            </a:r>
            <a:r>
              <a:rPr lang="tr-TR" sz="1800" b="1">
                <a:solidFill>
                  <a:srgbClr val="0000FF"/>
                </a:solidFill>
                <a:latin typeface="Calibri" pitchFamily="34" charset="0"/>
                <a:sym typeface="Symbol" pitchFamily="18" charset="2"/>
              </a:rPr>
              <a:t>  için</a:t>
            </a:r>
          </a:p>
        </p:txBody>
      </p:sp>
      <p:sp>
        <p:nvSpPr>
          <p:cNvPr id="29" name="Text Box 1027"/>
          <p:cNvSpPr txBox="1">
            <a:spLocks noChangeArrowheads="1"/>
          </p:cNvSpPr>
          <p:nvPr/>
        </p:nvSpPr>
        <p:spPr bwMode="auto">
          <a:xfrm>
            <a:off x="2400300" y="4040188"/>
            <a:ext cx="936625" cy="369887"/>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ℝ</a:t>
            </a:r>
            <a:r>
              <a:rPr lang="tr-TR" sz="1800" b="1">
                <a:solidFill>
                  <a:srgbClr val="0000FF"/>
                </a:solidFill>
                <a:latin typeface="Calibri" pitchFamily="34" charset="0"/>
                <a:sym typeface="Symbol" pitchFamily="18" charset="2"/>
              </a:rPr>
              <a:t>  için</a:t>
            </a:r>
          </a:p>
        </p:txBody>
      </p:sp>
      <p:graphicFrame>
        <p:nvGraphicFramePr>
          <p:cNvPr id="5" name="Object 26"/>
          <p:cNvGraphicFramePr>
            <a:graphicFrameLocks noChangeAspect="1"/>
          </p:cNvGraphicFramePr>
          <p:nvPr/>
        </p:nvGraphicFramePr>
        <p:xfrm>
          <a:off x="1319213" y="4110038"/>
          <a:ext cx="1089025" cy="265112"/>
        </p:xfrm>
        <a:graphic>
          <a:graphicData uri="http://schemas.openxmlformats.org/presentationml/2006/ole">
            <mc:AlternateContent xmlns:mc="http://schemas.openxmlformats.org/markup-compatibility/2006">
              <mc:Choice xmlns:v="urn:schemas-microsoft-com:vml" Requires="v">
                <p:oleObj spid="_x0000_s3162" name="Denklem" r:id="rId35" imgW="774360" imgH="190440" progId="Equation.3">
                  <p:embed/>
                </p:oleObj>
              </mc:Choice>
              <mc:Fallback>
                <p:oleObj name="Denklem" r:id="rId35" imgW="774360" imgH="190440" progId="Equation.3">
                  <p:embed/>
                  <p:pic>
                    <p:nvPicPr>
                      <p:cNvPr id="0" name="Object 26"/>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319213" y="4110038"/>
                        <a:ext cx="1089025" cy="265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7"/>
          <p:cNvGraphicFramePr>
            <a:graphicFrameLocks noChangeAspect="1"/>
          </p:cNvGraphicFramePr>
          <p:nvPr/>
        </p:nvGraphicFramePr>
        <p:xfrm>
          <a:off x="1320800" y="4508500"/>
          <a:ext cx="1089025" cy="266700"/>
        </p:xfrm>
        <a:graphic>
          <a:graphicData uri="http://schemas.openxmlformats.org/presentationml/2006/ole">
            <mc:AlternateContent xmlns:mc="http://schemas.openxmlformats.org/markup-compatibility/2006">
              <mc:Choice xmlns:v="urn:schemas-microsoft-com:vml" Requires="v">
                <p:oleObj spid="_x0000_s3163" name="Denklem" r:id="rId37" imgW="774360" imgH="190440" progId="Equation.3">
                  <p:embed/>
                </p:oleObj>
              </mc:Choice>
              <mc:Fallback>
                <p:oleObj name="Denklem" r:id="rId37" imgW="774360" imgH="190440" progId="Equation.3">
                  <p:embed/>
                  <p:pic>
                    <p:nvPicPr>
                      <p:cNvPr id="0" name="Object 27"/>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1320800" y="4508500"/>
                        <a:ext cx="1089025"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ext Box 1027"/>
          <p:cNvSpPr txBox="1">
            <a:spLocks noChangeArrowheads="1"/>
          </p:cNvSpPr>
          <p:nvPr/>
        </p:nvSpPr>
        <p:spPr bwMode="auto">
          <a:xfrm>
            <a:off x="2392363" y="4433888"/>
            <a:ext cx="936625" cy="368300"/>
          </a:xfrm>
          <a:prstGeom prst="rect">
            <a:avLst/>
          </a:prstGeom>
          <a:noFill/>
          <a:ln w="9525">
            <a:noFill/>
            <a:miter lim="800000"/>
            <a:headEnd/>
            <a:tailEnd/>
          </a:ln>
        </p:spPr>
        <p:txBody>
          <a:bodyPr>
            <a:spAutoFit/>
          </a:bodyPr>
          <a:lstStyle/>
          <a:p>
            <a:pPr>
              <a:spcBef>
                <a:spcPct val="50000"/>
              </a:spcBef>
            </a:pPr>
            <a:r>
              <a:rPr lang="tr-TR" sz="1800">
                <a:solidFill>
                  <a:srgbClr val="0000FF"/>
                </a:solidFill>
                <a:latin typeface="Calibri" pitchFamily="34" charset="0"/>
              </a:rPr>
              <a:t>ℝ</a:t>
            </a:r>
            <a:r>
              <a:rPr lang="tr-TR" sz="1800" b="1">
                <a:solidFill>
                  <a:srgbClr val="0000FF"/>
                </a:solidFill>
                <a:latin typeface="Calibri" pitchFamily="34" charset="0"/>
                <a:sym typeface="Symbol" pitchFamily="18" charset="2"/>
              </a:rPr>
              <a:t>  için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strips(upRight)">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wipe(left)">
                                      <p:cBhvr>
                                        <p:cTn id="12" dur="500"/>
                                        <p:tgtEl>
                                          <p:spTgt spid="2560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25603"/>
                                        </p:tgtEl>
                                        <p:attrNameLst>
                                          <p:attrName>style.visibility</p:attrName>
                                        </p:attrNameLst>
                                      </p:cBhvr>
                                      <p:to>
                                        <p:strVal val="visible"/>
                                      </p:to>
                                    </p:set>
                                    <p:animEffect transition="in" filter="strips(upRight)">
                                      <p:cBhvr>
                                        <p:cTn id="17" dur="500"/>
                                        <p:tgtEl>
                                          <p:spTgt spid="2560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25605"/>
                                        </p:tgtEl>
                                        <p:attrNameLst>
                                          <p:attrName>style.visibility</p:attrName>
                                        </p:attrNameLst>
                                      </p:cBhvr>
                                      <p:to>
                                        <p:strVal val="visible"/>
                                      </p:to>
                                    </p:set>
                                    <p:animEffect transition="in" filter="strips(upRight)">
                                      <p:cBhvr>
                                        <p:cTn id="22" dur="500"/>
                                        <p:tgtEl>
                                          <p:spTgt spid="2560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5606"/>
                                        </p:tgtEl>
                                        <p:attrNameLst>
                                          <p:attrName>style.visibility</p:attrName>
                                        </p:attrNameLst>
                                      </p:cBhvr>
                                      <p:to>
                                        <p:strVal val="visible"/>
                                      </p:to>
                                    </p:set>
                                    <p:animEffect transition="in" filter="wipe(left)">
                                      <p:cBhvr>
                                        <p:cTn id="27" dur="500"/>
                                        <p:tgtEl>
                                          <p:spTgt spid="2560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5616"/>
                                        </p:tgtEl>
                                        <p:attrNameLst>
                                          <p:attrName>style.visibility</p:attrName>
                                        </p:attrNameLst>
                                      </p:cBhvr>
                                      <p:to>
                                        <p:strVal val="visible"/>
                                      </p:to>
                                    </p:set>
                                    <p:animEffect transition="in" filter="wipe(left)">
                                      <p:cBhvr>
                                        <p:cTn id="32" dur="500"/>
                                        <p:tgtEl>
                                          <p:spTgt spid="256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5617"/>
                                        </p:tgtEl>
                                        <p:attrNameLst>
                                          <p:attrName>style.visibility</p:attrName>
                                        </p:attrNameLst>
                                      </p:cBhvr>
                                      <p:to>
                                        <p:strVal val="visible"/>
                                      </p:to>
                                    </p:set>
                                    <p:animEffect transition="in" filter="wipe(left)">
                                      <p:cBhvr>
                                        <p:cTn id="37" dur="500"/>
                                        <p:tgtEl>
                                          <p:spTgt spid="256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5618"/>
                                        </p:tgtEl>
                                        <p:attrNameLst>
                                          <p:attrName>style.visibility</p:attrName>
                                        </p:attrNameLst>
                                      </p:cBhvr>
                                      <p:to>
                                        <p:strVal val="visible"/>
                                      </p:to>
                                    </p:set>
                                    <p:animEffect transition="in" filter="wipe(left)">
                                      <p:cBhvr>
                                        <p:cTn id="42" dur="500"/>
                                        <p:tgtEl>
                                          <p:spTgt spid="256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5619"/>
                                        </p:tgtEl>
                                        <p:attrNameLst>
                                          <p:attrName>style.visibility</p:attrName>
                                        </p:attrNameLst>
                                      </p:cBhvr>
                                      <p:to>
                                        <p:strVal val="visible"/>
                                      </p:to>
                                    </p:set>
                                    <p:animEffect transition="in" filter="wipe(left)">
                                      <p:cBhvr>
                                        <p:cTn id="47" dur="500"/>
                                        <p:tgtEl>
                                          <p:spTgt spid="256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5621"/>
                                        </p:tgtEl>
                                        <p:attrNameLst>
                                          <p:attrName>style.visibility</p:attrName>
                                        </p:attrNameLst>
                                      </p:cBhvr>
                                      <p:to>
                                        <p:strVal val="visible"/>
                                      </p:to>
                                    </p:set>
                                    <p:animEffect transition="in" filter="wipe(left)">
                                      <p:cBhvr>
                                        <p:cTn id="52" dur="500"/>
                                        <p:tgtEl>
                                          <p:spTgt spid="256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5620"/>
                                        </p:tgtEl>
                                        <p:attrNameLst>
                                          <p:attrName>style.visibility</p:attrName>
                                        </p:attrNameLst>
                                      </p:cBhvr>
                                      <p:to>
                                        <p:strVal val="visible"/>
                                      </p:to>
                                    </p:set>
                                    <p:animEffect transition="in" filter="wipe(left)">
                                      <p:cBhvr>
                                        <p:cTn id="57" dur="500"/>
                                        <p:tgtEl>
                                          <p:spTgt spid="2562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5622"/>
                                        </p:tgtEl>
                                        <p:attrNameLst>
                                          <p:attrName>style.visibility</p:attrName>
                                        </p:attrNameLst>
                                      </p:cBhvr>
                                      <p:to>
                                        <p:strVal val="visible"/>
                                      </p:to>
                                    </p:set>
                                    <p:animEffect transition="in" filter="wipe(left)">
                                      <p:cBhvr>
                                        <p:cTn id="62" dur="500"/>
                                        <p:tgtEl>
                                          <p:spTgt spid="25622"/>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3" fill="hold" grpId="0" nodeType="clickEffect">
                                  <p:stCondLst>
                                    <p:cond delay="0"/>
                                  </p:stCondLst>
                                  <p:childTnLst>
                                    <p:set>
                                      <p:cBhvr>
                                        <p:cTn id="66" dur="1" fill="hold">
                                          <p:stCondLst>
                                            <p:cond delay="0"/>
                                          </p:stCondLst>
                                        </p:cTn>
                                        <p:tgtEl>
                                          <p:spTgt spid="25607"/>
                                        </p:tgtEl>
                                        <p:attrNameLst>
                                          <p:attrName>style.visibility</p:attrName>
                                        </p:attrNameLst>
                                      </p:cBhvr>
                                      <p:to>
                                        <p:strVal val="visible"/>
                                      </p:to>
                                    </p:set>
                                    <p:animEffect transition="in" filter="strips(upRight)">
                                      <p:cBhvr>
                                        <p:cTn id="67" dur="500"/>
                                        <p:tgtEl>
                                          <p:spTgt spid="2560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5608"/>
                                        </p:tgtEl>
                                        <p:attrNameLst>
                                          <p:attrName>style.visibility</p:attrName>
                                        </p:attrNameLst>
                                      </p:cBhvr>
                                      <p:to>
                                        <p:strVal val="visible"/>
                                      </p:to>
                                    </p:set>
                                    <p:animEffect transition="in" filter="wipe(left)">
                                      <p:cBhvr>
                                        <p:cTn id="72" dur="500"/>
                                        <p:tgtEl>
                                          <p:spTgt spid="25608"/>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3"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strips(upRight)">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wipe(left)">
                                      <p:cBhvr>
                                        <p:cTn id="82" dur="500"/>
                                        <p:tgtEl>
                                          <p:spTgt spid="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4"/>
                                        </p:tgtEl>
                                        <p:attrNameLst>
                                          <p:attrName>style.visibility</p:attrName>
                                        </p:attrNameLst>
                                      </p:cBhvr>
                                      <p:to>
                                        <p:strVal val="visible"/>
                                      </p:to>
                                    </p:set>
                                    <p:animEffect transition="in" filter="wipe(left)">
                                      <p:cBhvr>
                                        <p:cTn id="87" dur="500"/>
                                        <p:tgtEl>
                                          <p:spTgt spid="4"/>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3"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strips(upRight)">
                                      <p:cBhvr>
                                        <p:cTn id="92" dur="500"/>
                                        <p:tgtEl>
                                          <p:spTgt spid="27"/>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25609"/>
                                        </p:tgtEl>
                                        <p:attrNameLst>
                                          <p:attrName>style.visibility</p:attrName>
                                        </p:attrNameLst>
                                      </p:cBhvr>
                                      <p:to>
                                        <p:strVal val="visible"/>
                                      </p:to>
                                    </p:set>
                                    <p:animEffect transition="in" filter="wipe(left)">
                                      <p:cBhvr>
                                        <p:cTn id="97" dur="500"/>
                                        <p:tgtEl>
                                          <p:spTgt spid="2560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5"/>
                                        </p:tgtEl>
                                        <p:attrNameLst>
                                          <p:attrName>style.visibility</p:attrName>
                                        </p:attrNameLst>
                                      </p:cBhvr>
                                      <p:to>
                                        <p:strVal val="visible"/>
                                      </p:to>
                                    </p:set>
                                    <p:animEffect transition="in" filter="wipe(left)">
                                      <p:cBhvr>
                                        <p:cTn id="102" dur="500"/>
                                        <p:tgtEl>
                                          <p:spTgt spid="5"/>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3" fill="hold" grpId="0" nodeType="click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strips(upRight)">
                                      <p:cBhvr>
                                        <p:cTn id="107" dur="500"/>
                                        <p:tgtEl>
                                          <p:spTgt spid="2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25610"/>
                                        </p:tgtEl>
                                        <p:attrNameLst>
                                          <p:attrName>style.visibility</p:attrName>
                                        </p:attrNameLst>
                                      </p:cBhvr>
                                      <p:to>
                                        <p:strVal val="visible"/>
                                      </p:to>
                                    </p:set>
                                    <p:animEffect transition="in" filter="wipe(left)">
                                      <p:cBhvr>
                                        <p:cTn id="112" dur="500"/>
                                        <p:tgtEl>
                                          <p:spTgt spid="25610"/>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6"/>
                                        </p:tgtEl>
                                        <p:attrNameLst>
                                          <p:attrName>style.visibility</p:attrName>
                                        </p:attrNameLst>
                                      </p:cBhvr>
                                      <p:to>
                                        <p:strVal val="visible"/>
                                      </p:to>
                                    </p:set>
                                    <p:animEffect transition="in" filter="wipe(left)">
                                      <p:cBhvr>
                                        <p:cTn id="117" dur="500"/>
                                        <p:tgtEl>
                                          <p:spTgt spid="6"/>
                                        </p:tgtEl>
                                      </p:cBhvr>
                                    </p:animEffect>
                                  </p:childTnLst>
                                </p:cTn>
                              </p:par>
                            </p:childTnLst>
                          </p:cTn>
                        </p:par>
                      </p:childTnLst>
                    </p:cTn>
                  </p:par>
                  <p:par>
                    <p:cTn id="118" fill="hold">
                      <p:stCondLst>
                        <p:cond delay="indefinite"/>
                      </p:stCondLst>
                      <p:childTnLst>
                        <p:par>
                          <p:cTn id="119" fill="hold">
                            <p:stCondLst>
                              <p:cond delay="0"/>
                            </p:stCondLst>
                            <p:childTnLst>
                              <p:par>
                                <p:cTn id="120" presetID="18" presetClass="entr" presetSubtype="3" fill="hold" grpId="0" nodeType="click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strips(upRight)">
                                      <p:cBhvr>
                                        <p:cTn id="122" dur="500"/>
                                        <p:tgtEl>
                                          <p:spTgt spid="32"/>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nodeType="clickEffect">
                                  <p:stCondLst>
                                    <p:cond delay="0"/>
                                  </p:stCondLst>
                                  <p:childTnLst>
                                    <p:set>
                                      <p:cBhvr>
                                        <p:cTn id="126" dur="1" fill="hold">
                                          <p:stCondLst>
                                            <p:cond delay="0"/>
                                          </p:stCondLst>
                                        </p:cTn>
                                        <p:tgtEl>
                                          <p:spTgt spid="25611"/>
                                        </p:tgtEl>
                                        <p:attrNameLst>
                                          <p:attrName>style.visibility</p:attrName>
                                        </p:attrNameLst>
                                      </p:cBhvr>
                                      <p:to>
                                        <p:strVal val="visible"/>
                                      </p:to>
                                    </p:set>
                                    <p:animEffect transition="in" filter="wipe(left)">
                                      <p:cBhvr>
                                        <p:cTn id="127" dur="500"/>
                                        <p:tgtEl>
                                          <p:spTgt spid="25611"/>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nodeType="clickEffect">
                                  <p:stCondLst>
                                    <p:cond delay="0"/>
                                  </p:stCondLst>
                                  <p:childTnLst>
                                    <p:set>
                                      <p:cBhvr>
                                        <p:cTn id="131" dur="1" fill="hold">
                                          <p:stCondLst>
                                            <p:cond delay="0"/>
                                          </p:stCondLst>
                                        </p:cTn>
                                        <p:tgtEl>
                                          <p:spTgt spid="2"/>
                                        </p:tgtEl>
                                        <p:attrNameLst>
                                          <p:attrName>style.visibility</p:attrName>
                                        </p:attrNameLst>
                                      </p:cBhvr>
                                      <p:to>
                                        <p:strVal val="visible"/>
                                      </p:to>
                                    </p:set>
                                    <p:animEffect transition="in" filter="wipe(left)">
                                      <p:cBhvr>
                                        <p:cTn id="132" dur="500"/>
                                        <p:tgtEl>
                                          <p:spTgt spid="2"/>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grpId="0" nodeType="clickEffect">
                                  <p:stCondLst>
                                    <p:cond delay="0"/>
                                  </p:stCondLst>
                                  <p:iterate type="wd">
                                    <p:tmPct val="100000"/>
                                  </p:iterate>
                                  <p:childTnLst>
                                    <p:set>
                                      <p:cBhvr>
                                        <p:cTn id="136" dur="1" fill="hold">
                                          <p:stCondLst>
                                            <p:cond delay="0"/>
                                          </p:stCondLst>
                                        </p:cTn>
                                        <p:tgtEl>
                                          <p:spTgt spid="25615"/>
                                        </p:tgtEl>
                                        <p:attrNameLst>
                                          <p:attrName>style.visibility</p:attrName>
                                        </p:attrNameLst>
                                      </p:cBhvr>
                                      <p:to>
                                        <p:strVal val="visible"/>
                                      </p:to>
                                    </p:set>
                                    <p:animEffect transition="in" filter="wipe(left)">
                                      <p:cBhvr>
                                        <p:cTn id="137" dur="300"/>
                                        <p:tgtEl>
                                          <p:spTgt spid="25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autoUpdateAnimBg="0"/>
      <p:bldP spid="25605" grpId="0" autoUpdateAnimBg="0"/>
      <p:bldP spid="25607" grpId="0" autoUpdateAnimBg="0"/>
      <p:bldP spid="25615" grpId="0" animBg="1" autoUpdateAnimBg="0"/>
      <p:bldP spid="24" grpId="0" autoUpdateAnimBg="0"/>
      <p:bldP spid="27" grpId="0" autoUpdateAnimBg="0"/>
      <p:bldP spid="29" grpId="0" autoUpdateAnimBg="0"/>
      <p:bldP spid="3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a:spLocks noChangeArrowheads="1"/>
          </p:cNvSpPr>
          <p:nvPr/>
        </p:nvSpPr>
        <p:spPr bwMode="auto">
          <a:xfrm>
            <a:off x="65088" y="214313"/>
            <a:ext cx="1928812" cy="369887"/>
          </a:xfrm>
          <a:prstGeom prst="rect">
            <a:avLst/>
          </a:prstGeom>
          <a:noFill/>
          <a:ln w="9525">
            <a:noFill/>
            <a:miter lim="800000"/>
            <a:headEnd/>
            <a:tailEnd/>
          </a:ln>
        </p:spPr>
        <p:txBody>
          <a:bodyPr>
            <a:spAutoFit/>
          </a:bodyPr>
          <a:lstStyle/>
          <a:p>
            <a:r>
              <a:rPr lang="tr-TR" sz="1800" b="1">
                <a:latin typeface="Calibri" pitchFamily="34" charset="0"/>
              </a:rPr>
              <a:t>Sigma Gösterimi.</a:t>
            </a:r>
            <a:endParaRPr lang="tr-TR" sz="1800">
              <a:latin typeface="Calibri" pitchFamily="34" charset="0"/>
            </a:endParaRPr>
          </a:p>
        </p:txBody>
      </p:sp>
      <p:sp>
        <p:nvSpPr>
          <p:cNvPr id="3" name="2 Dikdörtgen"/>
          <p:cNvSpPr>
            <a:spLocks noChangeArrowheads="1"/>
          </p:cNvSpPr>
          <p:nvPr/>
        </p:nvSpPr>
        <p:spPr bwMode="auto">
          <a:xfrm>
            <a:off x="1849438" y="214313"/>
            <a:ext cx="6786562" cy="369887"/>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Bir </a:t>
            </a:r>
            <a:r>
              <a:rPr lang="tr-TR" sz="1800" b="1" i="1">
                <a:solidFill>
                  <a:srgbClr val="0000FF"/>
                </a:solidFill>
                <a:latin typeface="Calibri" pitchFamily="34" charset="0"/>
              </a:rPr>
              <a:t>n</a:t>
            </a:r>
            <a:r>
              <a:rPr lang="tr-TR" sz="1800" b="1">
                <a:solidFill>
                  <a:srgbClr val="0000FF"/>
                </a:solidFill>
                <a:latin typeface="Calibri" pitchFamily="34" charset="0"/>
              </a:rPr>
              <a:t> doğal sayısı için </a:t>
            </a:r>
            <a:r>
              <a:rPr lang="tr-TR" sz="1800" i="1">
                <a:solidFill>
                  <a:srgbClr val="0000FF"/>
                </a:solidFill>
                <a:latin typeface="Calibri" pitchFamily="34" charset="0"/>
              </a:rPr>
              <a:t>a</a:t>
            </a:r>
            <a:r>
              <a:rPr lang="tr-TR" sz="1800" baseline="-25000">
                <a:solidFill>
                  <a:srgbClr val="0000FF"/>
                </a:solidFill>
                <a:latin typeface="Calibri" pitchFamily="34" charset="0"/>
              </a:rPr>
              <a:t>1</a:t>
            </a:r>
            <a:r>
              <a:rPr lang="tr-TR" sz="1800">
                <a:solidFill>
                  <a:srgbClr val="0000FF"/>
                </a:solidFill>
                <a:latin typeface="Calibri" pitchFamily="34" charset="0"/>
              </a:rPr>
              <a:t>,</a:t>
            </a:r>
            <a:r>
              <a:rPr lang="tr-TR" sz="1800" baseline="-25000">
                <a:solidFill>
                  <a:srgbClr val="0000FF"/>
                </a:solidFill>
                <a:latin typeface="Calibri" pitchFamily="34" charset="0"/>
              </a:rPr>
              <a:t> </a:t>
            </a:r>
            <a:r>
              <a:rPr lang="tr-TR" sz="1800" i="1">
                <a:solidFill>
                  <a:srgbClr val="0000FF"/>
                </a:solidFill>
                <a:latin typeface="Calibri" pitchFamily="34" charset="0"/>
              </a:rPr>
              <a:t>a</a:t>
            </a:r>
            <a:r>
              <a:rPr lang="tr-TR" sz="1800" baseline="-25000">
                <a:solidFill>
                  <a:srgbClr val="0000FF"/>
                </a:solidFill>
                <a:latin typeface="Calibri" pitchFamily="34" charset="0"/>
              </a:rPr>
              <a:t>2</a:t>
            </a:r>
            <a:r>
              <a:rPr lang="tr-TR" sz="1800">
                <a:solidFill>
                  <a:srgbClr val="0000FF"/>
                </a:solidFill>
                <a:latin typeface="Calibri" pitchFamily="34" charset="0"/>
              </a:rPr>
              <a:t>, . . . , </a:t>
            </a:r>
            <a:r>
              <a:rPr lang="tr-TR" sz="1800" i="1">
                <a:solidFill>
                  <a:srgbClr val="0000FF"/>
                </a:solidFill>
                <a:latin typeface="Calibri" pitchFamily="34" charset="0"/>
              </a:rPr>
              <a:t>a</a:t>
            </a:r>
            <a:r>
              <a:rPr lang="tr-TR" sz="1800" i="1" baseline="-25000">
                <a:solidFill>
                  <a:srgbClr val="0000FF"/>
                </a:solidFill>
                <a:latin typeface="Calibri" pitchFamily="34" charset="0"/>
              </a:rPr>
              <a:t>n</a:t>
            </a:r>
            <a:r>
              <a:rPr lang="tr-TR" sz="1800">
                <a:solidFill>
                  <a:srgbClr val="0000FF"/>
                </a:solidFill>
                <a:latin typeface="Calibri" pitchFamily="34" charset="0"/>
              </a:rPr>
              <a:t> </a:t>
            </a:r>
            <a:r>
              <a:rPr lang="tr-TR" sz="1800" b="1">
                <a:solidFill>
                  <a:srgbClr val="0000FF"/>
                </a:solidFill>
                <a:latin typeface="Calibri" pitchFamily="34" charset="0"/>
              </a:rPr>
              <a:t>reel sayıları verilmiş olsun. </a:t>
            </a:r>
          </a:p>
        </p:txBody>
      </p:sp>
      <p:sp>
        <p:nvSpPr>
          <p:cNvPr id="4" name="3 Dikdörtgen"/>
          <p:cNvSpPr>
            <a:spLocks noChangeArrowheads="1"/>
          </p:cNvSpPr>
          <p:nvPr/>
        </p:nvSpPr>
        <p:spPr bwMode="auto">
          <a:xfrm>
            <a:off x="49213" y="508000"/>
            <a:ext cx="4286250" cy="369888"/>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Bu sayıların toplamı olan </a:t>
            </a:r>
          </a:p>
        </p:txBody>
      </p:sp>
      <p:sp>
        <p:nvSpPr>
          <p:cNvPr id="5" name="4 Dikdörtgen"/>
          <p:cNvSpPr>
            <a:spLocks noChangeArrowheads="1"/>
          </p:cNvSpPr>
          <p:nvPr/>
        </p:nvSpPr>
        <p:spPr bwMode="auto">
          <a:xfrm>
            <a:off x="2493963" y="928688"/>
            <a:ext cx="1643062" cy="369887"/>
          </a:xfrm>
          <a:prstGeom prst="rect">
            <a:avLst/>
          </a:prstGeom>
          <a:noFill/>
          <a:ln w="9525">
            <a:noFill/>
            <a:miter lim="800000"/>
            <a:headEnd/>
            <a:tailEnd/>
          </a:ln>
        </p:spPr>
        <p:txBody>
          <a:bodyPr>
            <a:spAutoFit/>
          </a:bodyPr>
          <a:lstStyle/>
          <a:p>
            <a:r>
              <a:rPr lang="tr-TR" sz="1800" i="1">
                <a:solidFill>
                  <a:srgbClr val="0000FF"/>
                </a:solidFill>
                <a:latin typeface="Calibri" pitchFamily="34" charset="0"/>
              </a:rPr>
              <a:t>a</a:t>
            </a:r>
            <a:r>
              <a:rPr lang="tr-TR" sz="1800" baseline="-25000">
                <a:solidFill>
                  <a:srgbClr val="0000FF"/>
                </a:solidFill>
                <a:latin typeface="Calibri" pitchFamily="34" charset="0"/>
              </a:rPr>
              <a:t>1</a:t>
            </a:r>
            <a:r>
              <a:rPr lang="tr-TR" sz="1800">
                <a:solidFill>
                  <a:srgbClr val="0000FF"/>
                </a:solidFill>
                <a:latin typeface="Calibri" pitchFamily="34" charset="0"/>
              </a:rPr>
              <a:t>+</a:t>
            </a:r>
            <a:r>
              <a:rPr lang="tr-TR" sz="1800" baseline="-25000">
                <a:solidFill>
                  <a:srgbClr val="0000FF"/>
                </a:solidFill>
                <a:latin typeface="Calibri" pitchFamily="34" charset="0"/>
              </a:rPr>
              <a:t> </a:t>
            </a:r>
            <a:r>
              <a:rPr lang="tr-TR" sz="1800" i="1">
                <a:solidFill>
                  <a:srgbClr val="0000FF"/>
                </a:solidFill>
                <a:latin typeface="Calibri" pitchFamily="34" charset="0"/>
              </a:rPr>
              <a:t>a</a:t>
            </a:r>
            <a:r>
              <a:rPr lang="tr-TR" sz="1800" baseline="-25000">
                <a:solidFill>
                  <a:srgbClr val="0000FF"/>
                </a:solidFill>
                <a:latin typeface="Calibri" pitchFamily="34" charset="0"/>
              </a:rPr>
              <a:t>2</a:t>
            </a:r>
            <a:r>
              <a:rPr lang="tr-TR" sz="1800">
                <a:solidFill>
                  <a:srgbClr val="0000FF"/>
                </a:solidFill>
                <a:latin typeface="Calibri" pitchFamily="34" charset="0"/>
              </a:rPr>
              <a:t>+ . . . + </a:t>
            </a:r>
            <a:r>
              <a:rPr lang="tr-TR" sz="1800" i="1">
                <a:solidFill>
                  <a:srgbClr val="0000FF"/>
                </a:solidFill>
                <a:latin typeface="Calibri" pitchFamily="34" charset="0"/>
              </a:rPr>
              <a:t>a</a:t>
            </a:r>
            <a:r>
              <a:rPr lang="tr-TR" sz="1800" i="1" baseline="-25000">
                <a:solidFill>
                  <a:srgbClr val="0000FF"/>
                </a:solidFill>
                <a:latin typeface="Calibri" pitchFamily="34" charset="0"/>
              </a:rPr>
              <a:t>n</a:t>
            </a:r>
            <a:endParaRPr lang="tr-TR" sz="1800" i="1">
              <a:solidFill>
                <a:srgbClr val="0000FF"/>
              </a:solidFill>
              <a:latin typeface="Calibri" pitchFamily="34" charset="0"/>
            </a:endParaRPr>
          </a:p>
        </p:txBody>
      </p:sp>
      <p:sp>
        <p:nvSpPr>
          <p:cNvPr id="6" name="5 Dikdörtgen"/>
          <p:cNvSpPr>
            <a:spLocks noChangeArrowheads="1"/>
          </p:cNvSpPr>
          <p:nvPr/>
        </p:nvSpPr>
        <p:spPr bwMode="auto">
          <a:xfrm>
            <a:off x="65088" y="1428750"/>
            <a:ext cx="4506912" cy="369888"/>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toplamı için ∑ (sigma) gösterimi adı verilen</a:t>
            </a:r>
          </a:p>
        </p:txBody>
      </p:sp>
      <p:sp>
        <p:nvSpPr>
          <p:cNvPr id="7" name="6 Dikdörtgen"/>
          <p:cNvSpPr>
            <a:spLocks noChangeArrowheads="1"/>
          </p:cNvSpPr>
          <p:nvPr/>
        </p:nvSpPr>
        <p:spPr bwMode="auto">
          <a:xfrm>
            <a:off x="65088" y="2590800"/>
            <a:ext cx="8715375" cy="369888"/>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Benzer şekilde, </a:t>
            </a:r>
            <a:r>
              <a:rPr lang="tr-TR" sz="1800">
                <a:solidFill>
                  <a:srgbClr val="0000FF"/>
                </a:solidFill>
                <a:latin typeface="Calibri" pitchFamily="34" charset="0"/>
              </a:rPr>
              <a:t>1 ≤ </a:t>
            </a:r>
            <a:r>
              <a:rPr lang="tr-TR" sz="1800" i="1">
                <a:solidFill>
                  <a:srgbClr val="0000FF"/>
                </a:solidFill>
                <a:latin typeface="Calibri" pitchFamily="34" charset="0"/>
              </a:rPr>
              <a:t>k </a:t>
            </a:r>
            <a:r>
              <a:rPr lang="tr-TR" sz="1800">
                <a:solidFill>
                  <a:srgbClr val="0000FF"/>
                </a:solidFill>
                <a:latin typeface="Calibri" pitchFamily="34" charset="0"/>
              </a:rPr>
              <a:t>≤ </a:t>
            </a:r>
            <a:r>
              <a:rPr lang="tr-TR" sz="1800" i="1">
                <a:solidFill>
                  <a:srgbClr val="0000FF"/>
                </a:solidFill>
                <a:latin typeface="Calibri" pitchFamily="34" charset="0"/>
              </a:rPr>
              <a:t>n </a:t>
            </a:r>
            <a:r>
              <a:rPr lang="tr-TR" sz="1800" b="1">
                <a:solidFill>
                  <a:srgbClr val="0000FF"/>
                </a:solidFill>
                <a:latin typeface="Calibri" pitchFamily="34" charset="0"/>
              </a:rPr>
              <a:t>olmak üzere,  </a:t>
            </a:r>
          </a:p>
        </p:txBody>
      </p:sp>
      <p:sp>
        <p:nvSpPr>
          <p:cNvPr id="8" name="7 Dikdörtgen"/>
          <p:cNvSpPr>
            <a:spLocks noChangeArrowheads="1"/>
          </p:cNvSpPr>
          <p:nvPr/>
        </p:nvSpPr>
        <p:spPr bwMode="auto">
          <a:xfrm>
            <a:off x="5135563" y="1428750"/>
            <a:ext cx="2214562" cy="369888"/>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gösterimi kullanılır: </a:t>
            </a:r>
          </a:p>
        </p:txBody>
      </p:sp>
      <p:sp>
        <p:nvSpPr>
          <p:cNvPr id="4116" name="Rectangle 2"/>
          <p:cNvSpPr>
            <a:spLocks noChangeArrowheads="1"/>
          </p:cNvSpPr>
          <p:nvPr/>
        </p:nvSpPr>
        <p:spPr bwMode="auto">
          <a:xfrm>
            <a:off x="-149225" y="0"/>
            <a:ext cx="184731" cy="461665"/>
          </a:xfrm>
          <a:prstGeom prst="rect">
            <a:avLst/>
          </a:prstGeom>
          <a:noFill/>
          <a:ln w="9525">
            <a:noFill/>
            <a:miter lim="800000"/>
            <a:headEnd/>
            <a:tailEnd/>
          </a:ln>
        </p:spPr>
        <p:txBody>
          <a:bodyPr wrap="none" anchor="ctr">
            <a:spAutoFit/>
          </a:bodyPr>
          <a:lstStyle/>
          <a:p>
            <a:endParaRPr lang="tr-TR">
              <a:latin typeface="Calibri" pitchFamily="34" charset="0"/>
            </a:endParaRPr>
          </a:p>
        </p:txBody>
      </p:sp>
      <p:graphicFrame>
        <p:nvGraphicFramePr>
          <p:cNvPr id="25608" name="Object 3"/>
          <p:cNvGraphicFramePr>
            <a:graphicFrameLocks noChangeAspect="1"/>
          </p:cNvGraphicFramePr>
          <p:nvPr/>
        </p:nvGraphicFramePr>
        <p:xfrm>
          <a:off x="4432300" y="1390650"/>
          <a:ext cx="660400" cy="411163"/>
        </p:xfrm>
        <a:graphic>
          <a:graphicData uri="http://schemas.openxmlformats.org/presentationml/2006/ole">
            <mc:AlternateContent xmlns:mc="http://schemas.openxmlformats.org/markup-compatibility/2006">
              <mc:Choice xmlns:v="urn:schemas-microsoft-com:vml" Requires="v">
                <p:oleObj spid="_x0000_s4142" name="Denklem" r:id="rId3" imgW="469800" imgH="291960" progId="Equation.3">
                  <p:embed/>
                </p:oleObj>
              </mc:Choice>
              <mc:Fallback>
                <p:oleObj name="Denklem" r:id="rId3" imgW="469800" imgH="29196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2300" y="1390650"/>
                        <a:ext cx="660400"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11 Dikdörtgen"/>
          <p:cNvSpPr>
            <a:spLocks noChangeArrowheads="1"/>
          </p:cNvSpPr>
          <p:nvPr/>
        </p:nvSpPr>
        <p:spPr bwMode="auto">
          <a:xfrm>
            <a:off x="2279650" y="3090863"/>
            <a:ext cx="2006600" cy="369887"/>
          </a:xfrm>
          <a:prstGeom prst="rect">
            <a:avLst/>
          </a:prstGeom>
          <a:noFill/>
          <a:ln w="9525">
            <a:noFill/>
            <a:miter lim="800000"/>
            <a:headEnd/>
            <a:tailEnd/>
          </a:ln>
        </p:spPr>
        <p:txBody>
          <a:bodyPr>
            <a:spAutoFit/>
          </a:bodyPr>
          <a:lstStyle/>
          <a:p>
            <a:r>
              <a:rPr lang="tr-TR" sz="1800" i="1">
                <a:solidFill>
                  <a:srgbClr val="0000FF"/>
                </a:solidFill>
                <a:latin typeface="Calibri" pitchFamily="34" charset="0"/>
              </a:rPr>
              <a:t>a</a:t>
            </a:r>
            <a:r>
              <a:rPr lang="tr-TR" sz="1800" i="1" baseline="-25000">
                <a:solidFill>
                  <a:srgbClr val="0000FF"/>
                </a:solidFill>
                <a:latin typeface="Calibri" pitchFamily="34" charset="0"/>
              </a:rPr>
              <a:t>k</a:t>
            </a:r>
            <a:r>
              <a:rPr lang="tr-TR" sz="1800">
                <a:solidFill>
                  <a:srgbClr val="0000FF"/>
                </a:solidFill>
                <a:latin typeface="Calibri" pitchFamily="34" charset="0"/>
              </a:rPr>
              <a:t>+</a:t>
            </a:r>
            <a:r>
              <a:rPr lang="tr-TR" sz="1800" baseline="-25000">
                <a:solidFill>
                  <a:srgbClr val="0000FF"/>
                </a:solidFill>
                <a:latin typeface="Calibri" pitchFamily="34" charset="0"/>
              </a:rPr>
              <a:t> </a:t>
            </a:r>
            <a:r>
              <a:rPr lang="tr-TR" sz="1800" i="1">
                <a:solidFill>
                  <a:srgbClr val="0000FF"/>
                </a:solidFill>
                <a:latin typeface="Calibri" pitchFamily="34" charset="0"/>
              </a:rPr>
              <a:t>a</a:t>
            </a:r>
            <a:r>
              <a:rPr lang="tr-TR" sz="1800" i="1" baseline="-25000">
                <a:solidFill>
                  <a:srgbClr val="0000FF"/>
                </a:solidFill>
                <a:latin typeface="Calibri" pitchFamily="34" charset="0"/>
              </a:rPr>
              <a:t>k</a:t>
            </a:r>
            <a:r>
              <a:rPr lang="tr-TR" sz="1800" baseline="-25000">
                <a:solidFill>
                  <a:srgbClr val="0000FF"/>
                </a:solidFill>
                <a:latin typeface="Calibri" pitchFamily="34" charset="0"/>
              </a:rPr>
              <a:t>+1</a:t>
            </a:r>
            <a:r>
              <a:rPr lang="tr-TR" sz="1800">
                <a:solidFill>
                  <a:srgbClr val="0000FF"/>
                </a:solidFill>
                <a:latin typeface="Calibri" pitchFamily="34" charset="0"/>
              </a:rPr>
              <a:t>+ . . . + </a:t>
            </a:r>
            <a:r>
              <a:rPr lang="tr-TR" sz="1800" i="1">
                <a:solidFill>
                  <a:srgbClr val="0000FF"/>
                </a:solidFill>
                <a:latin typeface="Calibri" pitchFamily="34" charset="0"/>
              </a:rPr>
              <a:t>a</a:t>
            </a:r>
            <a:r>
              <a:rPr lang="tr-TR" sz="1800" i="1" baseline="-25000">
                <a:solidFill>
                  <a:srgbClr val="0000FF"/>
                </a:solidFill>
                <a:latin typeface="Calibri" pitchFamily="34" charset="0"/>
              </a:rPr>
              <a:t>n</a:t>
            </a:r>
            <a:endParaRPr lang="tr-TR" sz="1800" i="1">
              <a:solidFill>
                <a:srgbClr val="0000FF"/>
              </a:solidFill>
              <a:latin typeface="Calibri" pitchFamily="34" charset="0"/>
            </a:endParaRPr>
          </a:p>
        </p:txBody>
      </p:sp>
      <p:sp>
        <p:nvSpPr>
          <p:cNvPr id="13" name="12 Dikdörtgen"/>
          <p:cNvSpPr>
            <a:spLocks noChangeArrowheads="1"/>
          </p:cNvSpPr>
          <p:nvPr/>
        </p:nvSpPr>
        <p:spPr bwMode="auto">
          <a:xfrm>
            <a:off x="65088" y="3662363"/>
            <a:ext cx="1577975" cy="369887"/>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toplamı için </a:t>
            </a:r>
          </a:p>
        </p:txBody>
      </p:sp>
      <p:sp>
        <p:nvSpPr>
          <p:cNvPr id="14" name="13 Dikdörtgen"/>
          <p:cNvSpPr>
            <a:spLocks noChangeArrowheads="1"/>
          </p:cNvSpPr>
          <p:nvPr/>
        </p:nvSpPr>
        <p:spPr bwMode="auto">
          <a:xfrm>
            <a:off x="2249488" y="3648075"/>
            <a:ext cx="2505075" cy="369888"/>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gösterimi kullanılır: </a:t>
            </a:r>
          </a:p>
        </p:txBody>
      </p:sp>
      <p:graphicFrame>
        <p:nvGraphicFramePr>
          <p:cNvPr id="9" name="Object 4"/>
          <p:cNvGraphicFramePr>
            <a:graphicFrameLocks noChangeAspect="1"/>
          </p:cNvGraphicFramePr>
          <p:nvPr/>
        </p:nvGraphicFramePr>
        <p:xfrm>
          <a:off x="1527175" y="3590925"/>
          <a:ext cx="677863" cy="411163"/>
        </p:xfrm>
        <a:graphic>
          <a:graphicData uri="http://schemas.openxmlformats.org/presentationml/2006/ole">
            <mc:AlternateContent xmlns:mc="http://schemas.openxmlformats.org/markup-compatibility/2006">
              <mc:Choice xmlns:v="urn:schemas-microsoft-com:vml" Requires="v">
                <p:oleObj spid="_x0000_s4143" name="Denklem" r:id="rId5" imgW="482400" imgH="291960" progId="Equation.3">
                  <p:embed/>
                </p:oleObj>
              </mc:Choice>
              <mc:Fallback>
                <p:oleObj name="Denklem" r:id="rId5" imgW="482400" imgH="29196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7175" y="3590925"/>
                        <a:ext cx="677863"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15 Dikdörtgen"/>
          <p:cNvSpPr>
            <a:spLocks noChangeArrowheads="1"/>
          </p:cNvSpPr>
          <p:nvPr/>
        </p:nvSpPr>
        <p:spPr bwMode="auto">
          <a:xfrm>
            <a:off x="68263" y="4308475"/>
            <a:ext cx="6715125" cy="369888"/>
          </a:xfrm>
          <a:prstGeom prst="rect">
            <a:avLst/>
          </a:prstGeom>
          <a:noFill/>
          <a:ln w="9525">
            <a:noFill/>
            <a:miter lim="800000"/>
            <a:headEnd/>
            <a:tailEnd/>
          </a:ln>
        </p:spPr>
        <p:txBody>
          <a:bodyPr>
            <a:spAutoFit/>
          </a:bodyPr>
          <a:lstStyle/>
          <a:p>
            <a:r>
              <a:rPr lang="tr-TR" sz="1800" b="1">
                <a:solidFill>
                  <a:srgbClr val="0000FF"/>
                </a:solidFill>
                <a:latin typeface="Calibri" pitchFamily="34" charset="0"/>
              </a:rPr>
              <a:t>Sigma gösterimi ile ilgili birkaç özelliği aşağıya listeliyoruz.</a:t>
            </a:r>
          </a:p>
        </p:txBody>
      </p:sp>
      <p:sp>
        <p:nvSpPr>
          <p:cNvPr id="17" name="16 Dikdörtgen"/>
          <p:cNvSpPr>
            <a:spLocks noChangeArrowheads="1"/>
          </p:cNvSpPr>
          <p:nvPr/>
        </p:nvSpPr>
        <p:spPr bwMode="auto">
          <a:xfrm>
            <a:off x="136525" y="4806950"/>
            <a:ext cx="2428875" cy="369888"/>
          </a:xfrm>
          <a:prstGeom prst="rect">
            <a:avLst/>
          </a:prstGeom>
          <a:noFill/>
          <a:ln w="9525">
            <a:noFill/>
            <a:miter lim="800000"/>
            <a:headEnd/>
            <a:tailEnd/>
          </a:ln>
        </p:spPr>
        <p:txBody>
          <a:bodyPr>
            <a:spAutoFit/>
          </a:bodyPr>
          <a:lstStyle/>
          <a:p>
            <a:pPr>
              <a:buFont typeface="Arial" charset="0"/>
              <a:buChar char="•"/>
            </a:pPr>
            <a:r>
              <a:rPr lang="tr-TR" sz="1800" b="1">
                <a:solidFill>
                  <a:srgbClr val="0000FF"/>
                </a:solidFill>
                <a:latin typeface="Calibri" pitchFamily="34" charset="0"/>
              </a:rPr>
              <a:t> Her  </a:t>
            </a:r>
            <a:r>
              <a:rPr lang="tr-TR" sz="1800" i="1">
                <a:solidFill>
                  <a:srgbClr val="0000FF"/>
                </a:solidFill>
                <a:latin typeface="Calibri" pitchFamily="34" charset="0"/>
              </a:rPr>
              <a:t>r</a:t>
            </a:r>
            <a:r>
              <a:rPr lang="tr-TR" sz="1800" b="1">
                <a:solidFill>
                  <a:srgbClr val="0000FF"/>
                </a:solidFill>
                <a:latin typeface="Calibri" pitchFamily="34" charset="0"/>
              </a:rPr>
              <a:t>  reel sayısı için</a:t>
            </a:r>
          </a:p>
        </p:txBody>
      </p:sp>
      <p:graphicFrame>
        <p:nvGraphicFramePr>
          <p:cNvPr id="10" name="Object 5"/>
          <p:cNvGraphicFramePr>
            <a:graphicFrameLocks noChangeAspect="1"/>
          </p:cNvGraphicFramePr>
          <p:nvPr/>
        </p:nvGraphicFramePr>
        <p:xfrm>
          <a:off x="2481263" y="4725988"/>
          <a:ext cx="1036637" cy="411162"/>
        </p:xfrm>
        <a:graphic>
          <a:graphicData uri="http://schemas.openxmlformats.org/presentationml/2006/ole">
            <mc:AlternateContent xmlns:mc="http://schemas.openxmlformats.org/markup-compatibility/2006">
              <mc:Choice xmlns:v="urn:schemas-microsoft-com:vml" Requires="v">
                <p:oleObj spid="_x0000_s4144" name="Denklem" r:id="rId7" imgW="736560" imgH="291960" progId="Equation.3">
                  <p:embed/>
                </p:oleObj>
              </mc:Choice>
              <mc:Fallback>
                <p:oleObj name="Denklem" r:id="rId7" imgW="736560" imgH="29196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1263" y="4725988"/>
                        <a:ext cx="1036637" cy="41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18 Dikdörtgen"/>
          <p:cNvSpPr>
            <a:spLocks noChangeArrowheads="1"/>
          </p:cNvSpPr>
          <p:nvPr/>
        </p:nvSpPr>
        <p:spPr bwMode="auto">
          <a:xfrm>
            <a:off x="4514850" y="4806950"/>
            <a:ext cx="2151063" cy="369888"/>
          </a:xfrm>
          <a:prstGeom prst="rect">
            <a:avLst/>
          </a:prstGeom>
          <a:noFill/>
          <a:ln w="9525">
            <a:noFill/>
            <a:miter lim="800000"/>
            <a:headEnd/>
            <a:tailEnd/>
          </a:ln>
        </p:spPr>
        <p:txBody>
          <a:bodyPr>
            <a:spAutoFit/>
          </a:bodyPr>
          <a:lstStyle/>
          <a:p>
            <a:pPr>
              <a:buFont typeface="Arial" charset="0"/>
              <a:buChar char="•"/>
            </a:pPr>
            <a:r>
              <a:rPr lang="tr-TR" sz="1800" b="1">
                <a:solidFill>
                  <a:srgbClr val="0000FF"/>
                </a:solidFill>
                <a:latin typeface="Calibri" pitchFamily="34" charset="0"/>
              </a:rPr>
              <a:t> Her </a:t>
            </a:r>
            <a:r>
              <a:rPr lang="tr-TR" sz="1800">
                <a:solidFill>
                  <a:srgbClr val="0000FF"/>
                </a:solidFill>
                <a:latin typeface="Calibri" pitchFamily="34" charset="0"/>
              </a:rPr>
              <a:t>1 ≤ </a:t>
            </a:r>
            <a:r>
              <a:rPr lang="tr-TR" sz="1800" i="1">
                <a:solidFill>
                  <a:srgbClr val="0000FF"/>
                </a:solidFill>
                <a:latin typeface="Calibri" pitchFamily="34" charset="0"/>
              </a:rPr>
              <a:t>k </a:t>
            </a:r>
            <a:r>
              <a:rPr lang="tr-TR" sz="1800">
                <a:solidFill>
                  <a:srgbClr val="0000FF"/>
                </a:solidFill>
                <a:latin typeface="Calibri" pitchFamily="34" charset="0"/>
              </a:rPr>
              <a:t>&lt; </a:t>
            </a:r>
            <a:r>
              <a:rPr lang="tr-TR" sz="1800" i="1">
                <a:solidFill>
                  <a:srgbClr val="0000FF"/>
                </a:solidFill>
                <a:latin typeface="Calibri" pitchFamily="34" charset="0"/>
              </a:rPr>
              <a:t>n</a:t>
            </a:r>
            <a:r>
              <a:rPr lang="tr-TR" sz="1800">
                <a:solidFill>
                  <a:srgbClr val="0000FF"/>
                </a:solidFill>
                <a:latin typeface="Calibri" pitchFamily="34" charset="0"/>
              </a:rPr>
              <a:t>  </a:t>
            </a:r>
            <a:r>
              <a:rPr lang="tr-TR" sz="1800" b="1">
                <a:solidFill>
                  <a:srgbClr val="0000FF"/>
                </a:solidFill>
                <a:latin typeface="Calibri" pitchFamily="34" charset="0"/>
              </a:rPr>
              <a:t>için</a:t>
            </a:r>
          </a:p>
        </p:txBody>
      </p:sp>
      <p:sp>
        <p:nvSpPr>
          <p:cNvPr id="4123" name="Rectangle 8"/>
          <p:cNvSpPr>
            <a:spLocks noChangeArrowheads="1"/>
          </p:cNvSpPr>
          <p:nvPr/>
        </p:nvSpPr>
        <p:spPr bwMode="auto">
          <a:xfrm>
            <a:off x="-149225" y="0"/>
            <a:ext cx="184731" cy="461665"/>
          </a:xfrm>
          <a:prstGeom prst="rect">
            <a:avLst/>
          </a:prstGeom>
          <a:noFill/>
          <a:ln w="9525">
            <a:noFill/>
            <a:miter lim="800000"/>
            <a:headEnd/>
            <a:tailEnd/>
          </a:ln>
        </p:spPr>
        <p:txBody>
          <a:bodyPr wrap="none" anchor="ctr">
            <a:spAutoFit/>
          </a:bodyPr>
          <a:lstStyle/>
          <a:p>
            <a:endParaRPr lang="tr-TR">
              <a:latin typeface="Calibri" pitchFamily="34" charset="0"/>
            </a:endParaRPr>
          </a:p>
        </p:txBody>
      </p:sp>
      <p:graphicFrame>
        <p:nvGraphicFramePr>
          <p:cNvPr id="15" name="Object 9"/>
          <p:cNvGraphicFramePr>
            <a:graphicFrameLocks noChangeAspect="1"/>
          </p:cNvGraphicFramePr>
          <p:nvPr/>
        </p:nvGraphicFramePr>
        <p:xfrm>
          <a:off x="6505575" y="4725988"/>
          <a:ext cx="2444750" cy="430212"/>
        </p:xfrm>
        <a:graphic>
          <a:graphicData uri="http://schemas.openxmlformats.org/presentationml/2006/ole">
            <mc:AlternateContent xmlns:mc="http://schemas.openxmlformats.org/markup-compatibility/2006">
              <mc:Choice xmlns:v="urn:schemas-microsoft-com:vml" Requires="v">
                <p:oleObj spid="_x0000_s4145" name="Denklem" r:id="rId9" imgW="1739880" imgH="304560" progId="Equation.3">
                  <p:embed/>
                </p:oleObj>
              </mc:Choice>
              <mc:Fallback>
                <p:oleObj name="Denklem" r:id="rId9" imgW="1739880" imgH="30456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05575" y="4725988"/>
                        <a:ext cx="2444750"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23 Dikdörtgen"/>
          <p:cNvSpPr>
            <a:spLocks noChangeArrowheads="1"/>
          </p:cNvSpPr>
          <p:nvPr/>
        </p:nvSpPr>
        <p:spPr bwMode="auto">
          <a:xfrm>
            <a:off x="136525" y="5418138"/>
            <a:ext cx="2428875" cy="369887"/>
          </a:xfrm>
          <a:prstGeom prst="rect">
            <a:avLst/>
          </a:prstGeom>
          <a:noFill/>
          <a:ln w="9525">
            <a:noFill/>
            <a:miter lim="800000"/>
            <a:headEnd/>
            <a:tailEnd/>
          </a:ln>
        </p:spPr>
        <p:txBody>
          <a:bodyPr>
            <a:spAutoFit/>
          </a:bodyPr>
          <a:lstStyle/>
          <a:p>
            <a:pPr>
              <a:buFont typeface="Arial" charset="0"/>
              <a:buChar char="•"/>
            </a:pPr>
            <a:r>
              <a:rPr lang="tr-TR" sz="1800" b="1">
                <a:solidFill>
                  <a:srgbClr val="0000FF"/>
                </a:solidFill>
                <a:latin typeface="Calibri" pitchFamily="34" charset="0"/>
              </a:rPr>
              <a:t> Her  </a:t>
            </a:r>
            <a:r>
              <a:rPr lang="tr-TR" sz="1800" i="1">
                <a:solidFill>
                  <a:srgbClr val="0000FF"/>
                </a:solidFill>
                <a:latin typeface="Calibri" pitchFamily="34" charset="0"/>
              </a:rPr>
              <a:t>r</a:t>
            </a:r>
            <a:r>
              <a:rPr lang="tr-TR" sz="1800" b="1">
                <a:solidFill>
                  <a:srgbClr val="0000FF"/>
                </a:solidFill>
                <a:latin typeface="Calibri" pitchFamily="34" charset="0"/>
              </a:rPr>
              <a:t>  reel sayısı için</a:t>
            </a:r>
          </a:p>
        </p:txBody>
      </p:sp>
      <p:graphicFrame>
        <p:nvGraphicFramePr>
          <p:cNvPr id="18" name="Object 10"/>
          <p:cNvGraphicFramePr>
            <a:graphicFrameLocks noChangeAspect="1"/>
          </p:cNvGraphicFramePr>
          <p:nvPr/>
        </p:nvGraphicFramePr>
        <p:xfrm>
          <a:off x="2595563" y="5383213"/>
          <a:ext cx="1820862" cy="411162"/>
        </p:xfrm>
        <a:graphic>
          <a:graphicData uri="http://schemas.openxmlformats.org/presentationml/2006/ole">
            <mc:AlternateContent xmlns:mc="http://schemas.openxmlformats.org/markup-compatibility/2006">
              <mc:Choice xmlns:v="urn:schemas-microsoft-com:vml" Requires="v">
                <p:oleObj spid="_x0000_s4146" name="Denklem" r:id="rId11" imgW="1295280" imgH="291960" progId="Equation.3">
                  <p:embed/>
                </p:oleObj>
              </mc:Choice>
              <mc:Fallback>
                <p:oleObj name="Denklem" r:id="rId11" imgW="1295280" imgH="291960"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95563" y="5383213"/>
                        <a:ext cx="1820862" cy="41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25 Dikdörtgen"/>
          <p:cNvSpPr>
            <a:spLocks noChangeArrowheads="1"/>
          </p:cNvSpPr>
          <p:nvPr/>
        </p:nvSpPr>
        <p:spPr bwMode="auto">
          <a:xfrm>
            <a:off x="4514850" y="5418138"/>
            <a:ext cx="2428875" cy="369887"/>
          </a:xfrm>
          <a:prstGeom prst="rect">
            <a:avLst/>
          </a:prstGeom>
          <a:noFill/>
          <a:ln w="9525">
            <a:noFill/>
            <a:miter lim="800000"/>
            <a:headEnd/>
            <a:tailEnd/>
          </a:ln>
        </p:spPr>
        <p:txBody>
          <a:bodyPr>
            <a:spAutoFit/>
          </a:bodyPr>
          <a:lstStyle/>
          <a:p>
            <a:pPr>
              <a:buFont typeface="Arial" charset="0"/>
              <a:buChar char="•"/>
            </a:pPr>
            <a:r>
              <a:rPr lang="tr-TR" sz="1800">
                <a:solidFill>
                  <a:srgbClr val="0000FF"/>
                </a:solidFill>
                <a:latin typeface="Calibri" pitchFamily="34" charset="0"/>
              </a:rPr>
              <a:t> </a:t>
            </a:r>
          </a:p>
        </p:txBody>
      </p:sp>
      <p:graphicFrame>
        <p:nvGraphicFramePr>
          <p:cNvPr id="20" name="Object 11"/>
          <p:cNvGraphicFramePr>
            <a:graphicFrameLocks noChangeAspect="1"/>
          </p:cNvGraphicFramePr>
          <p:nvPr/>
        </p:nvGraphicFramePr>
        <p:xfrm>
          <a:off x="4703763" y="5354638"/>
          <a:ext cx="2714625" cy="412750"/>
        </p:xfrm>
        <a:graphic>
          <a:graphicData uri="http://schemas.openxmlformats.org/presentationml/2006/ole">
            <mc:AlternateContent xmlns:mc="http://schemas.openxmlformats.org/markup-compatibility/2006">
              <mc:Choice xmlns:v="urn:schemas-microsoft-com:vml" Requires="v">
                <p:oleObj spid="_x0000_s4147" name="Denklem" r:id="rId13" imgW="1930320" imgH="291960" progId="Equation.3">
                  <p:embed/>
                </p:oleObj>
              </mc:Choice>
              <mc:Fallback>
                <p:oleObj name="Denklem" r:id="rId13" imgW="1930320" imgH="29196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03763" y="5354638"/>
                        <a:ext cx="2714625"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27 Dikdörtgen"/>
          <p:cNvSpPr>
            <a:spLocks noChangeArrowheads="1"/>
          </p:cNvSpPr>
          <p:nvPr/>
        </p:nvSpPr>
        <p:spPr bwMode="auto">
          <a:xfrm>
            <a:off x="165100" y="6207125"/>
            <a:ext cx="1214438" cy="369888"/>
          </a:xfrm>
          <a:prstGeom prst="rect">
            <a:avLst/>
          </a:prstGeom>
          <a:noFill/>
          <a:ln w="9525">
            <a:noFill/>
            <a:miter lim="800000"/>
            <a:headEnd/>
            <a:tailEnd/>
          </a:ln>
        </p:spPr>
        <p:txBody>
          <a:bodyPr>
            <a:spAutoFit/>
          </a:bodyPr>
          <a:lstStyle/>
          <a:p>
            <a:r>
              <a:rPr lang="tr-TR" sz="1800" b="1">
                <a:latin typeface="Calibri" pitchFamily="34" charset="0"/>
              </a:rPr>
              <a:t>Örnekler.</a:t>
            </a:r>
          </a:p>
        </p:txBody>
      </p:sp>
      <p:graphicFrame>
        <p:nvGraphicFramePr>
          <p:cNvPr id="21" name="Object 12"/>
          <p:cNvGraphicFramePr>
            <a:graphicFrameLocks noChangeAspect="1"/>
          </p:cNvGraphicFramePr>
          <p:nvPr/>
        </p:nvGraphicFramePr>
        <p:xfrm>
          <a:off x="1374775" y="6162675"/>
          <a:ext cx="1747838" cy="411163"/>
        </p:xfrm>
        <a:graphic>
          <a:graphicData uri="http://schemas.openxmlformats.org/presentationml/2006/ole">
            <mc:AlternateContent xmlns:mc="http://schemas.openxmlformats.org/markup-compatibility/2006">
              <mc:Choice xmlns:v="urn:schemas-microsoft-com:vml" Requires="v">
                <p:oleObj spid="_x0000_s4148" name="Denklem" r:id="rId15" imgW="1244520" imgH="291960" progId="Equation.3">
                  <p:embed/>
                </p:oleObj>
              </mc:Choice>
              <mc:Fallback>
                <p:oleObj name="Denklem" r:id="rId15" imgW="1244520" imgH="291960" progId="Equation.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74775" y="6162675"/>
                        <a:ext cx="1747838"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13"/>
          <p:cNvGraphicFramePr>
            <a:graphicFrameLocks noChangeAspect="1"/>
          </p:cNvGraphicFramePr>
          <p:nvPr/>
        </p:nvGraphicFramePr>
        <p:xfrm>
          <a:off x="3813175" y="6162675"/>
          <a:ext cx="1998663" cy="411163"/>
        </p:xfrm>
        <a:graphic>
          <a:graphicData uri="http://schemas.openxmlformats.org/presentationml/2006/ole">
            <mc:AlternateContent xmlns:mc="http://schemas.openxmlformats.org/markup-compatibility/2006">
              <mc:Choice xmlns:v="urn:schemas-microsoft-com:vml" Requires="v">
                <p:oleObj spid="_x0000_s4149" name="Denklem" r:id="rId17" imgW="1422360" imgH="291960" progId="Equation.3">
                  <p:embed/>
                </p:oleObj>
              </mc:Choice>
              <mc:Fallback>
                <p:oleObj name="Denklem" r:id="rId17" imgW="1422360" imgH="291960" progId="Equation.3">
                  <p:embed/>
                  <p:pic>
                    <p:nvPicPr>
                      <p:cNvPr id="0" name="Object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13175" y="6162675"/>
                        <a:ext cx="1998663"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14"/>
          <p:cNvGraphicFramePr>
            <a:graphicFrameLocks noChangeAspect="1"/>
          </p:cNvGraphicFramePr>
          <p:nvPr/>
        </p:nvGraphicFramePr>
        <p:xfrm>
          <a:off x="6526213" y="6091238"/>
          <a:ext cx="1982787" cy="554037"/>
        </p:xfrm>
        <a:graphic>
          <a:graphicData uri="http://schemas.openxmlformats.org/presentationml/2006/ole">
            <mc:AlternateContent xmlns:mc="http://schemas.openxmlformats.org/markup-compatibility/2006">
              <mc:Choice xmlns:v="urn:schemas-microsoft-com:vml" Requires="v">
                <p:oleObj spid="_x0000_s4150" name="Denklem" r:id="rId19" imgW="1409400" imgH="393480" progId="Equation.3">
                  <p:embed/>
                </p:oleObj>
              </mc:Choice>
              <mc:Fallback>
                <p:oleObj name="Denklem" r:id="rId19" imgW="1409400" imgH="393480" progId="Equation.3">
                  <p:embed/>
                  <p:pic>
                    <p:nvPicPr>
                      <p:cNvPr id="0" name="Object 1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526213" y="6091238"/>
                        <a:ext cx="1982787" cy="554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9"/>
          <p:cNvGraphicFramePr>
            <a:graphicFrameLocks noChangeAspect="1"/>
          </p:cNvGraphicFramePr>
          <p:nvPr/>
        </p:nvGraphicFramePr>
        <p:xfrm>
          <a:off x="2411413" y="2000250"/>
          <a:ext cx="2479675" cy="411163"/>
        </p:xfrm>
        <a:graphic>
          <a:graphicData uri="http://schemas.openxmlformats.org/presentationml/2006/ole">
            <mc:AlternateContent xmlns:mc="http://schemas.openxmlformats.org/markup-compatibility/2006">
              <mc:Choice xmlns:v="urn:schemas-microsoft-com:vml" Requires="v">
                <p:oleObj spid="_x0000_s4151" name="Denklem" r:id="rId21" imgW="1765080" imgH="291960" progId="Equation.3">
                  <p:embed/>
                </p:oleObj>
              </mc:Choice>
              <mc:Fallback>
                <p:oleObj name="Denklem" r:id="rId21" imgW="1765080" imgH="291960" progId="Equation.3">
                  <p:embed/>
                  <p:pic>
                    <p:nvPicPr>
                      <p:cNvPr id="0" name="Object 2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411413" y="2000250"/>
                        <a:ext cx="2479675"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30"/>
          <p:cNvGraphicFramePr>
            <a:graphicFrameLocks noChangeAspect="1"/>
          </p:cNvGraphicFramePr>
          <p:nvPr/>
        </p:nvGraphicFramePr>
        <p:xfrm>
          <a:off x="4432300" y="3630613"/>
          <a:ext cx="2640013" cy="411162"/>
        </p:xfrm>
        <a:graphic>
          <a:graphicData uri="http://schemas.openxmlformats.org/presentationml/2006/ole">
            <mc:AlternateContent xmlns:mc="http://schemas.openxmlformats.org/markup-compatibility/2006">
              <mc:Choice xmlns:v="urn:schemas-microsoft-com:vml" Requires="v">
                <p:oleObj spid="_x0000_s4152" name="Denklem" r:id="rId23" imgW="1879560" imgH="291960" progId="Equation.3">
                  <p:embed/>
                </p:oleObj>
              </mc:Choice>
              <mc:Fallback>
                <p:oleObj name="Denklem" r:id="rId23" imgW="1879560" imgH="291960" progId="Equation.3">
                  <p:embed/>
                  <p:pic>
                    <p:nvPicPr>
                      <p:cNvPr id="0" name="Object 3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32300" y="3630613"/>
                        <a:ext cx="2640013" cy="41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5608"/>
                                        </p:tgtEl>
                                        <p:attrNameLst>
                                          <p:attrName>style.visibility</p:attrName>
                                        </p:attrNameLst>
                                      </p:cBhvr>
                                      <p:to>
                                        <p:strVal val="visible"/>
                                      </p:to>
                                    </p:set>
                                    <p:animEffect transition="in" filter="wipe(left)">
                                      <p:cBhvr>
                                        <p:cTn id="32" dur="500"/>
                                        <p:tgtEl>
                                          <p:spTgt spid="2560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left)">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left)">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left)">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left)">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wipe(left)">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5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10"/>
                                        </p:tgtEl>
                                        <p:attrNameLst>
                                          <p:attrName>style.visibility</p:attrName>
                                        </p:attrNameLst>
                                      </p:cBhvr>
                                      <p:to>
                                        <p:strVal val="visible"/>
                                      </p:to>
                                    </p:set>
                                    <p:animEffect transition="in" filter="wipe(left)">
                                      <p:cBhvr>
                                        <p:cTn id="87" dur="500"/>
                                        <p:tgtEl>
                                          <p:spTgt spid="1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wipe(left)">
                                      <p:cBhvr>
                                        <p:cTn id="92" dur="5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wipe(left)">
                                      <p:cBhvr>
                                        <p:cTn id="97" dur="500"/>
                                        <p:tgtEl>
                                          <p:spTgt spid="1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wipe(left)">
                                      <p:cBhvr>
                                        <p:cTn id="102" dur="500"/>
                                        <p:tgtEl>
                                          <p:spTgt spid="24"/>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18"/>
                                        </p:tgtEl>
                                        <p:attrNameLst>
                                          <p:attrName>style.visibility</p:attrName>
                                        </p:attrNameLst>
                                      </p:cBhvr>
                                      <p:to>
                                        <p:strVal val="visible"/>
                                      </p:to>
                                    </p:set>
                                    <p:animEffect transition="in" filter="wipe(left)">
                                      <p:cBhvr>
                                        <p:cTn id="107" dur="500"/>
                                        <p:tgtEl>
                                          <p:spTgt spid="18"/>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left)">
                                      <p:cBhvr>
                                        <p:cTn id="112" dur="500"/>
                                        <p:tgtEl>
                                          <p:spTgt spid="26"/>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wipe(left)">
                                      <p:cBhvr>
                                        <p:cTn id="117" dur="500"/>
                                        <p:tgtEl>
                                          <p:spTgt spid="20"/>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28"/>
                                        </p:tgtEl>
                                        <p:attrNameLst>
                                          <p:attrName>style.visibility</p:attrName>
                                        </p:attrNameLst>
                                      </p:cBhvr>
                                      <p:to>
                                        <p:strVal val="visible"/>
                                      </p:to>
                                    </p:set>
                                    <p:animEffect transition="in" filter="wipe(left)">
                                      <p:cBhvr>
                                        <p:cTn id="122" dur="500"/>
                                        <p:tgtEl>
                                          <p:spTgt spid="28"/>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nodeType="clickEffect">
                                  <p:stCondLst>
                                    <p:cond delay="0"/>
                                  </p:stCondLst>
                                  <p:childTnLst>
                                    <p:set>
                                      <p:cBhvr>
                                        <p:cTn id="126" dur="1" fill="hold">
                                          <p:stCondLst>
                                            <p:cond delay="0"/>
                                          </p:stCondLst>
                                        </p:cTn>
                                        <p:tgtEl>
                                          <p:spTgt spid="21"/>
                                        </p:tgtEl>
                                        <p:attrNameLst>
                                          <p:attrName>style.visibility</p:attrName>
                                        </p:attrNameLst>
                                      </p:cBhvr>
                                      <p:to>
                                        <p:strVal val="visible"/>
                                      </p:to>
                                    </p:set>
                                    <p:animEffect transition="in" filter="wipe(left)">
                                      <p:cBhvr>
                                        <p:cTn id="127" dur="500"/>
                                        <p:tgtEl>
                                          <p:spTgt spid="21"/>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nodeType="clickEffect">
                                  <p:stCondLst>
                                    <p:cond delay="0"/>
                                  </p:stCondLst>
                                  <p:childTnLst>
                                    <p:set>
                                      <p:cBhvr>
                                        <p:cTn id="131" dur="1" fill="hold">
                                          <p:stCondLst>
                                            <p:cond delay="0"/>
                                          </p:stCondLst>
                                        </p:cTn>
                                        <p:tgtEl>
                                          <p:spTgt spid="22"/>
                                        </p:tgtEl>
                                        <p:attrNameLst>
                                          <p:attrName>style.visibility</p:attrName>
                                        </p:attrNameLst>
                                      </p:cBhvr>
                                      <p:to>
                                        <p:strVal val="visible"/>
                                      </p:to>
                                    </p:set>
                                    <p:animEffect transition="in" filter="wipe(left)">
                                      <p:cBhvr>
                                        <p:cTn id="132" dur="500"/>
                                        <p:tgtEl>
                                          <p:spTgt spid="22"/>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nodeType="clickEffect">
                                  <p:stCondLst>
                                    <p:cond delay="0"/>
                                  </p:stCondLst>
                                  <p:childTnLst>
                                    <p:set>
                                      <p:cBhvr>
                                        <p:cTn id="136" dur="1" fill="hold">
                                          <p:stCondLst>
                                            <p:cond delay="0"/>
                                          </p:stCondLst>
                                        </p:cTn>
                                        <p:tgtEl>
                                          <p:spTgt spid="23"/>
                                        </p:tgtEl>
                                        <p:attrNameLst>
                                          <p:attrName>style.visibility</p:attrName>
                                        </p:attrNameLst>
                                      </p:cBhvr>
                                      <p:to>
                                        <p:strVal val="visible"/>
                                      </p:to>
                                    </p:set>
                                    <p:animEffect transition="in" filter="wipe(left)">
                                      <p:cBhvr>
                                        <p:cTn id="1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P spid="4" grpId="0" autoUpdateAnimBg="0"/>
      <p:bldP spid="5" grpId="0" autoUpdateAnimBg="0"/>
      <p:bldP spid="6" grpId="0" autoUpdateAnimBg="0"/>
      <p:bldP spid="7" grpId="0" autoUpdateAnimBg="0"/>
      <p:bldP spid="8" grpId="0" autoUpdateAnimBg="0"/>
      <p:bldP spid="12" grpId="0" autoUpdateAnimBg="0"/>
      <p:bldP spid="13" grpId="0" autoUpdateAnimBg="0"/>
      <p:bldP spid="14" grpId="0" autoUpdateAnimBg="0"/>
      <p:bldP spid="16" grpId="0" autoUpdateAnimBg="0"/>
      <p:bldP spid="17" grpId="0" autoUpdateAnimBg="0"/>
      <p:bldP spid="19" grpId="0" autoUpdateAnimBg="0"/>
      <p:bldP spid="24" grpId="0" autoUpdateAnimBg="0"/>
      <p:bldP spid="26" grpId="0" autoUpdateAnimBg="0"/>
      <p:bldP spid="2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28600" y="815975"/>
            <a:ext cx="8736013" cy="650875"/>
          </a:xfrm>
          <a:prstGeom prst="rect">
            <a:avLst/>
          </a:prstGeom>
          <a:noFill/>
          <a:ln w="9525">
            <a:solidFill>
              <a:srgbClr val="FF0000"/>
            </a:solidFill>
            <a:miter lim="800000"/>
            <a:headEnd/>
            <a:tailEnd/>
          </a:ln>
        </p:spPr>
        <p:txBody>
          <a:bodyPr>
            <a:spAutoFit/>
          </a:bodyPr>
          <a:lstStyle/>
          <a:p>
            <a:pPr algn="just">
              <a:spcBef>
                <a:spcPct val="50000"/>
              </a:spcBef>
            </a:pPr>
            <a:r>
              <a:rPr lang="tr-TR" sz="1800" b="1">
                <a:solidFill>
                  <a:srgbClr val="0000FF"/>
                </a:solidFill>
                <a:latin typeface="Calibri" pitchFamily="34" charset="0"/>
              </a:rPr>
              <a:t>Bir kümenin herhangi bir elemanını göstermek için kullanılan harf veya sembole bir </a:t>
            </a:r>
            <a:r>
              <a:rPr lang="tr-TR" sz="1800" b="1">
                <a:solidFill>
                  <a:srgbClr val="FF0000"/>
                </a:solidFill>
                <a:latin typeface="Calibri" pitchFamily="34" charset="0"/>
              </a:rPr>
              <a:t>değişken </a:t>
            </a:r>
            <a:r>
              <a:rPr lang="tr-TR" sz="1800" b="1">
                <a:solidFill>
                  <a:srgbClr val="0000FF"/>
                </a:solidFill>
                <a:latin typeface="Calibri" pitchFamily="34" charset="0"/>
              </a:rPr>
              <a:t>denir.</a:t>
            </a:r>
          </a:p>
        </p:txBody>
      </p:sp>
      <p:sp>
        <p:nvSpPr>
          <p:cNvPr id="22532" name="Text Box 4"/>
          <p:cNvSpPr txBox="1">
            <a:spLocks noChangeArrowheads="1"/>
          </p:cNvSpPr>
          <p:nvPr/>
        </p:nvSpPr>
        <p:spPr bwMode="auto">
          <a:xfrm>
            <a:off x="228600" y="1489075"/>
            <a:ext cx="8382000" cy="366713"/>
          </a:xfrm>
          <a:prstGeom prst="rect">
            <a:avLst/>
          </a:prstGeom>
          <a:noFill/>
          <a:ln w="9525">
            <a:noFill/>
            <a:miter lim="800000"/>
            <a:headEnd/>
            <a:tailEnd/>
          </a:ln>
        </p:spPr>
        <p:txBody>
          <a:bodyPr>
            <a:spAutoFit/>
          </a:bodyPr>
          <a:lstStyle/>
          <a:p>
            <a:pPr algn="just">
              <a:spcBef>
                <a:spcPct val="50000"/>
              </a:spcBef>
            </a:pPr>
            <a:r>
              <a:rPr lang="tr-TR" sz="1800" b="1">
                <a:solidFill>
                  <a:srgbClr val="9900FF"/>
                </a:solidFill>
                <a:latin typeface="Calibri" pitchFamily="34" charset="0"/>
              </a:rPr>
              <a:t>Bu dersimizde, aksi belirtilmedikçe, değişkenler reel sayılar için kullanılacaktır.</a:t>
            </a:r>
          </a:p>
        </p:txBody>
      </p:sp>
      <p:sp>
        <p:nvSpPr>
          <p:cNvPr id="22533" name="Text Box 5"/>
          <p:cNvSpPr txBox="1">
            <a:spLocks noChangeArrowheads="1"/>
          </p:cNvSpPr>
          <p:nvPr/>
        </p:nvSpPr>
        <p:spPr bwMode="auto">
          <a:xfrm>
            <a:off x="228600" y="2073275"/>
            <a:ext cx="2039938" cy="366713"/>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Derslerimizde, </a:t>
            </a:r>
          </a:p>
        </p:txBody>
      </p:sp>
      <p:graphicFrame>
        <p:nvGraphicFramePr>
          <p:cNvPr id="44034" name="Object 2"/>
          <p:cNvGraphicFramePr>
            <a:graphicFrameLocks noChangeAspect="1"/>
          </p:cNvGraphicFramePr>
          <p:nvPr/>
        </p:nvGraphicFramePr>
        <p:xfrm>
          <a:off x="2640013" y="2449513"/>
          <a:ext cx="3595687" cy="347662"/>
        </p:xfrm>
        <a:graphic>
          <a:graphicData uri="http://schemas.openxmlformats.org/presentationml/2006/ole">
            <mc:AlternateContent xmlns:mc="http://schemas.openxmlformats.org/markup-compatibility/2006">
              <mc:Choice xmlns:v="urn:schemas-microsoft-com:vml" Requires="v">
                <p:oleObj spid="_x0000_s5130" name="Equation" r:id="rId3" imgW="2222280" imgH="215640" progId="Equation.3">
                  <p:embed/>
                </p:oleObj>
              </mc:Choice>
              <mc:Fallback>
                <p:oleObj name="Equation" r:id="rId3" imgW="2222280" imgH="215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0013" y="2449513"/>
                        <a:ext cx="3595687" cy="347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5" name="Text Box 7"/>
          <p:cNvSpPr txBox="1">
            <a:spLocks noChangeArrowheads="1"/>
          </p:cNvSpPr>
          <p:nvPr/>
        </p:nvSpPr>
        <p:spPr bwMode="auto">
          <a:xfrm>
            <a:off x="228600" y="2959100"/>
            <a:ext cx="8591550" cy="641350"/>
          </a:xfrm>
          <a:prstGeom prst="rect">
            <a:avLst/>
          </a:prstGeom>
          <a:noFill/>
          <a:ln w="9525">
            <a:noFill/>
            <a:miter lim="800000"/>
            <a:headEnd/>
            <a:tailEnd/>
          </a:ln>
        </p:spPr>
        <p:txBody>
          <a:bodyPr>
            <a:spAutoFit/>
          </a:bodyPr>
          <a:lstStyle/>
          <a:p>
            <a:pPr algn="just">
              <a:spcBef>
                <a:spcPct val="50000"/>
              </a:spcBef>
            </a:pPr>
            <a:r>
              <a:rPr lang="tr-TR" sz="1800" b="1" dirty="0">
                <a:solidFill>
                  <a:srgbClr val="0000FF"/>
                </a:solidFill>
                <a:latin typeface="Calibri" pitchFamily="34" charset="0"/>
              </a:rPr>
              <a:t>örneklerinde </a:t>
            </a:r>
            <a:r>
              <a:rPr lang="tr-TR" sz="1800" b="1" dirty="0" smtClean="0">
                <a:solidFill>
                  <a:srgbClr val="0000FF"/>
                </a:solidFill>
                <a:latin typeface="Calibri" pitchFamily="34" charset="0"/>
              </a:rPr>
              <a:t>olduğu </a:t>
            </a:r>
            <a:r>
              <a:rPr lang="tr-TR" sz="1800" i="1" dirty="0" smtClean="0">
                <a:solidFill>
                  <a:srgbClr val="0000FF"/>
                </a:solidFill>
                <a:latin typeface="Calibri" pitchFamily="34" charset="0"/>
              </a:rPr>
              <a:t>x , y</a:t>
            </a:r>
            <a:r>
              <a:rPr lang="tr-TR" sz="1800" b="1" dirty="0" smtClean="0">
                <a:solidFill>
                  <a:srgbClr val="0000FF"/>
                </a:solidFill>
                <a:latin typeface="Calibri" pitchFamily="34" charset="0"/>
              </a:rPr>
              <a:t> gibi  </a:t>
            </a:r>
            <a:r>
              <a:rPr lang="tr-TR" sz="1800" b="1" dirty="0">
                <a:solidFill>
                  <a:srgbClr val="0000FF"/>
                </a:solidFill>
                <a:latin typeface="Calibri" pitchFamily="34" charset="0"/>
              </a:rPr>
              <a:t>değişkenler içeren denklem veya eşitsizlikler üzerinde çalışmamız gerekecektir. </a:t>
            </a:r>
          </a:p>
        </p:txBody>
      </p:sp>
      <p:sp>
        <p:nvSpPr>
          <p:cNvPr id="22536" name="Text Box 8"/>
          <p:cNvSpPr txBox="1">
            <a:spLocks noChangeArrowheads="1"/>
          </p:cNvSpPr>
          <p:nvPr/>
        </p:nvSpPr>
        <p:spPr bwMode="auto">
          <a:xfrm>
            <a:off x="228600" y="4121150"/>
            <a:ext cx="8591550" cy="650875"/>
          </a:xfrm>
          <a:prstGeom prst="rect">
            <a:avLst/>
          </a:prstGeom>
          <a:noFill/>
          <a:ln w="9525">
            <a:solidFill>
              <a:srgbClr val="FF0000"/>
            </a:solidFill>
            <a:miter lim="800000"/>
            <a:headEnd/>
            <a:tailEnd/>
          </a:ln>
        </p:spPr>
        <p:txBody>
          <a:bodyPr>
            <a:spAutoFit/>
          </a:bodyPr>
          <a:lstStyle/>
          <a:p>
            <a:pPr algn="just">
              <a:spcBef>
                <a:spcPct val="50000"/>
              </a:spcBef>
            </a:pPr>
            <a:r>
              <a:rPr lang="tr-TR" sz="1800" b="1">
                <a:solidFill>
                  <a:srgbClr val="0000FF"/>
                </a:solidFill>
                <a:latin typeface="Calibri" pitchFamily="34" charset="0"/>
              </a:rPr>
              <a:t>Bir denklem veya eşitsizliği sağlayan her sayıya o denklem veya eşitsizliğin bir </a:t>
            </a:r>
            <a:r>
              <a:rPr lang="tr-TR" sz="1800" b="1">
                <a:solidFill>
                  <a:srgbClr val="FF0000"/>
                </a:solidFill>
                <a:latin typeface="Calibri" pitchFamily="34" charset="0"/>
              </a:rPr>
              <a:t>çözüm</a:t>
            </a:r>
            <a:r>
              <a:rPr lang="tr-TR" sz="1800" b="1">
                <a:solidFill>
                  <a:srgbClr val="0000FF"/>
                </a:solidFill>
                <a:latin typeface="Calibri" pitchFamily="34" charset="0"/>
              </a:rPr>
              <a:t>ü denir. </a:t>
            </a:r>
          </a:p>
        </p:txBody>
      </p:sp>
      <p:sp>
        <p:nvSpPr>
          <p:cNvPr id="22537" name="Text Box 9"/>
          <p:cNvSpPr txBox="1">
            <a:spLocks noChangeArrowheads="1"/>
          </p:cNvSpPr>
          <p:nvPr/>
        </p:nvSpPr>
        <p:spPr bwMode="auto">
          <a:xfrm>
            <a:off x="304800" y="5105400"/>
            <a:ext cx="8382000" cy="641350"/>
          </a:xfrm>
          <a:prstGeom prst="rect">
            <a:avLst/>
          </a:prstGeom>
          <a:noFill/>
          <a:ln w="9525">
            <a:noFill/>
            <a:miter lim="800000"/>
            <a:headEnd/>
            <a:tailEnd/>
          </a:ln>
        </p:spPr>
        <p:txBody>
          <a:bodyPr>
            <a:spAutoFit/>
          </a:bodyPr>
          <a:lstStyle/>
          <a:p>
            <a:pPr algn="just">
              <a:spcBef>
                <a:spcPct val="50000"/>
              </a:spcBef>
            </a:pPr>
            <a:r>
              <a:rPr lang="tr-TR" sz="1800" b="1">
                <a:solidFill>
                  <a:srgbClr val="0000FF"/>
                </a:solidFill>
                <a:latin typeface="Calibri" pitchFamily="34" charset="0"/>
              </a:rPr>
              <a:t>Örneğin,  </a:t>
            </a:r>
            <a:r>
              <a:rPr lang="tr-TR" sz="1800">
                <a:solidFill>
                  <a:srgbClr val="0000FF"/>
                </a:solidFill>
                <a:latin typeface="Calibri" pitchFamily="34" charset="0"/>
              </a:rPr>
              <a:t>5</a:t>
            </a:r>
            <a:r>
              <a:rPr lang="tr-TR" sz="1800" b="1">
                <a:solidFill>
                  <a:srgbClr val="0000FF"/>
                </a:solidFill>
                <a:latin typeface="Calibri" pitchFamily="34" charset="0"/>
              </a:rPr>
              <a:t>  sayısı  yukarıda verilen denklemin;  </a:t>
            </a:r>
            <a:r>
              <a:rPr lang="tr-TR" sz="1800">
                <a:solidFill>
                  <a:srgbClr val="0000FF"/>
                </a:solidFill>
                <a:latin typeface="Calibri" pitchFamily="34" charset="0"/>
              </a:rPr>
              <a:t>2</a:t>
            </a:r>
            <a:r>
              <a:rPr lang="tr-TR" sz="1800" b="1">
                <a:solidFill>
                  <a:srgbClr val="0000FF"/>
                </a:solidFill>
                <a:latin typeface="Calibri" pitchFamily="34" charset="0"/>
              </a:rPr>
              <a:t>  sayısı da oradaki eşitsizliğin bir çözümüdür:</a:t>
            </a:r>
          </a:p>
        </p:txBody>
      </p:sp>
      <p:graphicFrame>
        <p:nvGraphicFramePr>
          <p:cNvPr id="44035" name="Object 3"/>
          <p:cNvGraphicFramePr>
            <a:graphicFrameLocks noChangeAspect="1"/>
          </p:cNvGraphicFramePr>
          <p:nvPr/>
        </p:nvGraphicFramePr>
        <p:xfrm>
          <a:off x="2684463" y="5959475"/>
          <a:ext cx="3690937" cy="347663"/>
        </p:xfrm>
        <a:graphic>
          <a:graphicData uri="http://schemas.openxmlformats.org/presentationml/2006/ole">
            <mc:AlternateContent xmlns:mc="http://schemas.openxmlformats.org/markup-compatibility/2006">
              <mc:Choice xmlns:v="urn:schemas-microsoft-com:vml" Requires="v">
                <p:oleObj spid="_x0000_s5131" name="Equation" r:id="rId5" imgW="2286000" imgH="215640" progId="Equation.3">
                  <p:embed/>
                </p:oleObj>
              </mc:Choice>
              <mc:Fallback>
                <p:oleObj name="Equation" r:id="rId5" imgW="2286000" imgH="21564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84463" y="5959475"/>
                        <a:ext cx="3690937" cy="347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Box 5"/>
          <p:cNvSpPr txBox="1">
            <a:spLocks noChangeArrowheads="1"/>
          </p:cNvSpPr>
          <p:nvPr/>
        </p:nvSpPr>
        <p:spPr bwMode="auto">
          <a:xfrm>
            <a:off x="214313" y="214313"/>
            <a:ext cx="3286125" cy="369887"/>
          </a:xfrm>
          <a:prstGeom prst="rect">
            <a:avLst/>
          </a:prstGeom>
          <a:noFill/>
          <a:ln w="9525">
            <a:noFill/>
            <a:miter lim="800000"/>
            <a:headEnd/>
            <a:tailEnd/>
          </a:ln>
        </p:spPr>
        <p:txBody>
          <a:bodyPr>
            <a:spAutoFit/>
          </a:bodyPr>
          <a:lstStyle/>
          <a:p>
            <a:pPr algn="just">
              <a:spcBef>
                <a:spcPct val="50000"/>
              </a:spcBef>
            </a:pPr>
            <a:r>
              <a:rPr lang="tr-TR" sz="1800" b="1">
                <a:latin typeface="Calibri" pitchFamily="34" charset="0"/>
              </a:rPr>
              <a:t>Denklemler ve Eşitsizlikler.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iterate type="wd">
                                    <p:tmPct val="100000"/>
                                  </p:iterate>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iterate type="wd">
                                    <p:tmPct val="100000"/>
                                  </p:iterate>
                                  <p:childTnLst>
                                    <p:set>
                                      <p:cBhvr>
                                        <p:cTn id="11" dur="1" fill="hold">
                                          <p:stCondLst>
                                            <p:cond delay="0"/>
                                          </p:stCondLst>
                                        </p:cTn>
                                        <p:tgtEl>
                                          <p:spTgt spid="22530"/>
                                        </p:tgtEl>
                                        <p:attrNameLst>
                                          <p:attrName>style.visibility</p:attrName>
                                        </p:attrNameLst>
                                      </p:cBhvr>
                                      <p:to>
                                        <p:strVal val="visible"/>
                                      </p:to>
                                    </p:set>
                                    <p:animEffect transition="in" filter="strips(downRight)">
                                      <p:cBhvr>
                                        <p:cTn id="12" dur="300"/>
                                        <p:tgtEl>
                                          <p:spTgt spid="2253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iterate type="wd">
                                    <p:tmPct val="100000"/>
                                  </p:iterate>
                                  <p:childTnLst>
                                    <p:set>
                                      <p:cBhvr>
                                        <p:cTn id="16" dur="1" fill="hold">
                                          <p:stCondLst>
                                            <p:cond delay="0"/>
                                          </p:stCondLst>
                                        </p:cTn>
                                        <p:tgtEl>
                                          <p:spTgt spid="22532"/>
                                        </p:tgtEl>
                                        <p:attrNameLst>
                                          <p:attrName>style.visibility</p:attrName>
                                        </p:attrNameLst>
                                      </p:cBhvr>
                                      <p:to>
                                        <p:strVal val="visible"/>
                                      </p:to>
                                    </p:set>
                                    <p:animEffect transition="in" filter="strips(downRight)">
                                      <p:cBhvr>
                                        <p:cTn id="17" dur="300"/>
                                        <p:tgtEl>
                                          <p:spTgt spid="2253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iterate type="wd">
                                    <p:tmPct val="100000"/>
                                  </p:iterate>
                                  <p:childTnLst>
                                    <p:set>
                                      <p:cBhvr>
                                        <p:cTn id="21" dur="1" fill="hold">
                                          <p:stCondLst>
                                            <p:cond delay="0"/>
                                          </p:stCondLst>
                                        </p:cTn>
                                        <p:tgtEl>
                                          <p:spTgt spid="22533"/>
                                        </p:tgtEl>
                                        <p:attrNameLst>
                                          <p:attrName>style.visibility</p:attrName>
                                        </p:attrNameLst>
                                      </p:cBhvr>
                                      <p:to>
                                        <p:strVal val="visible"/>
                                      </p:to>
                                    </p:set>
                                    <p:animEffect transition="in" filter="strips(downRight)">
                                      <p:cBhvr>
                                        <p:cTn id="22" dur="300"/>
                                        <p:tgtEl>
                                          <p:spTgt spid="2253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440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iterate type="wd">
                                    <p:tmPct val="100000"/>
                                  </p:iterate>
                                  <p:childTnLst>
                                    <p:set>
                                      <p:cBhvr>
                                        <p:cTn id="30" dur="1" fill="hold">
                                          <p:stCondLst>
                                            <p:cond delay="0"/>
                                          </p:stCondLst>
                                        </p:cTn>
                                        <p:tgtEl>
                                          <p:spTgt spid="22535"/>
                                        </p:tgtEl>
                                        <p:attrNameLst>
                                          <p:attrName>style.visibility</p:attrName>
                                        </p:attrNameLst>
                                      </p:cBhvr>
                                      <p:to>
                                        <p:strVal val="visible"/>
                                      </p:to>
                                    </p:set>
                                    <p:animEffect transition="in" filter="strips(downRight)">
                                      <p:cBhvr>
                                        <p:cTn id="31" dur="300"/>
                                        <p:tgtEl>
                                          <p:spTgt spid="22535"/>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iterate type="wd">
                                    <p:tmPct val="100000"/>
                                  </p:iterate>
                                  <p:childTnLst>
                                    <p:set>
                                      <p:cBhvr>
                                        <p:cTn id="35" dur="1" fill="hold">
                                          <p:stCondLst>
                                            <p:cond delay="0"/>
                                          </p:stCondLst>
                                        </p:cTn>
                                        <p:tgtEl>
                                          <p:spTgt spid="22536"/>
                                        </p:tgtEl>
                                        <p:attrNameLst>
                                          <p:attrName>style.visibility</p:attrName>
                                        </p:attrNameLst>
                                      </p:cBhvr>
                                      <p:to>
                                        <p:strVal val="visible"/>
                                      </p:to>
                                    </p:set>
                                    <p:animEffect transition="in" filter="strips(downRight)">
                                      <p:cBhvr>
                                        <p:cTn id="36" dur="300"/>
                                        <p:tgtEl>
                                          <p:spTgt spid="22536"/>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iterate type="wd">
                                    <p:tmPct val="100000"/>
                                  </p:iterate>
                                  <p:childTnLst>
                                    <p:set>
                                      <p:cBhvr>
                                        <p:cTn id="40" dur="1" fill="hold">
                                          <p:stCondLst>
                                            <p:cond delay="0"/>
                                          </p:stCondLst>
                                        </p:cTn>
                                        <p:tgtEl>
                                          <p:spTgt spid="22537"/>
                                        </p:tgtEl>
                                        <p:attrNameLst>
                                          <p:attrName>style.visibility</p:attrName>
                                        </p:attrNameLst>
                                      </p:cBhvr>
                                      <p:to>
                                        <p:strVal val="visible"/>
                                      </p:to>
                                    </p:set>
                                    <p:animEffect transition="in" filter="strips(downRight)">
                                      <p:cBhvr>
                                        <p:cTn id="41" dur="300"/>
                                        <p:tgtEl>
                                          <p:spTgt spid="22537"/>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499"/>
                                          </p:stCondLst>
                                        </p:cTn>
                                        <p:tgtEl>
                                          <p:spTgt spid="440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2" grpId="0" autoUpdateAnimBg="0"/>
      <p:bldP spid="22533" grpId="0" autoUpdateAnimBg="0"/>
      <p:bldP spid="22535" grpId="0" autoUpdateAnimBg="0"/>
      <p:bldP spid="22536" grpId="0" animBg="1" autoUpdateAnimBg="0"/>
      <p:bldP spid="22537" grpId="0" autoUpdateAnimBg="0"/>
      <p:bldP spid="10" grpId="0" autoUpdateAnimBg="0"/>
    </p:bldLst>
  </p:timing>
</p:sld>
</file>

<file path=ppt/theme/theme1.xml><?xml version="1.0" encoding="utf-8"?>
<a:theme xmlns:a="http://schemas.openxmlformats.org/drawingml/2006/main" name="Varsayılan Tasarım">
  <a:themeElements>
    <a:clrScheme name="Varsayılan Tasarı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arsayılan Tasarım">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rsayılan Tasarı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rsayılan Tasarı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2717</TotalTime>
  <Words>3963</Words>
  <Application>Microsoft Office PowerPoint</Application>
  <PresentationFormat>Ekran Gösterisi (4:3)</PresentationFormat>
  <Paragraphs>441</Paragraphs>
  <Slides>35</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2</vt:i4>
      </vt:variant>
      <vt:variant>
        <vt:lpstr>Slayt Başlıkları</vt:lpstr>
      </vt:variant>
      <vt:variant>
        <vt:i4>35</vt:i4>
      </vt:variant>
    </vt:vector>
  </HeadingPairs>
  <TitlesOfParts>
    <vt:vector size="42" baseType="lpstr">
      <vt:lpstr>Arial</vt:lpstr>
      <vt:lpstr>Calibri</vt:lpstr>
      <vt:lpstr>Symbol</vt:lpstr>
      <vt:lpstr>Times New Roman</vt:lpstr>
      <vt:lpstr>Varsayılan Tasarım</vt:lpstr>
      <vt:lpstr>Denklem</vt:lpstr>
      <vt:lpstr>Equation</vt:lpstr>
      <vt:lpstr>TBF 121 - Genel Matematik  I   DERS – 1  :  Sayı Kümeleri ve Koordinatlar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baskent uni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UBYO 121 - Genel Matematik  I  DERS – 1  :  Reel Sayılar</dc:title>
  <dc:creator>halil</dc:creator>
  <cp:lastModifiedBy>user</cp:lastModifiedBy>
  <cp:revision>270</cp:revision>
  <dcterms:created xsi:type="dcterms:W3CDTF">2002-08-29T06:08:05Z</dcterms:created>
  <dcterms:modified xsi:type="dcterms:W3CDTF">2022-09-19T10:46:53Z</dcterms:modified>
</cp:coreProperties>
</file>